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8" r:id="rId2"/>
    <p:sldMasterId id="2147483710" r:id="rId3"/>
    <p:sldMasterId id="2147483751" r:id="rId4"/>
  </p:sldMasterIdLst>
  <p:notesMasterIdLst>
    <p:notesMasterId r:id="rId53"/>
  </p:notesMasterIdLst>
  <p:sldIdLst>
    <p:sldId id="256" r:id="rId5"/>
    <p:sldId id="337" r:id="rId6"/>
    <p:sldId id="336" r:id="rId7"/>
    <p:sldId id="261" r:id="rId8"/>
    <p:sldId id="270" r:id="rId9"/>
    <p:sldId id="260" r:id="rId10"/>
    <p:sldId id="377" r:id="rId11"/>
    <p:sldId id="311" r:id="rId12"/>
    <p:sldId id="370" r:id="rId13"/>
    <p:sldId id="381" r:id="rId14"/>
    <p:sldId id="314" r:id="rId15"/>
    <p:sldId id="378" r:id="rId16"/>
    <p:sldId id="379" r:id="rId17"/>
    <p:sldId id="380" r:id="rId18"/>
    <p:sldId id="268" r:id="rId19"/>
    <p:sldId id="365" r:id="rId20"/>
    <p:sldId id="367" r:id="rId21"/>
    <p:sldId id="320" r:id="rId22"/>
    <p:sldId id="366" r:id="rId23"/>
    <p:sldId id="369" r:id="rId24"/>
    <p:sldId id="298" r:id="rId25"/>
    <p:sldId id="316" r:id="rId26"/>
    <p:sldId id="357" r:id="rId27"/>
    <p:sldId id="362" r:id="rId28"/>
    <p:sldId id="321" r:id="rId29"/>
    <p:sldId id="325" r:id="rId30"/>
    <p:sldId id="326" r:id="rId31"/>
    <p:sldId id="307" r:id="rId32"/>
    <p:sldId id="310" r:id="rId33"/>
    <p:sldId id="351" r:id="rId34"/>
    <p:sldId id="354" r:id="rId35"/>
    <p:sldId id="355" r:id="rId36"/>
    <p:sldId id="356" r:id="rId37"/>
    <p:sldId id="358" r:id="rId38"/>
    <p:sldId id="364" r:id="rId39"/>
    <p:sldId id="361" r:id="rId40"/>
    <p:sldId id="363" r:id="rId41"/>
    <p:sldId id="293" r:id="rId42"/>
    <p:sldId id="382" r:id="rId43"/>
    <p:sldId id="371" r:id="rId44"/>
    <p:sldId id="375" r:id="rId45"/>
    <p:sldId id="376" r:id="rId46"/>
    <p:sldId id="374" r:id="rId47"/>
    <p:sldId id="373" r:id="rId48"/>
    <p:sldId id="383" r:id="rId49"/>
    <p:sldId id="384" r:id="rId50"/>
    <p:sldId id="294" r:id="rId51"/>
    <p:sldId id="348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A9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60"/>
  </p:normalViewPr>
  <p:slideViewPr>
    <p:cSldViewPr>
      <p:cViewPr varScale="1">
        <p:scale>
          <a:sx n="67" d="100"/>
          <a:sy n="67" d="100"/>
        </p:scale>
        <p:origin x="139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35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7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Bardstown Utilities- WTP
Filter 4 Floc Retention Analysis</a:t>
            </a:r>
          </a:p>
        </c:rich>
      </c:tx>
      <c:layout>
        <c:manualLayout>
          <c:xMode val="edge"/>
          <c:yMode val="edge"/>
          <c:x val="0.36941964285714285"/>
          <c:y val="8.9126559714795012E-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4247406673106186"/>
          <c:y val="0.11431130492125251"/>
          <c:w val="0.7879464285714286"/>
          <c:h val="0.68449317014324684"/>
        </c:manualLayout>
      </c:layout>
      <c:lineChart>
        <c:grouping val="standard"/>
        <c:varyColors val="0"/>
        <c:ser>
          <c:idx val="0"/>
          <c:order val="0"/>
          <c:tx>
            <c:strRef>
              <c:f>'Floc Retention Analysis'!$C$40</c:f>
              <c:strCache>
                <c:ptCount val="1"/>
                <c:pt idx="0">
                  <c:v>Before</c:v>
                </c:pt>
              </c:strCache>
            </c:strRef>
          </c:tx>
          <c:spPr>
            <a:ln w="38100">
              <a:solidFill>
                <a:srgbClr val="0000FF"/>
              </a:solidFill>
              <a:prstDash val="solid"/>
            </a:ln>
          </c:spPr>
          <c:marker>
            <c:symbol val="diamond"/>
            <c:size val="9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cat>
            <c:strRef>
              <c:f>'Floc Retention Analysis'!$B$41:$B$47</c:f>
              <c:strCache>
                <c:ptCount val="7"/>
                <c:pt idx="0">
                  <c:v>0-2</c:v>
                </c:pt>
                <c:pt idx="1">
                  <c:v>2-6</c:v>
                </c:pt>
                <c:pt idx="2">
                  <c:v>6-12</c:v>
                </c:pt>
                <c:pt idx="3">
                  <c:v>12-18</c:v>
                </c:pt>
                <c:pt idx="4">
                  <c:v>18-24</c:v>
                </c:pt>
                <c:pt idx="5">
                  <c:v>24-30</c:v>
                </c:pt>
                <c:pt idx="6">
                  <c:v>30-36</c:v>
                </c:pt>
              </c:strCache>
            </c:strRef>
          </c:cat>
          <c:val>
            <c:numRef>
              <c:f>'Floc Retention Analysis'!$C$41:$C$47</c:f>
              <c:numCache>
                <c:formatCode>General</c:formatCode>
                <c:ptCount val="7"/>
                <c:pt idx="0">
                  <c:v>5950</c:v>
                </c:pt>
                <c:pt idx="1">
                  <c:v>2490</c:v>
                </c:pt>
                <c:pt idx="2">
                  <c:v>2005</c:v>
                </c:pt>
                <c:pt idx="3">
                  <c:v>1000</c:v>
                </c:pt>
                <c:pt idx="4">
                  <c:v>1840</c:v>
                </c:pt>
                <c:pt idx="5">
                  <c:v>589</c:v>
                </c:pt>
                <c:pt idx="6">
                  <c:v>307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'Floc Retention Analysis'!$D$40</c:f>
              <c:strCache>
                <c:ptCount val="1"/>
                <c:pt idx="0">
                  <c:v>After</c:v>
                </c:pt>
              </c:strCache>
            </c:strRef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square"/>
            <c:size val="9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cat>
            <c:strRef>
              <c:f>'Floc Retention Analysis'!$B$41:$B$47</c:f>
              <c:strCache>
                <c:ptCount val="7"/>
                <c:pt idx="0">
                  <c:v>0-2</c:v>
                </c:pt>
                <c:pt idx="1">
                  <c:v>2-6</c:v>
                </c:pt>
                <c:pt idx="2">
                  <c:v>6-12</c:v>
                </c:pt>
                <c:pt idx="3">
                  <c:v>12-18</c:v>
                </c:pt>
                <c:pt idx="4">
                  <c:v>18-24</c:v>
                </c:pt>
                <c:pt idx="5">
                  <c:v>24-30</c:v>
                </c:pt>
                <c:pt idx="6">
                  <c:v>30-36</c:v>
                </c:pt>
              </c:strCache>
            </c:strRef>
          </c:cat>
          <c:val>
            <c:numRef>
              <c:f>'Floc Retention Analysis'!$D$41:$D$47</c:f>
              <c:numCache>
                <c:formatCode>General</c:formatCode>
                <c:ptCount val="7"/>
                <c:pt idx="0">
                  <c:v>1380</c:v>
                </c:pt>
                <c:pt idx="1">
                  <c:v>1260</c:v>
                </c:pt>
                <c:pt idx="2">
                  <c:v>464</c:v>
                </c:pt>
                <c:pt idx="3">
                  <c:v>551</c:v>
                </c:pt>
                <c:pt idx="4">
                  <c:v>217</c:v>
                </c:pt>
                <c:pt idx="5">
                  <c:v>224</c:v>
                </c:pt>
                <c:pt idx="6">
                  <c:v>185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7177496"/>
        <c:axId val="177177104"/>
      </c:lineChart>
      <c:lineChart>
        <c:grouping val="standard"/>
        <c:varyColors val="0"/>
        <c:ser>
          <c:idx val="2"/>
          <c:order val="2"/>
          <c:tx>
            <c:strRef>
              <c:f>'Floc Retention Analysis'!$E$40</c:f>
              <c:strCache>
                <c:ptCount val="1"/>
                <c:pt idx="0">
                  <c:v>% Removal</c:v>
                </c:pt>
              </c:strCache>
            </c:strRef>
          </c:tx>
          <c:spPr>
            <a:ln w="38100">
              <a:solidFill>
                <a:srgbClr val="00FF00"/>
              </a:solidFill>
              <a:prstDash val="solid"/>
            </a:ln>
          </c:spPr>
          <c:marker>
            <c:symbol val="triangle"/>
            <c:size val="9"/>
            <c:spPr>
              <a:solidFill>
                <a:srgbClr val="00FF00"/>
              </a:solidFill>
              <a:ln>
                <a:solidFill>
                  <a:srgbClr val="00FF00"/>
                </a:solidFill>
                <a:prstDash val="solid"/>
              </a:ln>
            </c:spPr>
          </c:marker>
          <c:cat>
            <c:strRef>
              <c:f>'Floc Retention Analysis'!$B$41:$B$47</c:f>
              <c:strCache>
                <c:ptCount val="7"/>
                <c:pt idx="0">
                  <c:v>0-2</c:v>
                </c:pt>
                <c:pt idx="1">
                  <c:v>2-6</c:v>
                </c:pt>
                <c:pt idx="2">
                  <c:v>6-12</c:v>
                </c:pt>
                <c:pt idx="3">
                  <c:v>12-18</c:v>
                </c:pt>
                <c:pt idx="4">
                  <c:v>18-24</c:v>
                </c:pt>
                <c:pt idx="5">
                  <c:v>24-30</c:v>
                </c:pt>
                <c:pt idx="6">
                  <c:v>30-36</c:v>
                </c:pt>
              </c:strCache>
            </c:strRef>
          </c:cat>
          <c:val>
            <c:numRef>
              <c:f>'Floc Retention Analysis'!$E$41:$E$47</c:f>
              <c:numCache>
                <c:formatCode>0</c:formatCode>
                <c:ptCount val="7"/>
                <c:pt idx="0">
                  <c:v>76.806722689075627</c:v>
                </c:pt>
                <c:pt idx="1">
                  <c:v>49.397590361445786</c:v>
                </c:pt>
                <c:pt idx="2">
                  <c:v>76.857855361596009</c:v>
                </c:pt>
                <c:pt idx="3">
                  <c:v>44.9</c:v>
                </c:pt>
                <c:pt idx="4">
                  <c:v>88.206521739130437</c:v>
                </c:pt>
                <c:pt idx="5">
                  <c:v>61.969439728353144</c:v>
                </c:pt>
                <c:pt idx="6">
                  <c:v>39.739413680781759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7174752"/>
        <c:axId val="177180240"/>
      </c:lineChart>
      <c:catAx>
        <c:axId val="1771774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Filter Media Depth Range</a:t>
                </a:r>
              </a:p>
            </c:rich>
          </c:tx>
          <c:layout>
            <c:manualLayout>
              <c:xMode val="edge"/>
              <c:yMode val="edge"/>
              <c:x val="0.45982142857142855"/>
              <c:y val="0.93761309248108693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77177104"/>
        <c:crosses val="autoZero"/>
        <c:auto val="1"/>
        <c:lblAlgn val="ctr"/>
        <c:lblOffset val="100"/>
        <c:tickMarkSkip val="1"/>
        <c:noMultiLvlLbl val="0"/>
      </c:catAx>
      <c:valAx>
        <c:axId val="177177104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Turbidity (ntu's)</a:t>
                </a:r>
              </a:p>
            </c:rich>
          </c:tx>
          <c:layout>
            <c:manualLayout>
              <c:xMode val="edge"/>
              <c:yMode val="edge"/>
              <c:x val="7.7008928571428575E-2"/>
              <c:y val="0.36898451864639914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77177496"/>
        <c:crosses val="autoZero"/>
        <c:crossBetween val="between"/>
      </c:valAx>
      <c:catAx>
        <c:axId val="1771747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7180240"/>
        <c:crosses val="autoZero"/>
        <c:auto val="1"/>
        <c:lblAlgn val="ctr"/>
        <c:lblOffset val="100"/>
        <c:noMultiLvlLbl val="0"/>
      </c:catAx>
      <c:valAx>
        <c:axId val="177180240"/>
        <c:scaling>
          <c:orientation val="minMax"/>
        </c:scaling>
        <c:delete val="0"/>
        <c:axPos val="r"/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% Removal</a:t>
                </a:r>
              </a:p>
            </c:rich>
          </c:tx>
          <c:layout>
            <c:manualLayout>
              <c:xMode val="edge"/>
              <c:yMode val="edge"/>
              <c:x val="0.9609375"/>
              <c:y val="0.39394014250892434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77174752"/>
        <c:crosses val="max"/>
        <c:crossBetween val="between"/>
      </c:valAx>
      <c:dTable>
        <c:showHorzBorder val="1"/>
        <c:showVertBorder val="1"/>
        <c:showOutline val="1"/>
        <c:showKeys val="1"/>
        <c:spPr>
          <a:ln w="3175">
            <a:solidFill>
              <a:srgbClr val="000000"/>
            </a:solidFill>
            <a:prstDash val="solid"/>
          </a:ln>
        </c:spPr>
        <c:txPr>
          <a:bodyPr/>
          <a:lstStyle/>
          <a:p>
            <a:pPr rtl="0"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</c:dTable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75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2000" b="1" i="0" u="none" strike="noStrike" baseline="0" dirty="0">
                <a:solidFill>
                  <a:srgbClr val="000000"/>
                </a:solidFill>
                <a:latin typeface="Arial"/>
                <a:cs typeface="Arial"/>
              </a:rPr>
              <a:t>Bardstown Utilities WTP</a:t>
            </a:r>
          </a:p>
          <a:p>
            <a:pPr>
              <a:defRPr sz="175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2000" b="1" i="0" u="none" strike="noStrike" baseline="0" dirty="0">
                <a:solidFill>
                  <a:srgbClr val="000000"/>
                </a:solidFill>
                <a:latin typeface="Arial"/>
                <a:cs typeface="Arial"/>
              </a:rPr>
              <a:t>Rate of Rise by Filter</a:t>
            </a:r>
          </a:p>
        </c:rich>
      </c:tx>
      <c:layout>
        <c:manualLayout>
          <c:xMode val="edge"/>
          <c:yMode val="edge"/>
          <c:x val="0.32844052679255803"/>
          <c:y val="7.8725670654804514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8.5428863569147848E-2"/>
          <c:y val="7.4684804901232624E-2"/>
          <c:w val="0.90124365344282786"/>
          <c:h val="0.86164997484523453"/>
        </c:manualLayout>
      </c:layout>
      <c:areaChart>
        <c:grouping val="standard"/>
        <c:varyColors val="0"/>
        <c:ser>
          <c:idx val="1"/>
          <c:order val="1"/>
          <c:tx>
            <c:strRef>
              <c:f>'Rate of Rise'!$C$1</c:f>
              <c:strCache>
                <c:ptCount val="1"/>
                <c:pt idx="0">
                  <c:v>Standard</c:v>
                </c:pt>
              </c:strCache>
            </c:strRef>
          </c:tx>
          <c:spPr>
            <a:pattFill prst="pct80">
              <a:fgClr>
                <a:srgbClr xmlns:mc="http://schemas.openxmlformats.org/markup-compatibility/2006" xmlns:a14="http://schemas.microsoft.com/office/drawing/2010/main" val="FFFFFF" mc:Ignorable="a14" a14:legacySpreadsheetColorIndex="1"/>
              </a:fgClr>
              <a:bgClr>
                <a:srgbClr xmlns:mc="http://schemas.openxmlformats.org/markup-compatibility/2006" xmlns:a14="http://schemas.microsoft.com/office/drawing/2010/main" val="FFFFFF" mc:Ignorable="a14" a14:legacySpreadsheetColorIndex="1"/>
              </a:bgClr>
            </a:pattFill>
            <a:ln w="12700">
              <a:solidFill>
                <a:srgbClr val="000000"/>
              </a:solidFill>
              <a:prstDash val="solid"/>
            </a:ln>
          </c:spPr>
          <c:cat>
            <c:numRef>
              <c:f>'Rate of Rise'!$A$3:$A$11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  <c:extLst/>
            </c:numRef>
          </c:cat>
          <c:val>
            <c:numRef>
              <c:f>'Rate of Rise'!$C$3:$C$11</c:f>
              <c:numCache>
                <c:formatCode>General</c:formatCode>
                <c:ptCount val="4"/>
                <c:pt idx="0">
                  <c:v>30</c:v>
                </c:pt>
                <c:pt idx="1">
                  <c:v>30</c:v>
                </c:pt>
                <c:pt idx="2">
                  <c:v>30</c:v>
                </c:pt>
                <c:pt idx="3">
                  <c:v>30</c:v>
                </c:pt>
              </c:numCache>
              <c:extLst/>
            </c:numRef>
          </c:val>
        </c:ser>
        <c:ser>
          <c:idx val="2"/>
          <c:order val="2"/>
          <c:tx>
            <c:strRef>
              <c:f>'Rate of Rise'!$D$1</c:f>
              <c:strCache>
                <c:ptCount val="1"/>
              </c:strCache>
            </c:strRef>
          </c:tx>
          <c:spPr>
            <a:solidFill>
              <a:srgbClr val="FFFFFF"/>
            </a:solidFill>
            <a:ln w="12700">
              <a:solidFill>
                <a:srgbClr val="000000"/>
              </a:solidFill>
              <a:prstDash val="solid"/>
            </a:ln>
          </c:spPr>
          <c:cat>
            <c:numRef>
              <c:f>'Rate of Rise'!$A$3:$A$11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  <c:extLst/>
            </c:numRef>
          </c:cat>
          <c:val>
            <c:numRef>
              <c:f>'Rate of Rise'!$D$3:$D$11</c:f>
              <c:numCache>
                <c:formatCode>General</c:formatCode>
                <c:ptCount val="4"/>
                <c:pt idx="0">
                  <c:v>15</c:v>
                </c:pt>
                <c:pt idx="1">
                  <c:v>15</c:v>
                </c:pt>
                <c:pt idx="2">
                  <c:v>15</c:v>
                </c:pt>
                <c:pt idx="3">
                  <c:v>15</c:v>
                </c:pt>
              </c:numCache>
              <c:extLst/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7178672"/>
        <c:axId val="177179456"/>
      </c:areaChart>
      <c:barChart>
        <c:barDir val="col"/>
        <c:grouping val="clustered"/>
        <c:varyColors val="1"/>
        <c:ser>
          <c:idx val="0"/>
          <c:order val="0"/>
          <c:tx>
            <c:strRef>
              <c:f>'Rate of Rise'!$B$1</c:f>
              <c:strCache>
                <c:ptCount val="1"/>
                <c:pt idx="0">
                  <c:v>Rate of Rise (%)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DD080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"/>
            <c:invertIfNegative val="0"/>
            <c:bubble3D val="0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invertIfNegative val="0"/>
            <c:bubble3D val="0"/>
            <c:spPr>
              <a:solidFill>
                <a:srgbClr val="1FB714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invertIfNegative val="0"/>
            <c:bubble3D val="0"/>
            <c:spPr>
              <a:solidFill>
                <a:srgbClr val="0000D4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cat>
            <c:numRef>
              <c:f>'Rate of Rise'!$A$3:$A$11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  <c:extLst/>
            </c:numRef>
          </c:cat>
          <c:val>
            <c:numRef>
              <c:f>'Rate of Rise'!$B$3:$B$11</c:f>
              <c:numCache>
                <c:formatCode>0.00</c:formatCode>
                <c:ptCount val="4"/>
                <c:pt idx="0">
                  <c:v>14.5</c:v>
                </c:pt>
                <c:pt idx="1">
                  <c:v>14</c:v>
                </c:pt>
                <c:pt idx="2">
                  <c:v>15</c:v>
                </c:pt>
                <c:pt idx="3">
                  <c:v>15.4</c:v>
                </c:pt>
              </c:numCache>
              <c:extLst/>
            </c:numRef>
          </c:val>
          <c:extLst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8"/>
        <c:axId val="177178672"/>
        <c:axId val="177179456"/>
      </c:barChart>
      <c:catAx>
        <c:axId val="1771786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 algn="ctr"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800" dirty="0"/>
                  <a:t>Filter No.</a:t>
                </a:r>
              </a:p>
            </c:rich>
          </c:tx>
          <c:layout>
            <c:manualLayout>
              <c:xMode val="edge"/>
              <c:yMode val="edge"/>
              <c:x val="0.44134311197825937"/>
              <c:y val="0.94870129870129871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93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7717945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77179456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Rate of Rise (%)</a:t>
                </a:r>
              </a:p>
            </c:rich>
          </c:tx>
          <c:layout>
            <c:manualLayout>
              <c:xMode val="edge"/>
              <c:yMode val="edge"/>
              <c:x val="9.1061533974919832E-4"/>
              <c:y val="0.4327541346488315"/>
            </c:manualLayout>
          </c:layout>
          <c:overlay val="0"/>
          <c:spPr>
            <a:noFill/>
            <a:ln w="25400">
              <a:noFill/>
            </a:ln>
          </c:spPr>
        </c:title>
        <c:numFmt formatCode="0.00%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2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77178672"/>
        <c:crosses val="autoZero"/>
        <c:crossBetween val="midCat"/>
        <c:dispUnits>
          <c:builtInUnit val="hundreds"/>
        </c:dispUnits>
      </c:valAx>
      <c:spPr>
        <a:noFill/>
        <a:ln w="3175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12700">
      <a:solidFill>
        <a:srgbClr val="000000"/>
      </a:solidFill>
      <a:prstDash val="solid"/>
    </a:ln>
  </c:spPr>
  <c:txPr>
    <a:bodyPr/>
    <a:lstStyle/>
    <a:p>
      <a:pPr>
        <a:defRPr sz="17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0.43676</cdr:x>
      <cdr:y>0.2175</cdr:y>
    </cdr:from>
    <cdr:to>
      <cdr:x>0.55079</cdr:x>
      <cdr:y>0.26846</cdr:y>
    </cdr:to>
    <cdr:sp macro="" textlink="">
      <cdr:nvSpPr>
        <cdr:cNvPr id="1638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620887" y="926044"/>
          <a:ext cx="684287" cy="21695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8"/>
          </a:solidFill>
          <a:miter lim="800000"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</a:extLst>
      </cdr:spPr>
      <cdr:txBody>
        <a:bodyPr xmlns:a="http://schemas.openxmlformats.org/drawingml/2006/main" vertOverflow="clip" wrap="square" lIns="27432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t>% Removal</a:t>
          </a:r>
        </a:p>
      </cdr:txBody>
    </cdr:sp>
  </cdr:relSizeAnchor>
  <cdr:relSizeAnchor xmlns:cdr="http://schemas.openxmlformats.org/drawingml/2006/chartDrawing">
    <cdr:from>
      <cdr:x>0.17905</cdr:x>
      <cdr:y>0.17345</cdr:y>
    </cdr:from>
    <cdr:to>
      <cdr:x>0.25321</cdr:x>
      <cdr:y>0.20414</cdr:y>
    </cdr:to>
    <cdr:sp macro="" textlink="">
      <cdr:nvSpPr>
        <cdr:cNvPr id="16386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516853" y="897981"/>
          <a:ext cx="628258" cy="15888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8"/>
          </a:solidFill>
          <a:miter lim="800000"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</a:extLst>
      </cdr:spPr>
      <cdr:txBody>
        <a:bodyPr xmlns:a="http://schemas.openxmlformats.org/drawingml/2006/main" vertOverflow="clip" wrap="square" lIns="27432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t>Before Wash</a:t>
          </a:r>
        </a:p>
      </cdr:txBody>
    </cdr:sp>
  </cdr:relSizeAnchor>
  <cdr:relSizeAnchor xmlns:cdr="http://schemas.openxmlformats.org/drawingml/2006/chartDrawing">
    <cdr:from>
      <cdr:x>0.29874</cdr:x>
      <cdr:y>0.71509</cdr:y>
    </cdr:from>
    <cdr:to>
      <cdr:x>0.37322</cdr:x>
      <cdr:y>0.74459</cdr:y>
    </cdr:to>
    <cdr:sp macro="" textlink="">
      <cdr:nvSpPr>
        <cdr:cNvPr id="16387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530787" y="3702113"/>
          <a:ext cx="630969" cy="15272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8"/>
          </a:solidFill>
          <a:miter lim="800000"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</a:extLst>
      </cdr:spPr>
      <cdr:txBody>
        <a:bodyPr xmlns:a="http://schemas.openxmlformats.org/drawingml/2006/main" vertOverflow="clip" wrap="square" lIns="27432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t>After Wash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0.91437</cdr:x>
      <cdr:y>0.2041</cdr:y>
    </cdr:from>
    <cdr:to>
      <cdr:x>0.94775</cdr:x>
      <cdr:y>0.32888</cdr:y>
    </cdr:to>
    <cdr:sp macro="" textlink="">
      <cdr:nvSpPr>
        <cdr:cNvPr id="19457" name="Freeform 1"/>
        <cdr:cNvSpPr>
          <a:spLocks xmlns:a="http://schemas.openxmlformats.org/drawingml/2006/main"/>
        </cdr:cNvSpPr>
      </cdr:nvSpPr>
      <cdr:spPr bwMode="auto">
        <a:xfrm xmlns:a="http://schemas.openxmlformats.org/drawingml/2006/main">
          <a:off x="8409400" y="1039638"/>
          <a:ext cx="311007" cy="663511"/>
        </a:xfrm>
        <a:custGeom xmlns:a="http://schemas.openxmlformats.org/drawingml/2006/main">
          <a:avLst/>
          <a:gdLst>
            <a:gd name="T0" fmla="*/ 0 w 189483"/>
            <a:gd name="T1" fmla="*/ 332140 h 332140"/>
            <a:gd name="T2" fmla="*/ 29475 w 189483"/>
            <a:gd name="T3" fmla="*/ 184990 h 332140"/>
            <a:gd name="T4" fmla="*/ 134743 w 189483"/>
            <a:gd name="T5" fmla="*/ 252259 h 332140"/>
            <a:gd name="T6" fmla="*/ 189483 w 189483"/>
            <a:gd name="T7" fmla="*/ 0 h 332140"/>
          </a:gdLst>
          <a:ahLst/>
          <a:cxnLst>
            <a:cxn ang="0">
              <a:pos x="T0" y="T1"/>
            </a:cxn>
            <a:cxn ang="0">
              <a:pos x="T2" y="T3"/>
            </a:cxn>
            <a:cxn ang="0">
              <a:pos x="T4" y="T5"/>
            </a:cxn>
            <a:cxn ang="0">
              <a:pos x="T6" y="T7"/>
            </a:cxn>
          </a:cxnLst>
          <a:rect l="0" t="0" r="r" b="b"/>
          <a:pathLst>
            <a:path w="189483" h="332140">
              <a:moveTo>
                <a:pt x="0" y="332140"/>
              </a:moveTo>
              <a:cubicBezTo>
                <a:pt x="3509" y="265221"/>
                <a:pt x="7018" y="198303"/>
                <a:pt x="29475" y="184990"/>
              </a:cubicBezTo>
              <a:cubicBezTo>
                <a:pt x="51932" y="171677"/>
                <a:pt x="108075" y="283091"/>
                <a:pt x="134743" y="252259"/>
              </a:cubicBezTo>
              <a:cubicBezTo>
                <a:pt x="161411" y="221427"/>
                <a:pt x="175447" y="110713"/>
                <a:pt x="189483" y="0"/>
              </a:cubicBezTo>
            </a:path>
          </a:pathLst>
        </a:custGeom>
        <a:noFill xmlns:a="http://schemas.openxmlformats.org/drawingml/2006/main"/>
        <a:ln xmlns:a="http://schemas.openxmlformats.org/drawingml/2006/main" w="9525" cap="flat" cmpd="sng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prstDash val="solid"/>
          <a:round/>
          <a:headEnd type="none" w="med" len="med"/>
          <a:tailEnd type="stealth" w="med" len="med"/>
        </a:ln>
        <a:extLst xmlns:a="http://schemas.openxmlformats.org/drawingml/2006/main"/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0.91486</cdr:x>
      <cdr:y>0.43013</cdr:y>
    </cdr:from>
    <cdr:to>
      <cdr:x>0.94775</cdr:x>
      <cdr:y>0.55639</cdr:y>
    </cdr:to>
    <cdr:sp macro="" textlink="">
      <cdr:nvSpPr>
        <cdr:cNvPr id="19458" name="Freeform 2"/>
        <cdr:cNvSpPr>
          <a:spLocks xmlns:a="http://schemas.openxmlformats.org/drawingml/2006/main"/>
        </cdr:cNvSpPr>
      </cdr:nvSpPr>
      <cdr:spPr bwMode="auto">
        <a:xfrm xmlns:a="http://schemas.openxmlformats.org/drawingml/2006/main" flipV="1">
          <a:off x="8416211" y="2239359"/>
          <a:ext cx="304196" cy="673799"/>
        </a:xfrm>
        <a:custGeom xmlns:a="http://schemas.openxmlformats.org/drawingml/2006/main">
          <a:avLst/>
          <a:gdLst>
            <a:gd name="T0" fmla="*/ 0 w 189483"/>
            <a:gd name="T1" fmla="*/ 332140 h 332140"/>
            <a:gd name="T2" fmla="*/ 29475 w 189483"/>
            <a:gd name="T3" fmla="*/ 184990 h 332140"/>
            <a:gd name="T4" fmla="*/ 134743 w 189483"/>
            <a:gd name="T5" fmla="*/ 252259 h 332140"/>
            <a:gd name="T6" fmla="*/ 189483 w 189483"/>
            <a:gd name="T7" fmla="*/ 0 h 332140"/>
          </a:gdLst>
          <a:ahLst/>
          <a:cxnLst>
            <a:cxn ang="0">
              <a:pos x="T0" y="T1"/>
            </a:cxn>
            <a:cxn ang="0">
              <a:pos x="T2" y="T3"/>
            </a:cxn>
            <a:cxn ang="0">
              <a:pos x="T4" y="T5"/>
            </a:cxn>
            <a:cxn ang="0">
              <a:pos x="T6" y="T7"/>
            </a:cxn>
          </a:cxnLst>
          <a:rect l="0" t="0" r="r" b="b"/>
          <a:pathLst>
            <a:path w="189483" h="332140">
              <a:moveTo>
                <a:pt x="0" y="332140"/>
              </a:moveTo>
              <a:cubicBezTo>
                <a:pt x="3509" y="265221"/>
                <a:pt x="7018" y="198303"/>
                <a:pt x="29475" y="184990"/>
              </a:cubicBezTo>
              <a:cubicBezTo>
                <a:pt x="51932" y="171677"/>
                <a:pt x="108075" y="283091"/>
                <a:pt x="134743" y="252259"/>
              </a:cubicBezTo>
              <a:cubicBezTo>
                <a:pt x="161411" y="221427"/>
                <a:pt x="175447" y="110713"/>
                <a:pt x="189483" y="0"/>
              </a:cubicBezTo>
            </a:path>
          </a:pathLst>
        </a:custGeom>
        <a:noFill xmlns:a="http://schemas.openxmlformats.org/drawingml/2006/main"/>
        <a:ln xmlns:a="http://schemas.openxmlformats.org/drawingml/2006/main" w="9525" cap="flat" cmpd="sng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prstDash val="solid"/>
          <a:round/>
          <a:headEnd type="none" w="med" len="med"/>
          <a:tailEnd type="stealth" w="med" len="med"/>
        </a:ln>
        <a:extLst xmlns:a="http://schemas.openxmlformats.org/drawingml/2006/main"/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0.65487</cdr:x>
      <cdr:y>0.34308</cdr:y>
    </cdr:from>
    <cdr:to>
      <cdr:x>0.95833</cdr:x>
      <cdr:y>0.49879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638800" y="2012988"/>
          <a:ext cx="2612996" cy="9136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2000" dirty="0">
              <a:solidFill>
                <a:sysClr val="windowText" lastClr="000000"/>
              </a:solidFill>
            </a:rPr>
            <a:t>Recommended</a:t>
          </a:r>
          <a:r>
            <a:rPr lang="en-US" sz="2000" dirty="0"/>
            <a:t>  Rate of Rise 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083381-E2D3-4706-8792-71BB3F395F67}" type="datetimeFigureOut">
              <a:rPr lang="en-US" smtClean="0"/>
              <a:t>10/18/2016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CA8FD5-9B46-41A8-8892-CDCF925E3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254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E58126-D2F9-41D3-AB55-D8382E4F6B9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dirty="0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95560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62205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79022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2000" indent="-292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3163" indent="-2333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1475" indent="-2333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1375" indent="-2333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8575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5775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82975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40175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9938B82-8B76-4F66-A9E8-7A2B678B7A6E}" type="slidenum">
              <a:rPr lang="en-US" altLang="en-US" smtClean="0"/>
              <a:pPr/>
              <a:t>9</a:t>
            </a:fld>
            <a:endParaRPr lang="en-US" altLang="en-US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25087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A8FD5-9B46-41A8-8892-CDCF925E38E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028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A8FD5-9B46-41A8-8892-CDCF925E38E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088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588" indent="-2936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4750" indent="-234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4650" indent="-234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4550" indent="-234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71750" indent="-234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950" indent="-234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86150" indent="-234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43350" indent="-234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BE09926-135C-48C0-BA22-B243658FF406}" type="slidenum">
              <a:rPr lang="en-US" altLang="en-US" smtClean="0"/>
              <a:pPr/>
              <a:t>40</a:t>
            </a:fld>
            <a:endParaRPr lang="en-US" altLang="en-US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19183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588" indent="-2936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4750" indent="-234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4650" indent="-234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4550" indent="-234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71750" indent="-234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950" indent="-234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86150" indent="-234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43350" indent="-234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9E51DB9-F285-45DE-8E5B-EC34E49AC6BC}" type="slidenum">
              <a:rPr lang="en-US" altLang="en-US" smtClean="0"/>
              <a:pPr/>
              <a:t>44</a:t>
            </a:fld>
            <a:endParaRPr lang="en-US" altLang="en-US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723077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091407-D117-4157-99B6-D6E2A34497D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en-US" dirty="0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45721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425825"/>
            <a:ext cx="7772400" cy="1470025"/>
          </a:xfrm>
        </p:spPr>
        <p:txBody>
          <a:bodyPr/>
          <a:lstStyle>
            <a:lvl1pPr>
              <a:defRPr b="1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181600"/>
            <a:ext cx="6400800" cy="838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AABC2ED2-9D56-4B5F-8F68-CB15DF39ACC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796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3D485-B932-4BFD-8D62-FE67F6CC8D2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852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44189-86CF-4F06-8B2A-33B730FA9F7B}" type="datetimeFigureOut">
              <a:rPr lang="en-US" smtClean="0"/>
              <a:t>10/18/2016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CF77D-3C47-4D26-B309-C385E305B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660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7B362-AEF2-41AA-B637-8A324A0A94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145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3B414-AD07-4871-84C5-33AAE1972A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013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344189-86CF-4F06-8B2A-33B730FA9F7B}" type="datetimeFigureOut">
              <a:rPr lang="en-US" smtClean="0"/>
              <a:t>10/18/2016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2CF77D-3C47-4D26-B309-C385E305B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53494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344189-86CF-4F06-8B2A-33B730FA9F7B}" type="datetimeFigureOut">
              <a:rPr lang="en-US" smtClean="0"/>
              <a:t>10/18/2016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2CF77D-3C47-4D26-B309-C385E305B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5188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DF25D8-40DB-4AA0-BAF8-8DD92E8F9F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517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344189-86CF-4F06-8B2A-33B730FA9F7B}" type="datetimeFigureOut">
              <a:rPr lang="en-US" smtClean="0"/>
              <a:t>10/18/2016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2CF77D-3C47-4D26-B309-C385E305B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91067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81000" y="266700"/>
            <a:ext cx="7772400" cy="1104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90600" y="16764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53000" y="16764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90600" y="3810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3000" y="3810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8896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C344189-86CF-4F06-8B2A-33B730FA9F7B}" type="datetimeFigureOut">
              <a:rPr lang="en-US" smtClean="0"/>
              <a:t>10/18/2016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132CF77D-3C47-4D26-B309-C385E305B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575072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DF1A9B-973B-45B2-A6B0-6778C857F4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874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723C7-94A3-724E-8B94-9F7000D31FF9}" type="datetimeFigureOut">
              <a:rPr lang="en-US" smtClean="0"/>
              <a:t>10/18/2016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52C8A-EF58-BF40-AE1D-BE58A981E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5432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723C7-94A3-724E-8B94-9F7000D31FF9}" type="datetimeFigureOut">
              <a:rPr lang="en-US" smtClean="0"/>
              <a:t>10/18/2016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52C8A-EF58-BF40-AE1D-BE58A981E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548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723C7-94A3-724E-8B94-9F7000D31FF9}" type="datetimeFigureOut">
              <a:rPr lang="en-US" smtClean="0"/>
              <a:t>10/18/2016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52C8A-EF58-BF40-AE1D-BE58A981E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0306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723C7-94A3-724E-8B94-9F7000D31FF9}" type="datetimeFigureOut">
              <a:rPr lang="en-US" smtClean="0"/>
              <a:t>10/18/2016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52C8A-EF58-BF40-AE1D-BE58A981E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4106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723C7-94A3-724E-8B94-9F7000D31FF9}" type="datetimeFigureOut">
              <a:rPr lang="en-US" smtClean="0"/>
              <a:t>10/18/2016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52C8A-EF58-BF40-AE1D-BE58A981E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5552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723C7-94A3-724E-8B94-9F7000D31FF9}" type="datetimeFigureOut">
              <a:rPr lang="en-US" smtClean="0"/>
              <a:t>10/18/2016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52C8A-EF58-BF40-AE1D-BE58A981E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160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723C7-94A3-724E-8B94-9F7000D31FF9}" type="datetimeFigureOut">
              <a:rPr lang="en-US" smtClean="0"/>
              <a:t>10/18/2016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52C8A-EF58-BF40-AE1D-BE58A981E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6228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723C7-94A3-724E-8B94-9F7000D31FF9}" type="datetimeFigureOut">
              <a:rPr lang="en-US" smtClean="0"/>
              <a:t>10/18/2016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52C8A-EF58-BF40-AE1D-BE58A981E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4217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723C7-94A3-724E-8B94-9F7000D31FF9}" type="datetimeFigureOut">
              <a:rPr lang="en-US" smtClean="0"/>
              <a:t>10/18/2016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52C8A-EF58-BF40-AE1D-BE58A981E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822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723C7-94A3-724E-8B94-9F7000D31FF9}" type="datetimeFigureOut">
              <a:rPr lang="en-US" smtClean="0"/>
              <a:t>10/18/2016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52C8A-EF58-BF40-AE1D-BE58A981E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669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F0A2D270-1F33-477B-8360-C0229A539AD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8670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723C7-94A3-724E-8B94-9F7000D31FF9}" type="datetimeFigureOut">
              <a:rPr lang="en-US" smtClean="0"/>
              <a:t>10/18/2016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52C8A-EF58-BF40-AE1D-BE58A981E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03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425825"/>
            <a:ext cx="7772400" cy="1470025"/>
          </a:xfrm>
        </p:spPr>
        <p:txBody>
          <a:bodyPr/>
          <a:lstStyle>
            <a:lvl1pPr>
              <a:defRPr b="1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181600"/>
            <a:ext cx="6400800" cy="838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AABC2ED2-9D56-4B5F-8F68-CB15DF39ACC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7965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DF1A9B-973B-45B2-A6B0-6778C857F4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874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F0A2D270-1F33-477B-8360-C0229A539AD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8670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68861C-4720-4E65-BC73-14512B55E17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5890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67AB2-4AEB-4166-896C-95680A4933D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6886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D2AC0A-B9EE-4B68-B165-46C6931D08B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4514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3289DB-42A0-43B6-85C9-45CAB076178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654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817915-0D62-4E3E-B441-175CC7FAEBD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3033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76789A-CB28-4AB2-94E8-9CCD402E447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38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68861C-4720-4E65-BC73-14512B55E17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5890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3D485-B932-4BFD-8D62-FE67F6CC8D2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8523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24DD3D-8A9C-4640-AAAB-85A35C22717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6602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0129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24DD3D-8A9C-4640-AAAB-85A35C22717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575072"/>
      </p:ext>
    </p:extLst>
  </p:cSld>
  <p:clrMapOvr>
    <a:masterClrMapping/>
  </p:clrMapOvr>
  <p:transition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764660-9D38-4DB7-95C9-EB1540A700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353303"/>
      </p:ext>
    </p:extLst>
  </p:cSld>
  <p:clrMapOvr>
    <a:masterClrMapping/>
  </p:clrMapOvr>
  <p:transition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3B414-AD07-4871-84C5-33AAE1972A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0132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E735D-8932-4C93-9210-D595F3C739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518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noProof="0" smtClean="0"/>
              <a:t>Click icon to add clip 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DF25D8-40DB-4AA0-BAF8-8DD92E8F9F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517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DF1ABB-D641-48D2-9515-37D4542975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9106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BC2ED2-9D56-4B5F-8F68-CB15DF39ACC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620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67AB2-4AEB-4166-896C-95680A4933D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6886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DF1A9B-973B-45B2-A6B0-6778C857F4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5790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A2D270-1F33-477B-8360-C0229A539AD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869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68861C-4720-4E65-BC73-14512B55E17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5866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67AB2-4AEB-4166-896C-95680A4933D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023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D2AC0A-B9EE-4B68-B165-46C6931D08B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0191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7B362-AEF2-41AA-B637-8A324A0A942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8373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3289DB-42A0-43B6-85C9-45CAB076178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8783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817915-0D62-4E3E-B441-175CC7FAEBD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1007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24DD3D-8A9C-4640-AAAB-85A35C22717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6343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24DD3D-8A9C-4640-AAAB-85A35C22717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618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D2AC0A-B9EE-4B68-B165-46C6931D08B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4514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24DD3D-8A9C-4640-AAAB-85A35C22717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396142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24DD3D-8A9C-4640-AAAB-85A35C22717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3027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24DD3D-8A9C-4640-AAAB-85A35C22717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40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24DD3D-8A9C-4640-AAAB-85A35C22717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2108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76789A-CB28-4AB2-94E8-9CCD402E447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006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3D485-B932-4BFD-8D62-FE67F6CC8D2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9510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81000" y="266700"/>
            <a:ext cx="7772400" cy="1104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90600" y="16764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53000" y="16764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90600" y="3810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3000" y="3810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8087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C344189-86CF-4F06-8B2A-33B730FA9F7B}" type="datetimeFigureOut">
              <a:rPr lang="en-US" smtClean="0"/>
              <a:t>10/18/2016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132CF77D-3C47-4D26-B309-C385E305B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628861"/>
      </p:ext>
    </p:extLst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3289DB-42A0-43B6-85C9-45CAB076178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65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817915-0D62-4E3E-B441-175CC7FAEBD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303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76789A-CB28-4AB2-94E8-9CCD402E447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38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1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78C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78C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78C9"/>
                </a:solidFill>
              </a:defRPr>
            </a:lvl1pPr>
          </a:lstStyle>
          <a:p>
            <a:pPr>
              <a:defRPr/>
            </a:pPr>
            <a:fld id="{A724DD3D-8A9C-4640-AAAB-85A35C22717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702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723C7-94A3-724E-8B94-9F7000D31FF9}" type="datetimeFigureOut">
              <a:rPr lang="en-US" smtClean="0"/>
              <a:t>10/18/2016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52C8A-EF58-BF40-AE1D-BE58A981E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708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78C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78C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78C9"/>
                </a:solidFill>
              </a:defRPr>
            </a:lvl1pPr>
          </a:lstStyle>
          <a:p>
            <a:pPr>
              <a:defRPr/>
            </a:pPr>
            <a:fld id="{A724DD3D-8A9C-4640-AAAB-85A35C22717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702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724DD3D-8A9C-4640-AAAB-85A35C22717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348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  <p:sldLayoutId id="2147483769" r:id="rId18"/>
    <p:sldLayoutId id="2147483772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5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5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5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5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5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5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5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55.jpeg"/><Relationship Id="rId4" Type="http://schemas.openxmlformats.org/officeDocument/2006/relationships/image" Target="../media/image9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2.gif"/><Relationship Id="rId2" Type="http://schemas.openxmlformats.org/officeDocument/2006/relationships/slideLayout" Target="../slideLayouts/slideLayout5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7.jpg"/><Relationship Id="rId5" Type="http://schemas.openxmlformats.org/officeDocument/2006/relationships/image" Target="../media/image56.wmf"/><Relationship Id="rId4" Type="http://schemas.openxmlformats.org/officeDocument/2006/relationships/oleObject" Target="../embeddings/oleObject2.bin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381000"/>
            <a:ext cx="8229600" cy="2032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Enviroway Annual Conference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Dragon Slayer for </a:t>
            </a:r>
            <a:r>
              <a:rPr lang="en-US" b="1" dirty="0" smtClean="0"/>
              <a:t> TOC  &amp; Chlorine Demand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667000"/>
            <a:ext cx="8763000" cy="3810000"/>
          </a:xfrm>
        </p:spPr>
        <p:txBody>
          <a:bodyPr>
            <a:normAutofit/>
          </a:bodyPr>
          <a:lstStyle/>
          <a:p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sz="4200" b="1" dirty="0" smtClean="0">
                <a:solidFill>
                  <a:schemeClr val="tx1"/>
                </a:solidFill>
              </a:rPr>
              <a:t>Kentucky Division of Water</a:t>
            </a:r>
            <a:endParaRPr lang="en-US" sz="4200" dirty="0">
              <a:solidFill>
                <a:schemeClr val="tx1"/>
              </a:solidFill>
            </a:endParaRPr>
          </a:p>
          <a:p>
            <a:r>
              <a:rPr lang="en-US" sz="4200" b="1" dirty="0" smtClean="0">
                <a:solidFill>
                  <a:schemeClr val="tx1"/>
                </a:solidFill>
              </a:rPr>
              <a:t>Ken Lake State Park</a:t>
            </a:r>
          </a:p>
          <a:p>
            <a:r>
              <a:rPr lang="en-US" sz="4200" b="1" dirty="0">
                <a:solidFill>
                  <a:schemeClr val="tx1"/>
                </a:solidFill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</a:rPr>
              <a:t>October 17, </a:t>
            </a:r>
            <a:r>
              <a:rPr lang="en-US" sz="2800" b="1" dirty="0">
                <a:solidFill>
                  <a:schemeClr val="tx1"/>
                </a:solidFill>
              </a:rPr>
              <a:t>2016</a:t>
            </a:r>
            <a:endParaRPr lang="en-US" sz="2800" dirty="0">
              <a:solidFill>
                <a:schemeClr val="tx1"/>
              </a:solidFill>
            </a:endParaRPr>
          </a:p>
          <a:p>
            <a:endParaRPr lang="en-US" sz="4400" b="1" dirty="0" smtClean="0">
              <a:solidFill>
                <a:schemeClr val="tx1"/>
              </a:solidFill>
            </a:endParaRPr>
          </a:p>
          <a:p>
            <a:endParaRPr lang="en-US" b="1" dirty="0" smtClean="0">
              <a:solidFill>
                <a:schemeClr val="tx1"/>
              </a:solidFill>
            </a:endParaRPr>
          </a:p>
        </p:txBody>
      </p:sp>
      <p:pic>
        <p:nvPicPr>
          <p:cNvPr id="5" name="Picture 4" descr="S4Water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44" y="5063823"/>
            <a:ext cx="1102056" cy="1667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538" y="5063823"/>
            <a:ext cx="2059318" cy="168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41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Raw Water Profile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Daily Test </a:t>
            </a:r>
          </a:p>
          <a:p>
            <a:r>
              <a:rPr lang="en-US" dirty="0" smtClean="0"/>
              <a:t>Best Source to Treat</a:t>
            </a:r>
          </a:p>
          <a:p>
            <a:r>
              <a:rPr lang="en-US" dirty="0" smtClean="0"/>
              <a:t>Manage TOC &amp; Chlorine Demand Issues</a:t>
            </a:r>
          </a:p>
          <a:p>
            <a:r>
              <a:rPr lang="en-US" dirty="0" smtClean="0"/>
              <a:t>Improved Lake Management &amp; Treatment</a:t>
            </a:r>
          </a:p>
          <a:p>
            <a:r>
              <a:rPr lang="en-US" dirty="0" smtClean="0"/>
              <a:t>Improved Pretreatment, Actiflo Treatment and  chlorination</a:t>
            </a:r>
          </a:p>
          <a:p>
            <a:r>
              <a:rPr lang="en-US" dirty="0" smtClean="0"/>
              <a:t>Improved Filtration Operations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422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6868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Clarification &amp; Filtration in One Unit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00200"/>
            <a:ext cx="3657600" cy="464820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67200" y="1600200"/>
            <a:ext cx="4247515" cy="464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068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Improvements and Special Studies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Carbon Feed Split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5752" y="2820754"/>
            <a:ext cx="3197223" cy="3658069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PAC Study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29380" y="2819112"/>
            <a:ext cx="3197223" cy="3661353"/>
          </a:xfrm>
        </p:spPr>
      </p:pic>
      <p:sp>
        <p:nvSpPr>
          <p:cNvPr id="9" name="Rectangle 8"/>
          <p:cNvSpPr/>
          <p:nvPr/>
        </p:nvSpPr>
        <p:spPr>
          <a:xfrm>
            <a:off x="1" y="1670861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All Carbon is Not the Same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5093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Improved Chlorine Feed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2357" y="2479145"/>
            <a:ext cx="3424237" cy="319828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366170"/>
            <a:ext cx="4114800" cy="3424238"/>
          </a:xfrm>
        </p:spPr>
      </p:pic>
    </p:spTree>
    <p:extLst>
      <p:ext uri="{BB962C8B-B14F-4D97-AF65-F5344CB8AC3E}">
        <p14:creationId xmlns:p14="http://schemas.microsoft.com/office/powerpoint/2010/main" val="683794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Wetted Surface Cleaning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329" y="1828801"/>
            <a:ext cx="3829521" cy="3962400"/>
          </a:xfrm>
        </p:spPr>
        <p:txBody>
          <a:bodyPr/>
          <a:lstStyle/>
          <a:p>
            <a:pPr algn="ctr"/>
            <a:r>
              <a:rPr lang="en-US" dirty="0" smtClean="0"/>
              <a:t>Inorganic &amp; Organic Removal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776537"/>
            <a:ext cx="3829050" cy="301466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5133" y="2416734"/>
            <a:ext cx="3014663" cy="373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570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1371600"/>
          </a:xfrm>
        </p:spPr>
        <p:txBody>
          <a:bodyPr>
            <a:noAutofit/>
          </a:bodyPr>
          <a:lstStyle/>
          <a:p>
            <a:r>
              <a:rPr lang="en-US" sz="3600" u="sng" dirty="0" smtClean="0"/>
              <a:t>Signs and symptoms of filter deterioration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sz="quarter" idx="13"/>
          </p:nvPr>
        </p:nvSpPr>
        <p:spPr>
          <a:xfrm>
            <a:off x="304800" y="2971800"/>
            <a:ext cx="8229600" cy="3581400"/>
          </a:xfrm>
          <a:noFill/>
        </p:spPr>
        <p:txBody>
          <a:bodyPr>
            <a:normAutofit/>
          </a:bodyPr>
          <a:lstStyle/>
          <a:p>
            <a:r>
              <a:rPr lang="en-US" dirty="0" smtClean="0"/>
              <a:t>Short filter runs </a:t>
            </a:r>
          </a:p>
          <a:p>
            <a:r>
              <a:rPr lang="en-US" dirty="0" smtClean="0"/>
              <a:t>Lower quality output</a:t>
            </a:r>
          </a:p>
          <a:p>
            <a:r>
              <a:rPr lang="en-US" dirty="0" smtClean="0"/>
              <a:t>High Head Loss</a:t>
            </a:r>
          </a:p>
          <a:p>
            <a:r>
              <a:rPr lang="en-US" dirty="0" smtClean="0"/>
              <a:t>Chlorine Demand</a:t>
            </a:r>
          </a:p>
          <a:p>
            <a:pPr>
              <a:lnSpc>
                <a:spcPct val="90000"/>
              </a:lnSpc>
            </a:pPr>
            <a:endParaRPr lang="en-US" dirty="0" smtClean="0"/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304800" y="1371600"/>
            <a:ext cx="8839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sz="4400" b="0" dirty="0">
                <a:solidFill>
                  <a:schemeClr val="tx2"/>
                </a:solidFill>
              </a:rPr>
              <a:t>Filters don’t run like they used to….</a:t>
            </a:r>
          </a:p>
        </p:txBody>
      </p:sp>
      <p:pic>
        <p:nvPicPr>
          <p:cNvPr id="9221" name="Picture 5" descr="318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395647"/>
            <a:ext cx="4343400" cy="4157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743450"/>
            <a:ext cx="2857500" cy="16488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289" name="Picture 1" descr="S4 fina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666875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66800" y="979377"/>
            <a:ext cx="7238999" cy="5539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486400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486400" algn="r"/>
              </a:tabLst>
            </a:pP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486400" algn="r"/>
              </a:tabLst>
            </a:pP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Dual Media Filter Assessment</a:t>
            </a: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486400" algn="r"/>
              </a:tabLst>
            </a:pPr>
            <a:endParaRPr kumimoji="0" lang="en-US" alt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486400" algn="r"/>
              </a:tabLst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City of Bardstown Utilities</a:t>
            </a:r>
            <a:endParaRPr kumimoji="0" lang="en-US" alt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486400" algn="r"/>
              </a:tabLst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Bardstown Water Treatment Plant</a:t>
            </a:r>
            <a:endParaRPr kumimoji="0" lang="en-US" alt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486400" algn="r"/>
              </a:tabLst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Bardstown, Kentucky 40004</a:t>
            </a:r>
            <a:endParaRPr kumimoji="0" lang="en-US" alt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486400" algn="r"/>
              </a:tabLst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DUAL MEDIA FILTRATION UNITS </a:t>
            </a: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486400" algn="r"/>
              </a:tabLst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June 2015</a:t>
            </a:r>
            <a:endParaRPr kumimoji="0" lang="en-US" alt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486400" algn="r"/>
              </a:tabLst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Bob Cashion, CWT</a:t>
            </a:r>
            <a:endParaRPr kumimoji="0" lang="en-US" alt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486400" algn="r"/>
              </a:tabLst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Business Development Manager</a:t>
            </a:r>
            <a:endParaRPr kumimoji="0" lang="en-US" alt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486400" algn="r"/>
              </a:tabLst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US" altLang="en-US" sz="28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Water Sales and Service, LLC</a:t>
            </a: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486400" algn="r"/>
              </a:tabLst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160 Vanderbilt Court</a:t>
            </a:r>
            <a:endParaRPr kumimoji="0" lang="en-US" alt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486400" algn="r"/>
              </a:tabLst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Bowling Green, KY 42103</a:t>
            </a:r>
            <a:endParaRPr kumimoji="0" lang="en-US" alt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4493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0"/>
            <a:ext cx="899160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5486400" algn="r"/>
              </a:tabLst>
            </a:pPr>
            <a:r>
              <a:rPr lang="en-US" sz="2400" b="1" kern="0" dirty="0">
                <a:latin typeface="Times New Roman" panose="02020603050405020304" pitchFamily="18" charset="0"/>
              </a:rPr>
              <a:t>TABLE OF CONTENTS</a:t>
            </a:r>
          </a:p>
          <a:p>
            <a:pPr>
              <a:tabLst>
                <a:tab pos="5486400" algn="r"/>
              </a:tabLst>
            </a:pP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Executive Summary</a:t>
            </a:r>
            <a:r>
              <a:rPr lang="en-US" sz="1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…………………………………………Preface</a:t>
            </a:r>
            <a:endParaRPr lang="en-US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5486400" algn="r"/>
              </a:tabLst>
            </a:pP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lnSpc>
                <a:spcPct val="150000"/>
              </a:lnSpc>
              <a:tabLst>
                <a:tab pos="5486400" algn="r"/>
              </a:tabLst>
            </a:pP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Table of Contents	2</a:t>
            </a:r>
          </a:p>
          <a:p>
            <a:pPr>
              <a:lnSpc>
                <a:spcPct val="150000"/>
              </a:lnSpc>
              <a:tabLst>
                <a:tab pos="5486400" algn="r"/>
              </a:tabLst>
            </a:pPr>
            <a:r>
              <a:rPr lang="en-US" sz="1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Introduction                                                                                     3</a:t>
            </a:r>
            <a:endParaRPr lang="en-US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tabLst>
                <a:tab pos="5486400" algn="r"/>
              </a:tabLst>
            </a:pP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Filter Assessment Sequence	5</a:t>
            </a:r>
          </a:p>
          <a:p>
            <a:pPr>
              <a:lnSpc>
                <a:spcPct val="150000"/>
              </a:lnSpc>
              <a:tabLst>
                <a:tab pos="5486400" algn="r"/>
              </a:tabLst>
            </a:pP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Ten State Standard Design</a:t>
            </a:r>
            <a:r>
              <a:rPr lang="en-US" sz="1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………………………………             6</a:t>
            </a:r>
            <a:endParaRPr lang="en-US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tabLst>
                <a:tab pos="5486400" algn="r"/>
              </a:tabLst>
            </a:pP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Filter Valve Integrity Check	8</a:t>
            </a:r>
          </a:p>
          <a:p>
            <a:pPr>
              <a:lnSpc>
                <a:spcPct val="150000"/>
              </a:lnSpc>
              <a:tabLst>
                <a:tab pos="5486400" algn="r"/>
              </a:tabLst>
            </a:pP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Filter Backwash Turbidity Profile	9</a:t>
            </a:r>
          </a:p>
          <a:p>
            <a:pPr>
              <a:lnSpc>
                <a:spcPct val="150000"/>
              </a:lnSpc>
              <a:tabLst>
                <a:tab pos="5486400" algn="r"/>
              </a:tabLst>
            </a:pP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Floc Retention Analysis	13</a:t>
            </a:r>
          </a:p>
          <a:p>
            <a:pPr>
              <a:lnSpc>
                <a:spcPct val="150000"/>
              </a:lnSpc>
              <a:tabLst>
                <a:tab pos="5486400" algn="r"/>
              </a:tabLst>
            </a:pP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Filter Bed Expansion Test (Disc Method)	16</a:t>
            </a:r>
          </a:p>
          <a:p>
            <a:pPr>
              <a:lnSpc>
                <a:spcPct val="150000"/>
              </a:lnSpc>
              <a:tabLst>
                <a:tab pos="5486400" algn="r"/>
              </a:tabLst>
            </a:pP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Trough Level and Freeboard	20</a:t>
            </a:r>
          </a:p>
          <a:p>
            <a:pPr>
              <a:lnSpc>
                <a:spcPct val="150000"/>
              </a:lnSpc>
              <a:tabLst>
                <a:tab pos="5486400" algn="r"/>
              </a:tabLst>
            </a:pP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Under-drain Inspection	21</a:t>
            </a:r>
          </a:p>
          <a:p>
            <a:pPr>
              <a:lnSpc>
                <a:spcPct val="150000"/>
              </a:lnSpc>
              <a:tabLst>
                <a:tab pos="5486400" algn="r"/>
              </a:tabLst>
            </a:pP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Mud-ball, Media Interface, and Media Depth Inspections	22</a:t>
            </a:r>
          </a:p>
          <a:p>
            <a:pPr>
              <a:lnSpc>
                <a:spcPct val="150000"/>
              </a:lnSpc>
              <a:tabLst>
                <a:tab pos="5486400" algn="r"/>
              </a:tabLst>
            </a:pP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Surface Wash Inspection/Cleaning	24</a:t>
            </a:r>
          </a:p>
          <a:p>
            <a:pPr>
              <a:lnSpc>
                <a:spcPct val="150000"/>
              </a:lnSpc>
              <a:tabLst>
                <a:tab pos="5486400" algn="r"/>
              </a:tabLst>
            </a:pP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Backwash Rise Test	25</a:t>
            </a:r>
          </a:p>
          <a:p>
            <a:pPr>
              <a:lnSpc>
                <a:spcPct val="150000"/>
              </a:lnSpc>
              <a:tabLst>
                <a:tab pos="5486400" algn="r"/>
              </a:tabLst>
            </a:pP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Conclusion &amp; Recommendations	26</a:t>
            </a:r>
          </a:p>
          <a:p>
            <a:pPr>
              <a:lnSpc>
                <a:spcPct val="150000"/>
              </a:lnSpc>
              <a:tabLst>
                <a:tab pos="5486400" algn="r"/>
              </a:tabLst>
            </a:pP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Appendix</a:t>
            </a:r>
            <a:r>
              <a:rPr lang="en-US" sz="1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…………………………………………………</a:t>
            </a: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29</a:t>
            </a:r>
            <a:endParaRPr lang="en-US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28800"/>
            <a:ext cx="27432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90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Filter Units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068" y="1985962"/>
            <a:ext cx="3929531" cy="3545086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0" y="1981200"/>
            <a:ext cx="3962400" cy="35450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323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18519"/>
            <a:ext cx="7773338" cy="905482"/>
          </a:xfrm>
        </p:spPr>
        <p:txBody>
          <a:bodyPr/>
          <a:lstStyle/>
          <a:p>
            <a:r>
              <a:rPr lang="en-US" b="1" dirty="0" smtClean="0"/>
              <a:t>Performance Evaluation</a:t>
            </a:r>
            <a:endParaRPr lang="en-US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1524001"/>
            <a:ext cx="4197350" cy="5105399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1524001"/>
            <a:ext cx="4362450" cy="5105399"/>
          </a:xfrm>
        </p:spPr>
      </p:pic>
    </p:spTree>
    <p:extLst>
      <p:ext uri="{BB962C8B-B14F-4D97-AF65-F5344CB8AC3E}">
        <p14:creationId xmlns:p14="http://schemas.microsoft.com/office/powerpoint/2010/main" val="184454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828800"/>
            <a:ext cx="83058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n-US" sz="2800" dirty="0" smtClean="0"/>
              <a:t>Filtration Systems are an important part of overall treatment scheme and water quality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en-US" sz="2800" dirty="0" smtClean="0"/>
              <a:t>Filters are mechanical pieces of equipment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en-US" sz="2800" dirty="0" smtClean="0"/>
              <a:t>Filtration media is what does the work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en-US" sz="2800" dirty="0" smtClean="0"/>
              <a:t>Media maintenance can reduce chlorine demand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en-US" sz="2800" dirty="0" smtClean="0"/>
              <a:t>Operations and Testing can Improve </a:t>
            </a:r>
            <a:r>
              <a:rPr lang="en-US" sz="2800" dirty="0" smtClean="0"/>
              <a:t>Removal &amp; Reduce Demand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en-US" sz="2800" dirty="0" smtClean="0"/>
              <a:t>GAC can remove up to 100% of TOC</a:t>
            </a:r>
            <a:r>
              <a:rPr lang="en-US" sz="2800" dirty="0" smtClean="0"/>
              <a:t>  </a:t>
            </a:r>
            <a:endParaRPr lang="en-US" sz="2800" dirty="0" smtClean="0"/>
          </a:p>
          <a:p>
            <a:pPr marL="457200" indent="-457200">
              <a:buFont typeface="Wingdings" pitchFamily="2" charset="2"/>
              <a:buChar char="q"/>
            </a:pPr>
            <a:r>
              <a:rPr lang="en-US" sz="2800" dirty="0" smtClean="0"/>
              <a:t>Reduction in Chlorine means less DBP’s</a:t>
            </a:r>
          </a:p>
          <a:p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1295400" y="304800"/>
            <a:ext cx="665038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Take Home Message</a:t>
            </a:r>
          </a:p>
          <a:p>
            <a:pPr algn="ctr"/>
            <a:endParaRPr lang="en-US" sz="54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30" y="319087"/>
            <a:ext cx="2011279" cy="13131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215" y="179911"/>
            <a:ext cx="2857500" cy="164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94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4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59163" y="-152752426"/>
            <a:ext cx="41462326" cy="31198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2000" y="991713"/>
            <a:ext cx="7315200" cy="46482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1" name="Straight Connector 80"/>
          <p:cNvCxnSpPr/>
          <p:nvPr/>
        </p:nvCxnSpPr>
        <p:spPr>
          <a:xfrm flipV="1">
            <a:off x="762000" y="4724400"/>
            <a:ext cx="7315200" cy="381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Isosceles Triangle 83"/>
          <p:cNvSpPr/>
          <p:nvPr/>
        </p:nvSpPr>
        <p:spPr>
          <a:xfrm>
            <a:off x="838200" y="4762500"/>
            <a:ext cx="381000" cy="4953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Isosceles Triangle 84"/>
          <p:cNvSpPr/>
          <p:nvPr/>
        </p:nvSpPr>
        <p:spPr>
          <a:xfrm>
            <a:off x="1219200" y="4762500"/>
            <a:ext cx="457200" cy="4953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Isosceles Triangle 85"/>
          <p:cNvSpPr/>
          <p:nvPr/>
        </p:nvSpPr>
        <p:spPr>
          <a:xfrm>
            <a:off x="1676400" y="4762500"/>
            <a:ext cx="457200" cy="4953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Isosceles Triangle 86"/>
          <p:cNvSpPr/>
          <p:nvPr/>
        </p:nvSpPr>
        <p:spPr>
          <a:xfrm>
            <a:off x="2133600" y="4762500"/>
            <a:ext cx="457200" cy="4953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Isosceles Triangle 87"/>
          <p:cNvSpPr/>
          <p:nvPr/>
        </p:nvSpPr>
        <p:spPr>
          <a:xfrm>
            <a:off x="2590800" y="4762500"/>
            <a:ext cx="457200" cy="4953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Isosceles Triangle 88"/>
          <p:cNvSpPr/>
          <p:nvPr/>
        </p:nvSpPr>
        <p:spPr>
          <a:xfrm>
            <a:off x="3048000" y="4762500"/>
            <a:ext cx="457200" cy="4953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Isosceles Triangle 89"/>
          <p:cNvSpPr/>
          <p:nvPr/>
        </p:nvSpPr>
        <p:spPr>
          <a:xfrm>
            <a:off x="3505200" y="4762500"/>
            <a:ext cx="533400" cy="4953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Isosceles Triangle 90"/>
          <p:cNvSpPr/>
          <p:nvPr/>
        </p:nvSpPr>
        <p:spPr>
          <a:xfrm>
            <a:off x="4038600" y="4762500"/>
            <a:ext cx="533400" cy="4953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Isosceles Triangle 91"/>
          <p:cNvSpPr/>
          <p:nvPr/>
        </p:nvSpPr>
        <p:spPr>
          <a:xfrm>
            <a:off x="4572000" y="4762500"/>
            <a:ext cx="533400" cy="4953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Isosceles Triangle 92"/>
          <p:cNvSpPr/>
          <p:nvPr/>
        </p:nvSpPr>
        <p:spPr>
          <a:xfrm>
            <a:off x="5105400" y="4762500"/>
            <a:ext cx="533400" cy="4953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Isosceles Triangle 93"/>
          <p:cNvSpPr/>
          <p:nvPr/>
        </p:nvSpPr>
        <p:spPr>
          <a:xfrm>
            <a:off x="5638800" y="4762500"/>
            <a:ext cx="533400" cy="4953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Isosceles Triangle 94"/>
          <p:cNvSpPr/>
          <p:nvPr/>
        </p:nvSpPr>
        <p:spPr>
          <a:xfrm>
            <a:off x="6172200" y="4762500"/>
            <a:ext cx="533400" cy="4953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0" name="Isosceles Triangle 15359"/>
          <p:cNvSpPr/>
          <p:nvPr/>
        </p:nvSpPr>
        <p:spPr>
          <a:xfrm>
            <a:off x="6705600" y="4762500"/>
            <a:ext cx="533400" cy="4953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1" name="Isosceles Triangle 15360"/>
          <p:cNvSpPr/>
          <p:nvPr/>
        </p:nvSpPr>
        <p:spPr>
          <a:xfrm>
            <a:off x="7239000" y="4762500"/>
            <a:ext cx="457200" cy="4953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3" name="Isosceles Triangle 15362"/>
          <p:cNvSpPr/>
          <p:nvPr/>
        </p:nvSpPr>
        <p:spPr>
          <a:xfrm>
            <a:off x="7696200" y="4762500"/>
            <a:ext cx="381000" cy="4953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365" name="Straight Arrow Connector 15364"/>
          <p:cNvCxnSpPr/>
          <p:nvPr/>
        </p:nvCxnSpPr>
        <p:spPr>
          <a:xfrm>
            <a:off x="762000" y="3657600"/>
            <a:ext cx="7315200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8" name="Rectangle 15367"/>
          <p:cNvSpPr/>
          <p:nvPr/>
        </p:nvSpPr>
        <p:spPr>
          <a:xfrm>
            <a:off x="762000" y="3657600"/>
            <a:ext cx="7315200" cy="1066800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9" name="Rectangle 15368"/>
          <p:cNvSpPr/>
          <p:nvPr/>
        </p:nvSpPr>
        <p:spPr>
          <a:xfrm>
            <a:off x="762000" y="2119234"/>
            <a:ext cx="7315200" cy="147430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70" name="Down Arrow 15369"/>
          <p:cNvSpPr/>
          <p:nvPr/>
        </p:nvSpPr>
        <p:spPr>
          <a:xfrm>
            <a:off x="4923778" y="2815152"/>
            <a:ext cx="924339" cy="838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72" name="Down Arrow 15371"/>
          <p:cNvSpPr/>
          <p:nvPr/>
        </p:nvSpPr>
        <p:spPr>
          <a:xfrm rot="10800000">
            <a:off x="4900153" y="3638363"/>
            <a:ext cx="943894" cy="967281"/>
          </a:xfrm>
          <a:prstGeom prst="downArrow">
            <a:avLst>
              <a:gd name="adj1" fmla="val 50000"/>
              <a:gd name="adj2" fmla="val 528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73" name="Rectangle 15372"/>
          <p:cNvSpPr/>
          <p:nvPr/>
        </p:nvSpPr>
        <p:spPr>
          <a:xfrm>
            <a:off x="907934" y="3238499"/>
            <a:ext cx="419746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INTERFACE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374" name="TextBox 15373"/>
          <p:cNvSpPr txBox="1"/>
          <p:nvPr/>
        </p:nvSpPr>
        <p:spPr>
          <a:xfrm>
            <a:off x="2109787" y="2105544"/>
            <a:ext cx="472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Sampling Location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Flowchart: Magnetic Disk 1"/>
          <p:cNvSpPr/>
          <p:nvPr/>
        </p:nvSpPr>
        <p:spPr>
          <a:xfrm>
            <a:off x="6596165" y="1009455"/>
            <a:ext cx="362423" cy="2952945"/>
          </a:xfrm>
          <a:prstGeom prst="flowChartMagneticDisk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19200" y="603094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Analysis Is Only as Good as Sample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9539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my media Worn out?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 bwMode="auto">
          <a:xfrm>
            <a:off x="655320" y="1752600"/>
            <a:ext cx="7696200" cy="3352799"/>
            <a:chOff x="0" y="0"/>
            <a:chExt cx="8640" cy="2790"/>
          </a:xfrm>
        </p:grpSpPr>
        <p:pic>
          <p:nvPicPr>
            <p:cNvPr id="4" name="Picture 3" descr="650-3 MD anth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720" cy="279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81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650-3 MD anth B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" y="0"/>
              <a:ext cx="3720" cy="279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81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769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381000"/>
            <a:ext cx="7773338" cy="609601"/>
          </a:xfrm>
        </p:spPr>
        <p:txBody>
          <a:bodyPr>
            <a:normAutofit/>
          </a:bodyPr>
          <a:lstStyle/>
          <a:p>
            <a:r>
              <a:rPr lang="en-US" b="1" dirty="0" smtClean="0"/>
              <a:t>Sieve Analysis Data</a:t>
            </a:r>
            <a:endParaRPr lang="en-US" b="1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1437241"/>
              </p:ext>
            </p:extLst>
          </p:nvPr>
        </p:nvGraphicFramePr>
        <p:xfrm>
          <a:off x="685800" y="1219199"/>
          <a:ext cx="8001000" cy="434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0078"/>
                <a:gridCol w="2520461"/>
                <a:gridCol w="2520461"/>
              </a:tblGrid>
              <a:tr h="646890">
                <a:tc>
                  <a:txBody>
                    <a:bodyPr/>
                    <a:lstStyle/>
                    <a:p>
                      <a:r>
                        <a:rPr lang="en-US" dirty="0" smtClean="0"/>
                        <a:t>Sieve dia. (mm)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Anthracite</a:t>
                      </a:r>
                      <a:r>
                        <a:rPr lang="en-US" baseline="0" dirty="0" smtClean="0"/>
                        <a:t> %</a:t>
                      </a:r>
                    </a:p>
                    <a:p>
                      <a:r>
                        <a:rPr lang="en-US" baseline="0" dirty="0" smtClean="0"/>
                        <a:t>Weight Passing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Sand % Weight</a:t>
                      </a:r>
                    </a:p>
                    <a:p>
                      <a:r>
                        <a:rPr lang="en-US" dirty="0" smtClean="0"/>
                        <a:t>Passing</a:t>
                      </a:r>
                      <a:endParaRPr lang="en-US" dirty="0"/>
                    </a:p>
                  </a:txBody>
                  <a:tcPr/>
                </a:tc>
              </a:tr>
              <a:tr h="369651">
                <a:tc>
                  <a:txBody>
                    <a:bodyPr/>
                    <a:lstStyle/>
                    <a:p>
                      <a:r>
                        <a:rPr lang="en-US" dirty="0" smtClean="0"/>
                        <a:t>2.800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99.7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100.00</a:t>
                      </a:r>
                      <a:endParaRPr lang="en-US" dirty="0"/>
                    </a:p>
                  </a:txBody>
                  <a:tcPr/>
                </a:tc>
              </a:tr>
              <a:tr h="369651">
                <a:tc>
                  <a:txBody>
                    <a:bodyPr/>
                    <a:lstStyle/>
                    <a:p>
                      <a:r>
                        <a:rPr lang="en-US" dirty="0" smtClean="0"/>
                        <a:t>2.000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98.34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100.00</a:t>
                      </a:r>
                      <a:endParaRPr lang="en-US" dirty="0"/>
                    </a:p>
                  </a:txBody>
                  <a:tcPr/>
                </a:tc>
              </a:tr>
              <a:tr h="369651">
                <a:tc>
                  <a:txBody>
                    <a:bodyPr/>
                    <a:lstStyle/>
                    <a:p>
                      <a:r>
                        <a:rPr lang="en-US" dirty="0" smtClean="0"/>
                        <a:t>1.70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96.10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100.00</a:t>
                      </a:r>
                      <a:endParaRPr lang="en-US" dirty="0"/>
                    </a:p>
                  </a:txBody>
                  <a:tcPr/>
                </a:tc>
              </a:tr>
              <a:tr h="369651">
                <a:tc>
                  <a:txBody>
                    <a:bodyPr/>
                    <a:lstStyle/>
                    <a:p>
                      <a:r>
                        <a:rPr lang="en-US" dirty="0" smtClean="0"/>
                        <a:t>1.40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83.43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100.00</a:t>
                      </a:r>
                      <a:endParaRPr lang="en-US" dirty="0"/>
                    </a:p>
                  </a:txBody>
                  <a:tcPr/>
                </a:tc>
              </a:tr>
              <a:tr h="369651">
                <a:tc>
                  <a:txBody>
                    <a:bodyPr/>
                    <a:lstStyle/>
                    <a:p>
                      <a:r>
                        <a:rPr lang="en-US" dirty="0" smtClean="0"/>
                        <a:t>1.00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17.87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99.81</a:t>
                      </a:r>
                      <a:endParaRPr lang="en-US" dirty="0"/>
                    </a:p>
                  </a:txBody>
                  <a:tcPr/>
                </a:tc>
              </a:tr>
              <a:tr h="369651">
                <a:tc>
                  <a:txBody>
                    <a:bodyPr/>
                    <a:lstStyle/>
                    <a:p>
                      <a:r>
                        <a:rPr lang="en-US" dirty="0" smtClean="0"/>
                        <a:t>0.850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6.63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97.13</a:t>
                      </a:r>
                      <a:endParaRPr lang="en-US" dirty="0"/>
                    </a:p>
                  </a:txBody>
                  <a:tcPr/>
                </a:tc>
              </a:tr>
              <a:tr h="369651">
                <a:tc>
                  <a:txBody>
                    <a:bodyPr/>
                    <a:lstStyle/>
                    <a:p>
                      <a:r>
                        <a:rPr lang="en-US" dirty="0" smtClean="0"/>
                        <a:t>0.710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0.96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80.28</a:t>
                      </a:r>
                      <a:endParaRPr lang="en-US" dirty="0"/>
                    </a:p>
                  </a:txBody>
                  <a:tcPr/>
                </a:tc>
              </a:tr>
              <a:tr h="369651">
                <a:tc>
                  <a:txBody>
                    <a:bodyPr/>
                    <a:lstStyle/>
                    <a:p>
                      <a:r>
                        <a:rPr lang="en-US" dirty="0" smtClean="0"/>
                        <a:t>0.500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0.96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11.19</a:t>
                      </a:r>
                      <a:endParaRPr lang="en-US" dirty="0"/>
                    </a:p>
                  </a:txBody>
                  <a:tcPr/>
                </a:tc>
              </a:tr>
              <a:tr h="369651">
                <a:tc>
                  <a:txBody>
                    <a:bodyPr/>
                    <a:lstStyle/>
                    <a:p>
                      <a:r>
                        <a:rPr lang="en-US" dirty="0" smtClean="0"/>
                        <a:t>0.355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0.96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0.25</a:t>
                      </a:r>
                      <a:endParaRPr lang="en-US" dirty="0"/>
                    </a:p>
                  </a:txBody>
                  <a:tcPr/>
                </a:tc>
              </a:tr>
              <a:tr h="369651">
                <a:tc>
                  <a:txBody>
                    <a:bodyPr/>
                    <a:lstStyle/>
                    <a:p>
                      <a:r>
                        <a:rPr lang="en-US" dirty="0" smtClean="0"/>
                        <a:t>0.25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0.96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072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381000"/>
            <a:ext cx="7773338" cy="609601"/>
          </a:xfrm>
        </p:spPr>
        <p:txBody>
          <a:bodyPr>
            <a:normAutofit/>
          </a:bodyPr>
          <a:lstStyle/>
          <a:p>
            <a:r>
              <a:rPr lang="en-US" b="1" dirty="0" smtClean="0"/>
              <a:t>Sieve Analysis Data</a:t>
            </a:r>
            <a:endParaRPr lang="en-US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1011048"/>
              </p:ext>
            </p:extLst>
          </p:nvPr>
        </p:nvGraphicFramePr>
        <p:xfrm>
          <a:off x="1219200" y="1397000"/>
          <a:ext cx="6400801" cy="43654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/>
                <a:gridCol w="1828801"/>
                <a:gridCol w="2133600"/>
              </a:tblGrid>
              <a:tr h="52493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Anthracite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Sand</a:t>
                      </a:r>
                      <a:endParaRPr lang="en-US" sz="2400" dirty="0"/>
                    </a:p>
                  </a:txBody>
                  <a:tcPr/>
                </a:tc>
              </a:tr>
              <a:tr h="524933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Effective Size (mm)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0.90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0.48</a:t>
                      </a:r>
                      <a:endParaRPr lang="en-US" sz="2400" b="1" dirty="0"/>
                    </a:p>
                  </a:txBody>
                  <a:tcPr/>
                </a:tc>
              </a:tr>
              <a:tr h="524933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60% Passing (mm)</a:t>
                      </a:r>
                    </a:p>
                    <a:p>
                      <a:endParaRPr lang="en-US" sz="2400" b="1" dirty="0" smtClean="0"/>
                    </a:p>
                    <a:p>
                      <a:r>
                        <a:rPr lang="en-US" sz="2400" b="1" dirty="0" smtClean="0"/>
                        <a:t>Uniformity</a:t>
                      </a:r>
                    </a:p>
                    <a:p>
                      <a:r>
                        <a:rPr lang="en-US" sz="2400" b="1" dirty="0" smtClean="0"/>
                        <a:t>Coefficient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1.26</a:t>
                      </a:r>
                    </a:p>
                    <a:p>
                      <a:pPr algn="ctr"/>
                      <a:endParaRPr lang="en-US" sz="2400" b="1" dirty="0" smtClean="0"/>
                    </a:p>
                    <a:p>
                      <a:pPr algn="ctr"/>
                      <a:endParaRPr lang="en-US" sz="2400" b="1" dirty="0" smtClean="0"/>
                    </a:p>
                    <a:p>
                      <a:pPr algn="ctr"/>
                      <a:endParaRPr lang="en-US" sz="2400" b="1" dirty="0" smtClean="0"/>
                    </a:p>
                    <a:p>
                      <a:pPr algn="ctr"/>
                      <a:r>
                        <a:rPr lang="en-US" sz="2400" b="1" dirty="0" smtClean="0"/>
                        <a:t>1.40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0.65</a:t>
                      </a:r>
                    </a:p>
                    <a:p>
                      <a:pPr algn="ctr"/>
                      <a:endParaRPr lang="en-US" sz="2400" b="1" dirty="0" smtClean="0"/>
                    </a:p>
                    <a:p>
                      <a:pPr algn="ctr"/>
                      <a:endParaRPr lang="en-US" sz="2400" b="1" dirty="0" smtClean="0"/>
                    </a:p>
                    <a:p>
                      <a:pPr algn="ctr"/>
                      <a:endParaRPr lang="en-US" sz="2400" b="1" dirty="0" smtClean="0"/>
                    </a:p>
                    <a:p>
                      <a:pPr algn="ctr"/>
                      <a:r>
                        <a:rPr lang="en-US" sz="2400" b="1" dirty="0" smtClean="0"/>
                        <a:t>1.34</a:t>
                      </a:r>
                    </a:p>
                    <a:p>
                      <a:pPr algn="ctr"/>
                      <a:endParaRPr lang="en-US" sz="2400" b="1" dirty="0" smtClean="0"/>
                    </a:p>
                    <a:p>
                      <a:pPr algn="ctr"/>
                      <a:endParaRPr lang="en-US" sz="2400" b="1" dirty="0" smtClean="0"/>
                    </a:p>
                    <a:p>
                      <a:pPr algn="ctr"/>
                      <a:endParaRPr lang="en-US" sz="2400" b="1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8798052"/>
              </p:ext>
            </p:extLst>
          </p:nvPr>
        </p:nvGraphicFramePr>
        <p:xfrm>
          <a:off x="1228725" y="3886200"/>
          <a:ext cx="6415088" cy="838200"/>
        </p:xfrm>
        <a:graphic>
          <a:graphicData uri="http://schemas.openxmlformats.org/drawingml/2006/table">
            <a:tbl>
              <a:tblPr/>
              <a:tblGrid>
                <a:gridCol w="6415088"/>
              </a:tblGrid>
              <a:tr h="83820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423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Floc Retention Analysis</a:t>
            </a: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1253227109"/>
              </p:ext>
            </p:extLst>
          </p:nvPr>
        </p:nvGraphicFramePr>
        <p:xfrm>
          <a:off x="381000" y="1752600"/>
          <a:ext cx="83058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228600"/>
            <a:ext cx="7773338" cy="914401"/>
          </a:xfrm>
        </p:spPr>
        <p:txBody>
          <a:bodyPr>
            <a:normAutofit/>
          </a:bodyPr>
          <a:lstStyle/>
          <a:p>
            <a:r>
              <a:rPr lang="en-US" b="1" dirty="0" smtClean="0"/>
              <a:t>What the Numbers Mean</a:t>
            </a:r>
            <a:endParaRPr lang="en-US" b="1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3919868"/>
              </p:ext>
            </p:extLst>
          </p:nvPr>
        </p:nvGraphicFramePr>
        <p:xfrm>
          <a:off x="152400" y="1124247"/>
          <a:ext cx="8763000" cy="53523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87843"/>
                <a:gridCol w="5775157"/>
              </a:tblGrid>
              <a:tr h="134252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Floc Retention Test Turbidity (after backwash and rewash)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Bed Cleanliness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4750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10-30 NTU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Very clean, not well ripened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4750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30-60 NTU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Clean and partially ripened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4750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60-120 NTU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Reasonably clean, well ripened 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4750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120-300 NTU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Dirty Media, well ripened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557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300-600 NTU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Dirty Media w/ possible mudballs, well ripened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557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600-1200 NTU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Very dirty media bed, many mudballs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83248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&gt;1200 NTU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</a:rPr>
                        <a:t>Extremely dirty, chemical cleaning or replacement needed 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51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528732856"/>
              </p:ext>
            </p:extLst>
          </p:nvPr>
        </p:nvGraphicFramePr>
        <p:xfrm>
          <a:off x="533400" y="880407"/>
          <a:ext cx="8153400" cy="586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 flipH="1">
            <a:off x="2590800" y="381000"/>
            <a:ext cx="48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Expansion Rate of Rise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86024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Media Cleaning in Lab</a:t>
            </a:r>
            <a:endParaRPr lang="en-US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643188"/>
            <a:ext cx="3829050" cy="287178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643188"/>
            <a:ext cx="3829050" cy="2871787"/>
          </a:xfrm>
        </p:spPr>
      </p:pic>
    </p:spTree>
    <p:extLst>
      <p:ext uri="{BB962C8B-B14F-4D97-AF65-F5344CB8AC3E}">
        <p14:creationId xmlns:p14="http://schemas.microsoft.com/office/powerpoint/2010/main" val="19051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/>
          <p:nvPr/>
        </p:nvSpPr>
        <p:spPr>
          <a:xfrm>
            <a:off x="1482725" y="1371600"/>
            <a:ext cx="5908675" cy="4724400"/>
          </a:xfrm>
          <a:custGeom>
            <a:avLst/>
            <a:gdLst>
              <a:gd name="connsiteX0" fmla="*/ 825412 w 2722451"/>
              <a:gd name="connsiteY0" fmla="*/ 27295 h 1999160"/>
              <a:gd name="connsiteX1" fmla="*/ 825412 w 2722451"/>
              <a:gd name="connsiteY1" fmla="*/ 27295 h 1999160"/>
              <a:gd name="connsiteX2" fmla="*/ 47490 w 2722451"/>
              <a:gd name="connsiteY2" fmla="*/ 559558 h 1999160"/>
              <a:gd name="connsiteX3" fmla="*/ 88433 w 2722451"/>
              <a:gd name="connsiteY3" fmla="*/ 464024 h 1999160"/>
              <a:gd name="connsiteX4" fmla="*/ 61138 w 2722451"/>
              <a:gd name="connsiteY4" fmla="*/ 641445 h 1999160"/>
              <a:gd name="connsiteX5" fmla="*/ 33842 w 2722451"/>
              <a:gd name="connsiteY5" fmla="*/ 696036 h 1999160"/>
              <a:gd name="connsiteX6" fmla="*/ 20194 w 2722451"/>
              <a:gd name="connsiteY6" fmla="*/ 736979 h 1999160"/>
              <a:gd name="connsiteX7" fmla="*/ 6547 w 2722451"/>
              <a:gd name="connsiteY7" fmla="*/ 818865 h 1999160"/>
              <a:gd name="connsiteX8" fmla="*/ 33842 w 2722451"/>
              <a:gd name="connsiteY8" fmla="*/ 1255594 h 1999160"/>
              <a:gd name="connsiteX9" fmla="*/ 74785 w 2722451"/>
              <a:gd name="connsiteY9" fmla="*/ 1433015 h 1999160"/>
              <a:gd name="connsiteX10" fmla="*/ 102081 w 2722451"/>
              <a:gd name="connsiteY10" fmla="*/ 1473958 h 1999160"/>
              <a:gd name="connsiteX11" fmla="*/ 115729 w 2722451"/>
              <a:gd name="connsiteY11" fmla="*/ 1542197 h 1999160"/>
              <a:gd name="connsiteX12" fmla="*/ 156672 w 2722451"/>
              <a:gd name="connsiteY12" fmla="*/ 1610436 h 1999160"/>
              <a:gd name="connsiteX13" fmla="*/ 197615 w 2722451"/>
              <a:gd name="connsiteY13" fmla="*/ 1637731 h 1999160"/>
              <a:gd name="connsiteX14" fmla="*/ 293150 w 2722451"/>
              <a:gd name="connsiteY14" fmla="*/ 1678674 h 1999160"/>
              <a:gd name="connsiteX15" fmla="*/ 429627 w 2722451"/>
              <a:gd name="connsiteY15" fmla="*/ 1651379 h 1999160"/>
              <a:gd name="connsiteX16" fmla="*/ 484218 w 2722451"/>
              <a:gd name="connsiteY16" fmla="*/ 1637731 h 1999160"/>
              <a:gd name="connsiteX17" fmla="*/ 607048 w 2722451"/>
              <a:gd name="connsiteY17" fmla="*/ 1555845 h 1999160"/>
              <a:gd name="connsiteX18" fmla="*/ 675287 w 2722451"/>
              <a:gd name="connsiteY18" fmla="*/ 1487606 h 1999160"/>
              <a:gd name="connsiteX19" fmla="*/ 716230 w 2722451"/>
              <a:gd name="connsiteY19" fmla="*/ 1501254 h 1999160"/>
              <a:gd name="connsiteX20" fmla="*/ 770821 w 2722451"/>
              <a:gd name="connsiteY20" fmla="*/ 1542197 h 1999160"/>
              <a:gd name="connsiteX21" fmla="*/ 852708 w 2722451"/>
              <a:gd name="connsiteY21" fmla="*/ 1596788 h 1999160"/>
              <a:gd name="connsiteX22" fmla="*/ 934594 w 2722451"/>
              <a:gd name="connsiteY22" fmla="*/ 1692322 h 1999160"/>
              <a:gd name="connsiteX23" fmla="*/ 975538 w 2722451"/>
              <a:gd name="connsiteY23" fmla="*/ 1719618 h 1999160"/>
              <a:gd name="connsiteX24" fmla="*/ 1016481 w 2722451"/>
              <a:gd name="connsiteY24" fmla="*/ 1760561 h 1999160"/>
              <a:gd name="connsiteX25" fmla="*/ 1084720 w 2722451"/>
              <a:gd name="connsiteY25" fmla="*/ 1774209 h 1999160"/>
              <a:gd name="connsiteX26" fmla="*/ 1125663 w 2722451"/>
              <a:gd name="connsiteY26" fmla="*/ 1801504 h 1999160"/>
              <a:gd name="connsiteX27" fmla="*/ 1248493 w 2722451"/>
              <a:gd name="connsiteY27" fmla="*/ 1842448 h 1999160"/>
              <a:gd name="connsiteX28" fmla="*/ 1357675 w 2722451"/>
              <a:gd name="connsiteY28" fmla="*/ 1883391 h 1999160"/>
              <a:gd name="connsiteX29" fmla="*/ 1453209 w 2722451"/>
              <a:gd name="connsiteY29" fmla="*/ 1924334 h 1999160"/>
              <a:gd name="connsiteX30" fmla="*/ 1630630 w 2722451"/>
              <a:gd name="connsiteY30" fmla="*/ 1951630 h 1999160"/>
              <a:gd name="connsiteX31" fmla="*/ 1821699 w 2722451"/>
              <a:gd name="connsiteY31" fmla="*/ 1992573 h 1999160"/>
              <a:gd name="connsiteX32" fmla="*/ 2626917 w 2722451"/>
              <a:gd name="connsiteY32" fmla="*/ 1828800 h 1999160"/>
              <a:gd name="connsiteX33" fmla="*/ 2654212 w 2722451"/>
              <a:gd name="connsiteY33" fmla="*/ 1774209 h 1999160"/>
              <a:gd name="connsiteX34" fmla="*/ 2667860 w 2722451"/>
              <a:gd name="connsiteY34" fmla="*/ 1705970 h 1999160"/>
              <a:gd name="connsiteX35" fmla="*/ 2681508 w 2722451"/>
              <a:gd name="connsiteY35" fmla="*/ 1651379 h 1999160"/>
              <a:gd name="connsiteX36" fmla="*/ 2695156 w 2722451"/>
              <a:gd name="connsiteY36" fmla="*/ 1555845 h 1999160"/>
              <a:gd name="connsiteX37" fmla="*/ 2708803 w 2722451"/>
              <a:gd name="connsiteY37" fmla="*/ 1446662 h 1999160"/>
              <a:gd name="connsiteX38" fmla="*/ 2722451 w 2722451"/>
              <a:gd name="connsiteY38" fmla="*/ 1405719 h 1999160"/>
              <a:gd name="connsiteX39" fmla="*/ 2708803 w 2722451"/>
              <a:gd name="connsiteY39" fmla="*/ 1187355 h 1999160"/>
              <a:gd name="connsiteX40" fmla="*/ 2681508 w 2722451"/>
              <a:gd name="connsiteY40" fmla="*/ 1091821 h 1999160"/>
              <a:gd name="connsiteX41" fmla="*/ 2654212 w 2722451"/>
              <a:gd name="connsiteY41" fmla="*/ 736979 h 1999160"/>
              <a:gd name="connsiteX42" fmla="*/ 2626917 w 2722451"/>
              <a:gd name="connsiteY42" fmla="*/ 696036 h 1999160"/>
              <a:gd name="connsiteX43" fmla="*/ 2545030 w 2722451"/>
              <a:gd name="connsiteY43" fmla="*/ 600501 h 1999160"/>
              <a:gd name="connsiteX44" fmla="*/ 2504087 w 2722451"/>
              <a:gd name="connsiteY44" fmla="*/ 559558 h 1999160"/>
              <a:gd name="connsiteX45" fmla="*/ 2394905 w 2722451"/>
              <a:gd name="connsiteY45" fmla="*/ 477671 h 1999160"/>
              <a:gd name="connsiteX46" fmla="*/ 2217484 w 2722451"/>
              <a:gd name="connsiteY46" fmla="*/ 423080 h 1999160"/>
              <a:gd name="connsiteX47" fmla="*/ 2067359 w 2722451"/>
              <a:gd name="connsiteY47" fmla="*/ 382137 h 1999160"/>
              <a:gd name="connsiteX48" fmla="*/ 1917233 w 2722451"/>
              <a:gd name="connsiteY48" fmla="*/ 313898 h 1999160"/>
              <a:gd name="connsiteX49" fmla="*/ 1848994 w 2722451"/>
              <a:gd name="connsiteY49" fmla="*/ 286603 h 1999160"/>
              <a:gd name="connsiteX50" fmla="*/ 1712517 w 2722451"/>
              <a:gd name="connsiteY50" fmla="*/ 177421 h 1999160"/>
              <a:gd name="connsiteX51" fmla="*/ 1616982 w 2722451"/>
              <a:gd name="connsiteY51" fmla="*/ 109182 h 1999160"/>
              <a:gd name="connsiteX52" fmla="*/ 1576039 w 2722451"/>
              <a:gd name="connsiteY52" fmla="*/ 95534 h 1999160"/>
              <a:gd name="connsiteX53" fmla="*/ 1466857 w 2722451"/>
              <a:gd name="connsiteY53" fmla="*/ 68239 h 1999160"/>
              <a:gd name="connsiteX54" fmla="*/ 1398618 w 2722451"/>
              <a:gd name="connsiteY54" fmla="*/ 40943 h 1999160"/>
              <a:gd name="connsiteX55" fmla="*/ 1275788 w 2722451"/>
              <a:gd name="connsiteY55" fmla="*/ 0 h 1999160"/>
              <a:gd name="connsiteX56" fmla="*/ 989185 w 2722451"/>
              <a:gd name="connsiteY56" fmla="*/ 13648 h 1999160"/>
              <a:gd name="connsiteX57" fmla="*/ 880003 w 2722451"/>
              <a:gd name="connsiteY57" fmla="*/ 27295 h 1999160"/>
              <a:gd name="connsiteX58" fmla="*/ 839060 w 2722451"/>
              <a:gd name="connsiteY58" fmla="*/ 54591 h 1999160"/>
              <a:gd name="connsiteX59" fmla="*/ 825412 w 2722451"/>
              <a:gd name="connsiteY59" fmla="*/ 27295 h 199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2722451" h="1999160">
                <a:moveTo>
                  <a:pt x="825412" y="27295"/>
                </a:moveTo>
                <a:lnTo>
                  <a:pt x="825412" y="27295"/>
                </a:lnTo>
                <a:cubicBezTo>
                  <a:pt x="563986" y="201579"/>
                  <a:pt x="47490" y="245363"/>
                  <a:pt x="47490" y="559558"/>
                </a:cubicBezTo>
                <a:lnTo>
                  <a:pt x="88433" y="464024"/>
                </a:lnTo>
                <a:cubicBezTo>
                  <a:pt x="83645" y="507115"/>
                  <a:pt x="79799" y="591683"/>
                  <a:pt x="61138" y="641445"/>
                </a:cubicBezTo>
                <a:cubicBezTo>
                  <a:pt x="53994" y="660495"/>
                  <a:pt x="41856" y="677336"/>
                  <a:pt x="33842" y="696036"/>
                </a:cubicBezTo>
                <a:cubicBezTo>
                  <a:pt x="28175" y="709259"/>
                  <a:pt x="24743" y="723331"/>
                  <a:pt x="20194" y="736979"/>
                </a:cubicBezTo>
                <a:cubicBezTo>
                  <a:pt x="15645" y="764274"/>
                  <a:pt x="6547" y="791193"/>
                  <a:pt x="6547" y="818865"/>
                </a:cubicBezTo>
                <a:cubicBezTo>
                  <a:pt x="6547" y="1186601"/>
                  <a:pt x="-20010" y="1094042"/>
                  <a:pt x="33842" y="1255594"/>
                </a:cubicBezTo>
                <a:cubicBezTo>
                  <a:pt x="40134" y="1299635"/>
                  <a:pt x="47537" y="1392144"/>
                  <a:pt x="74785" y="1433015"/>
                </a:cubicBezTo>
                <a:lnTo>
                  <a:pt x="102081" y="1473958"/>
                </a:lnTo>
                <a:cubicBezTo>
                  <a:pt x="106630" y="1496704"/>
                  <a:pt x="107114" y="1520659"/>
                  <a:pt x="115729" y="1542197"/>
                </a:cubicBezTo>
                <a:cubicBezTo>
                  <a:pt x="125581" y="1566826"/>
                  <a:pt x="139409" y="1590296"/>
                  <a:pt x="156672" y="1610436"/>
                </a:cubicBezTo>
                <a:cubicBezTo>
                  <a:pt x="167347" y="1622890"/>
                  <a:pt x="183374" y="1629593"/>
                  <a:pt x="197615" y="1637731"/>
                </a:cubicBezTo>
                <a:cubicBezTo>
                  <a:pt x="244840" y="1664717"/>
                  <a:pt x="247212" y="1663362"/>
                  <a:pt x="293150" y="1678674"/>
                </a:cubicBezTo>
                <a:lnTo>
                  <a:pt x="429627" y="1651379"/>
                </a:lnTo>
                <a:cubicBezTo>
                  <a:pt x="447968" y="1647449"/>
                  <a:pt x="467078" y="1645349"/>
                  <a:pt x="484218" y="1637731"/>
                </a:cubicBezTo>
                <a:cubicBezTo>
                  <a:pt x="527293" y="1618587"/>
                  <a:pt x="569539" y="1583977"/>
                  <a:pt x="607048" y="1555845"/>
                </a:cubicBezTo>
                <a:cubicBezTo>
                  <a:pt x="622970" y="1531962"/>
                  <a:pt x="641167" y="1493292"/>
                  <a:pt x="675287" y="1487606"/>
                </a:cubicBezTo>
                <a:cubicBezTo>
                  <a:pt x="689477" y="1485241"/>
                  <a:pt x="702582" y="1496705"/>
                  <a:pt x="716230" y="1501254"/>
                </a:cubicBezTo>
                <a:cubicBezTo>
                  <a:pt x="734427" y="1514902"/>
                  <a:pt x="752187" y="1529153"/>
                  <a:pt x="770821" y="1542197"/>
                </a:cubicBezTo>
                <a:cubicBezTo>
                  <a:pt x="797696" y="1561009"/>
                  <a:pt x="852708" y="1596788"/>
                  <a:pt x="852708" y="1596788"/>
                </a:cubicBezTo>
                <a:cubicBezTo>
                  <a:pt x="884903" y="1645081"/>
                  <a:pt x="883113" y="1648196"/>
                  <a:pt x="934594" y="1692322"/>
                </a:cubicBezTo>
                <a:cubicBezTo>
                  <a:pt x="947048" y="1702997"/>
                  <a:pt x="962937" y="1709117"/>
                  <a:pt x="975538" y="1719618"/>
                </a:cubicBezTo>
                <a:cubicBezTo>
                  <a:pt x="990365" y="1731974"/>
                  <a:pt x="999218" y="1751929"/>
                  <a:pt x="1016481" y="1760561"/>
                </a:cubicBezTo>
                <a:cubicBezTo>
                  <a:pt x="1037229" y="1770935"/>
                  <a:pt x="1061974" y="1769660"/>
                  <a:pt x="1084720" y="1774209"/>
                </a:cubicBezTo>
                <a:cubicBezTo>
                  <a:pt x="1098368" y="1783307"/>
                  <a:pt x="1110674" y="1794842"/>
                  <a:pt x="1125663" y="1801504"/>
                </a:cubicBezTo>
                <a:cubicBezTo>
                  <a:pt x="1150217" y="1812417"/>
                  <a:pt x="1215744" y="1830167"/>
                  <a:pt x="1248493" y="1842448"/>
                </a:cubicBezTo>
                <a:cubicBezTo>
                  <a:pt x="1284887" y="1856096"/>
                  <a:pt x="1321586" y="1868956"/>
                  <a:pt x="1357675" y="1883391"/>
                </a:cubicBezTo>
                <a:cubicBezTo>
                  <a:pt x="1389843" y="1896258"/>
                  <a:pt x="1419598" y="1915931"/>
                  <a:pt x="1453209" y="1924334"/>
                </a:cubicBezTo>
                <a:cubicBezTo>
                  <a:pt x="1511259" y="1938846"/>
                  <a:pt x="1571794" y="1940734"/>
                  <a:pt x="1630630" y="1951630"/>
                </a:cubicBezTo>
                <a:cubicBezTo>
                  <a:pt x="1694677" y="1963490"/>
                  <a:pt x="1758009" y="1978925"/>
                  <a:pt x="1821699" y="1992573"/>
                </a:cubicBezTo>
                <a:cubicBezTo>
                  <a:pt x="3093937" y="1860961"/>
                  <a:pt x="2522388" y="2177231"/>
                  <a:pt x="2626917" y="1828800"/>
                </a:cubicBezTo>
                <a:cubicBezTo>
                  <a:pt x="2632763" y="1809313"/>
                  <a:pt x="2645114" y="1792406"/>
                  <a:pt x="2654212" y="1774209"/>
                </a:cubicBezTo>
                <a:cubicBezTo>
                  <a:pt x="2658761" y="1751463"/>
                  <a:pt x="2662828" y="1728614"/>
                  <a:pt x="2667860" y="1705970"/>
                </a:cubicBezTo>
                <a:cubicBezTo>
                  <a:pt x="2671929" y="1687660"/>
                  <a:pt x="2678153" y="1669833"/>
                  <a:pt x="2681508" y="1651379"/>
                </a:cubicBezTo>
                <a:cubicBezTo>
                  <a:pt x="2687262" y="1619730"/>
                  <a:pt x="2690905" y="1587731"/>
                  <a:pt x="2695156" y="1555845"/>
                </a:cubicBezTo>
                <a:cubicBezTo>
                  <a:pt x="2700003" y="1519489"/>
                  <a:pt x="2702242" y="1482748"/>
                  <a:pt x="2708803" y="1446662"/>
                </a:cubicBezTo>
                <a:cubicBezTo>
                  <a:pt x="2711376" y="1432508"/>
                  <a:pt x="2717902" y="1419367"/>
                  <a:pt x="2722451" y="1405719"/>
                </a:cubicBezTo>
                <a:cubicBezTo>
                  <a:pt x="2717902" y="1332931"/>
                  <a:pt x="2718236" y="1259672"/>
                  <a:pt x="2708803" y="1187355"/>
                </a:cubicBezTo>
                <a:cubicBezTo>
                  <a:pt x="2704519" y="1154514"/>
                  <a:pt x="2687264" y="1124436"/>
                  <a:pt x="2681508" y="1091821"/>
                </a:cubicBezTo>
                <a:cubicBezTo>
                  <a:pt x="2646499" y="893438"/>
                  <a:pt x="2693210" y="983965"/>
                  <a:pt x="2654212" y="736979"/>
                </a:cubicBezTo>
                <a:cubicBezTo>
                  <a:pt x="2651654" y="720777"/>
                  <a:pt x="2635055" y="710277"/>
                  <a:pt x="2626917" y="696036"/>
                </a:cubicBezTo>
                <a:cubicBezTo>
                  <a:pt x="2571352" y="598798"/>
                  <a:pt x="2636129" y="678586"/>
                  <a:pt x="2545030" y="600501"/>
                </a:cubicBezTo>
                <a:cubicBezTo>
                  <a:pt x="2530376" y="587940"/>
                  <a:pt x="2518612" y="572268"/>
                  <a:pt x="2504087" y="559558"/>
                </a:cubicBezTo>
                <a:cubicBezTo>
                  <a:pt x="2490701" y="547845"/>
                  <a:pt x="2421986" y="491211"/>
                  <a:pt x="2394905" y="477671"/>
                </a:cubicBezTo>
                <a:cubicBezTo>
                  <a:pt x="2333067" y="446752"/>
                  <a:pt x="2287294" y="440533"/>
                  <a:pt x="2217484" y="423080"/>
                </a:cubicBezTo>
                <a:cubicBezTo>
                  <a:pt x="2132410" y="366365"/>
                  <a:pt x="2223258" y="418113"/>
                  <a:pt x="2067359" y="382137"/>
                </a:cubicBezTo>
                <a:cubicBezTo>
                  <a:pt x="2026888" y="372798"/>
                  <a:pt x="1951146" y="329313"/>
                  <a:pt x="1917233" y="313898"/>
                </a:cubicBezTo>
                <a:cubicBezTo>
                  <a:pt x="1894930" y="303760"/>
                  <a:pt x="1871740" y="295701"/>
                  <a:pt x="1848994" y="286603"/>
                </a:cubicBezTo>
                <a:cubicBezTo>
                  <a:pt x="1744190" y="181799"/>
                  <a:pt x="1850254" y="280726"/>
                  <a:pt x="1712517" y="177421"/>
                </a:cubicBezTo>
                <a:cubicBezTo>
                  <a:pt x="1700144" y="168141"/>
                  <a:pt x="1636946" y="119164"/>
                  <a:pt x="1616982" y="109182"/>
                </a:cubicBezTo>
                <a:cubicBezTo>
                  <a:pt x="1604115" y="102748"/>
                  <a:pt x="1589918" y="99319"/>
                  <a:pt x="1576039" y="95534"/>
                </a:cubicBezTo>
                <a:cubicBezTo>
                  <a:pt x="1539847" y="85663"/>
                  <a:pt x="1501688" y="82172"/>
                  <a:pt x="1466857" y="68239"/>
                </a:cubicBezTo>
                <a:cubicBezTo>
                  <a:pt x="1444111" y="59140"/>
                  <a:pt x="1421689" y="49183"/>
                  <a:pt x="1398618" y="40943"/>
                </a:cubicBezTo>
                <a:cubicBezTo>
                  <a:pt x="1357974" y="26427"/>
                  <a:pt x="1275788" y="0"/>
                  <a:pt x="1275788" y="0"/>
                </a:cubicBezTo>
                <a:cubicBezTo>
                  <a:pt x="1180254" y="4549"/>
                  <a:pt x="1084601" y="7068"/>
                  <a:pt x="989185" y="13648"/>
                </a:cubicBezTo>
                <a:cubicBezTo>
                  <a:pt x="952595" y="16171"/>
                  <a:pt x="915388" y="17645"/>
                  <a:pt x="880003" y="27295"/>
                </a:cubicBezTo>
                <a:cubicBezTo>
                  <a:pt x="864178" y="31611"/>
                  <a:pt x="853731" y="47255"/>
                  <a:pt x="839060" y="54591"/>
                </a:cubicBezTo>
                <a:cubicBezTo>
                  <a:pt x="826193" y="61025"/>
                  <a:pt x="827687" y="31844"/>
                  <a:pt x="825412" y="27295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35125" y="1600200"/>
            <a:ext cx="5146675" cy="4114800"/>
          </a:xfrm>
          <a:custGeom>
            <a:avLst/>
            <a:gdLst>
              <a:gd name="connsiteX0" fmla="*/ 825412 w 2722451"/>
              <a:gd name="connsiteY0" fmla="*/ 27295 h 1999160"/>
              <a:gd name="connsiteX1" fmla="*/ 825412 w 2722451"/>
              <a:gd name="connsiteY1" fmla="*/ 27295 h 1999160"/>
              <a:gd name="connsiteX2" fmla="*/ 47490 w 2722451"/>
              <a:gd name="connsiteY2" fmla="*/ 559558 h 1999160"/>
              <a:gd name="connsiteX3" fmla="*/ 88433 w 2722451"/>
              <a:gd name="connsiteY3" fmla="*/ 464024 h 1999160"/>
              <a:gd name="connsiteX4" fmla="*/ 61138 w 2722451"/>
              <a:gd name="connsiteY4" fmla="*/ 641445 h 1999160"/>
              <a:gd name="connsiteX5" fmla="*/ 33842 w 2722451"/>
              <a:gd name="connsiteY5" fmla="*/ 696036 h 1999160"/>
              <a:gd name="connsiteX6" fmla="*/ 20194 w 2722451"/>
              <a:gd name="connsiteY6" fmla="*/ 736979 h 1999160"/>
              <a:gd name="connsiteX7" fmla="*/ 6547 w 2722451"/>
              <a:gd name="connsiteY7" fmla="*/ 818865 h 1999160"/>
              <a:gd name="connsiteX8" fmla="*/ 33842 w 2722451"/>
              <a:gd name="connsiteY8" fmla="*/ 1255594 h 1999160"/>
              <a:gd name="connsiteX9" fmla="*/ 74785 w 2722451"/>
              <a:gd name="connsiteY9" fmla="*/ 1433015 h 1999160"/>
              <a:gd name="connsiteX10" fmla="*/ 102081 w 2722451"/>
              <a:gd name="connsiteY10" fmla="*/ 1473958 h 1999160"/>
              <a:gd name="connsiteX11" fmla="*/ 115729 w 2722451"/>
              <a:gd name="connsiteY11" fmla="*/ 1542197 h 1999160"/>
              <a:gd name="connsiteX12" fmla="*/ 156672 w 2722451"/>
              <a:gd name="connsiteY12" fmla="*/ 1610436 h 1999160"/>
              <a:gd name="connsiteX13" fmla="*/ 197615 w 2722451"/>
              <a:gd name="connsiteY13" fmla="*/ 1637731 h 1999160"/>
              <a:gd name="connsiteX14" fmla="*/ 293150 w 2722451"/>
              <a:gd name="connsiteY14" fmla="*/ 1678674 h 1999160"/>
              <a:gd name="connsiteX15" fmla="*/ 429627 w 2722451"/>
              <a:gd name="connsiteY15" fmla="*/ 1651379 h 1999160"/>
              <a:gd name="connsiteX16" fmla="*/ 484218 w 2722451"/>
              <a:gd name="connsiteY16" fmla="*/ 1637731 h 1999160"/>
              <a:gd name="connsiteX17" fmla="*/ 607048 w 2722451"/>
              <a:gd name="connsiteY17" fmla="*/ 1555845 h 1999160"/>
              <a:gd name="connsiteX18" fmla="*/ 675287 w 2722451"/>
              <a:gd name="connsiteY18" fmla="*/ 1487606 h 1999160"/>
              <a:gd name="connsiteX19" fmla="*/ 716230 w 2722451"/>
              <a:gd name="connsiteY19" fmla="*/ 1501254 h 1999160"/>
              <a:gd name="connsiteX20" fmla="*/ 770821 w 2722451"/>
              <a:gd name="connsiteY20" fmla="*/ 1542197 h 1999160"/>
              <a:gd name="connsiteX21" fmla="*/ 852708 w 2722451"/>
              <a:gd name="connsiteY21" fmla="*/ 1596788 h 1999160"/>
              <a:gd name="connsiteX22" fmla="*/ 934594 w 2722451"/>
              <a:gd name="connsiteY22" fmla="*/ 1692322 h 1999160"/>
              <a:gd name="connsiteX23" fmla="*/ 975538 w 2722451"/>
              <a:gd name="connsiteY23" fmla="*/ 1719618 h 1999160"/>
              <a:gd name="connsiteX24" fmla="*/ 1016481 w 2722451"/>
              <a:gd name="connsiteY24" fmla="*/ 1760561 h 1999160"/>
              <a:gd name="connsiteX25" fmla="*/ 1084720 w 2722451"/>
              <a:gd name="connsiteY25" fmla="*/ 1774209 h 1999160"/>
              <a:gd name="connsiteX26" fmla="*/ 1125663 w 2722451"/>
              <a:gd name="connsiteY26" fmla="*/ 1801504 h 1999160"/>
              <a:gd name="connsiteX27" fmla="*/ 1248493 w 2722451"/>
              <a:gd name="connsiteY27" fmla="*/ 1842448 h 1999160"/>
              <a:gd name="connsiteX28" fmla="*/ 1357675 w 2722451"/>
              <a:gd name="connsiteY28" fmla="*/ 1883391 h 1999160"/>
              <a:gd name="connsiteX29" fmla="*/ 1453209 w 2722451"/>
              <a:gd name="connsiteY29" fmla="*/ 1924334 h 1999160"/>
              <a:gd name="connsiteX30" fmla="*/ 1630630 w 2722451"/>
              <a:gd name="connsiteY30" fmla="*/ 1951630 h 1999160"/>
              <a:gd name="connsiteX31" fmla="*/ 1821699 w 2722451"/>
              <a:gd name="connsiteY31" fmla="*/ 1992573 h 1999160"/>
              <a:gd name="connsiteX32" fmla="*/ 2626917 w 2722451"/>
              <a:gd name="connsiteY32" fmla="*/ 1828800 h 1999160"/>
              <a:gd name="connsiteX33" fmla="*/ 2654212 w 2722451"/>
              <a:gd name="connsiteY33" fmla="*/ 1774209 h 1999160"/>
              <a:gd name="connsiteX34" fmla="*/ 2667860 w 2722451"/>
              <a:gd name="connsiteY34" fmla="*/ 1705970 h 1999160"/>
              <a:gd name="connsiteX35" fmla="*/ 2681508 w 2722451"/>
              <a:gd name="connsiteY35" fmla="*/ 1651379 h 1999160"/>
              <a:gd name="connsiteX36" fmla="*/ 2695156 w 2722451"/>
              <a:gd name="connsiteY36" fmla="*/ 1555845 h 1999160"/>
              <a:gd name="connsiteX37" fmla="*/ 2708803 w 2722451"/>
              <a:gd name="connsiteY37" fmla="*/ 1446662 h 1999160"/>
              <a:gd name="connsiteX38" fmla="*/ 2722451 w 2722451"/>
              <a:gd name="connsiteY38" fmla="*/ 1405719 h 1999160"/>
              <a:gd name="connsiteX39" fmla="*/ 2708803 w 2722451"/>
              <a:gd name="connsiteY39" fmla="*/ 1187355 h 1999160"/>
              <a:gd name="connsiteX40" fmla="*/ 2681508 w 2722451"/>
              <a:gd name="connsiteY40" fmla="*/ 1091821 h 1999160"/>
              <a:gd name="connsiteX41" fmla="*/ 2654212 w 2722451"/>
              <a:gd name="connsiteY41" fmla="*/ 736979 h 1999160"/>
              <a:gd name="connsiteX42" fmla="*/ 2626917 w 2722451"/>
              <a:gd name="connsiteY42" fmla="*/ 696036 h 1999160"/>
              <a:gd name="connsiteX43" fmla="*/ 2545030 w 2722451"/>
              <a:gd name="connsiteY43" fmla="*/ 600501 h 1999160"/>
              <a:gd name="connsiteX44" fmla="*/ 2504087 w 2722451"/>
              <a:gd name="connsiteY44" fmla="*/ 559558 h 1999160"/>
              <a:gd name="connsiteX45" fmla="*/ 2394905 w 2722451"/>
              <a:gd name="connsiteY45" fmla="*/ 477671 h 1999160"/>
              <a:gd name="connsiteX46" fmla="*/ 2217484 w 2722451"/>
              <a:gd name="connsiteY46" fmla="*/ 423080 h 1999160"/>
              <a:gd name="connsiteX47" fmla="*/ 2067359 w 2722451"/>
              <a:gd name="connsiteY47" fmla="*/ 382137 h 1999160"/>
              <a:gd name="connsiteX48" fmla="*/ 1917233 w 2722451"/>
              <a:gd name="connsiteY48" fmla="*/ 313898 h 1999160"/>
              <a:gd name="connsiteX49" fmla="*/ 1848994 w 2722451"/>
              <a:gd name="connsiteY49" fmla="*/ 286603 h 1999160"/>
              <a:gd name="connsiteX50" fmla="*/ 1712517 w 2722451"/>
              <a:gd name="connsiteY50" fmla="*/ 177421 h 1999160"/>
              <a:gd name="connsiteX51" fmla="*/ 1616982 w 2722451"/>
              <a:gd name="connsiteY51" fmla="*/ 109182 h 1999160"/>
              <a:gd name="connsiteX52" fmla="*/ 1576039 w 2722451"/>
              <a:gd name="connsiteY52" fmla="*/ 95534 h 1999160"/>
              <a:gd name="connsiteX53" fmla="*/ 1466857 w 2722451"/>
              <a:gd name="connsiteY53" fmla="*/ 68239 h 1999160"/>
              <a:gd name="connsiteX54" fmla="*/ 1398618 w 2722451"/>
              <a:gd name="connsiteY54" fmla="*/ 40943 h 1999160"/>
              <a:gd name="connsiteX55" fmla="*/ 1275788 w 2722451"/>
              <a:gd name="connsiteY55" fmla="*/ 0 h 1999160"/>
              <a:gd name="connsiteX56" fmla="*/ 989185 w 2722451"/>
              <a:gd name="connsiteY56" fmla="*/ 13648 h 1999160"/>
              <a:gd name="connsiteX57" fmla="*/ 880003 w 2722451"/>
              <a:gd name="connsiteY57" fmla="*/ 27295 h 1999160"/>
              <a:gd name="connsiteX58" fmla="*/ 839060 w 2722451"/>
              <a:gd name="connsiteY58" fmla="*/ 54591 h 1999160"/>
              <a:gd name="connsiteX59" fmla="*/ 825412 w 2722451"/>
              <a:gd name="connsiteY59" fmla="*/ 27295 h 199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2722451" h="1999160">
                <a:moveTo>
                  <a:pt x="825412" y="27295"/>
                </a:moveTo>
                <a:lnTo>
                  <a:pt x="825412" y="27295"/>
                </a:lnTo>
                <a:cubicBezTo>
                  <a:pt x="563986" y="201579"/>
                  <a:pt x="47490" y="245363"/>
                  <a:pt x="47490" y="559558"/>
                </a:cubicBezTo>
                <a:lnTo>
                  <a:pt x="88433" y="464024"/>
                </a:lnTo>
                <a:cubicBezTo>
                  <a:pt x="83645" y="507115"/>
                  <a:pt x="79799" y="591683"/>
                  <a:pt x="61138" y="641445"/>
                </a:cubicBezTo>
                <a:cubicBezTo>
                  <a:pt x="53994" y="660495"/>
                  <a:pt x="41856" y="677336"/>
                  <a:pt x="33842" y="696036"/>
                </a:cubicBezTo>
                <a:cubicBezTo>
                  <a:pt x="28175" y="709259"/>
                  <a:pt x="24743" y="723331"/>
                  <a:pt x="20194" y="736979"/>
                </a:cubicBezTo>
                <a:cubicBezTo>
                  <a:pt x="15645" y="764274"/>
                  <a:pt x="6547" y="791193"/>
                  <a:pt x="6547" y="818865"/>
                </a:cubicBezTo>
                <a:cubicBezTo>
                  <a:pt x="6547" y="1186601"/>
                  <a:pt x="-20010" y="1094042"/>
                  <a:pt x="33842" y="1255594"/>
                </a:cubicBezTo>
                <a:cubicBezTo>
                  <a:pt x="40134" y="1299635"/>
                  <a:pt x="47537" y="1392144"/>
                  <a:pt x="74785" y="1433015"/>
                </a:cubicBezTo>
                <a:lnTo>
                  <a:pt x="102081" y="1473958"/>
                </a:lnTo>
                <a:cubicBezTo>
                  <a:pt x="106630" y="1496704"/>
                  <a:pt x="107114" y="1520659"/>
                  <a:pt x="115729" y="1542197"/>
                </a:cubicBezTo>
                <a:cubicBezTo>
                  <a:pt x="125581" y="1566826"/>
                  <a:pt x="139409" y="1590296"/>
                  <a:pt x="156672" y="1610436"/>
                </a:cubicBezTo>
                <a:cubicBezTo>
                  <a:pt x="167347" y="1622890"/>
                  <a:pt x="183374" y="1629593"/>
                  <a:pt x="197615" y="1637731"/>
                </a:cubicBezTo>
                <a:cubicBezTo>
                  <a:pt x="244840" y="1664717"/>
                  <a:pt x="247212" y="1663362"/>
                  <a:pt x="293150" y="1678674"/>
                </a:cubicBezTo>
                <a:lnTo>
                  <a:pt x="429627" y="1651379"/>
                </a:lnTo>
                <a:cubicBezTo>
                  <a:pt x="447968" y="1647449"/>
                  <a:pt x="467078" y="1645349"/>
                  <a:pt x="484218" y="1637731"/>
                </a:cubicBezTo>
                <a:cubicBezTo>
                  <a:pt x="527293" y="1618587"/>
                  <a:pt x="569539" y="1583977"/>
                  <a:pt x="607048" y="1555845"/>
                </a:cubicBezTo>
                <a:cubicBezTo>
                  <a:pt x="622970" y="1531962"/>
                  <a:pt x="641167" y="1493292"/>
                  <a:pt x="675287" y="1487606"/>
                </a:cubicBezTo>
                <a:cubicBezTo>
                  <a:pt x="689477" y="1485241"/>
                  <a:pt x="702582" y="1496705"/>
                  <a:pt x="716230" y="1501254"/>
                </a:cubicBezTo>
                <a:cubicBezTo>
                  <a:pt x="734427" y="1514902"/>
                  <a:pt x="752187" y="1529153"/>
                  <a:pt x="770821" y="1542197"/>
                </a:cubicBezTo>
                <a:cubicBezTo>
                  <a:pt x="797696" y="1561009"/>
                  <a:pt x="852708" y="1596788"/>
                  <a:pt x="852708" y="1596788"/>
                </a:cubicBezTo>
                <a:cubicBezTo>
                  <a:pt x="884903" y="1645081"/>
                  <a:pt x="883113" y="1648196"/>
                  <a:pt x="934594" y="1692322"/>
                </a:cubicBezTo>
                <a:cubicBezTo>
                  <a:pt x="947048" y="1702997"/>
                  <a:pt x="962937" y="1709117"/>
                  <a:pt x="975538" y="1719618"/>
                </a:cubicBezTo>
                <a:cubicBezTo>
                  <a:pt x="990365" y="1731974"/>
                  <a:pt x="999218" y="1751929"/>
                  <a:pt x="1016481" y="1760561"/>
                </a:cubicBezTo>
                <a:cubicBezTo>
                  <a:pt x="1037229" y="1770935"/>
                  <a:pt x="1061974" y="1769660"/>
                  <a:pt x="1084720" y="1774209"/>
                </a:cubicBezTo>
                <a:cubicBezTo>
                  <a:pt x="1098368" y="1783307"/>
                  <a:pt x="1110674" y="1794842"/>
                  <a:pt x="1125663" y="1801504"/>
                </a:cubicBezTo>
                <a:cubicBezTo>
                  <a:pt x="1150217" y="1812417"/>
                  <a:pt x="1215744" y="1830167"/>
                  <a:pt x="1248493" y="1842448"/>
                </a:cubicBezTo>
                <a:cubicBezTo>
                  <a:pt x="1284887" y="1856096"/>
                  <a:pt x="1321586" y="1868956"/>
                  <a:pt x="1357675" y="1883391"/>
                </a:cubicBezTo>
                <a:cubicBezTo>
                  <a:pt x="1389843" y="1896258"/>
                  <a:pt x="1419598" y="1915931"/>
                  <a:pt x="1453209" y="1924334"/>
                </a:cubicBezTo>
                <a:cubicBezTo>
                  <a:pt x="1511259" y="1938846"/>
                  <a:pt x="1571794" y="1940734"/>
                  <a:pt x="1630630" y="1951630"/>
                </a:cubicBezTo>
                <a:cubicBezTo>
                  <a:pt x="1694677" y="1963490"/>
                  <a:pt x="1758009" y="1978925"/>
                  <a:pt x="1821699" y="1992573"/>
                </a:cubicBezTo>
                <a:cubicBezTo>
                  <a:pt x="3093937" y="1860961"/>
                  <a:pt x="2522388" y="2177231"/>
                  <a:pt x="2626917" y="1828800"/>
                </a:cubicBezTo>
                <a:cubicBezTo>
                  <a:pt x="2632763" y="1809313"/>
                  <a:pt x="2645114" y="1792406"/>
                  <a:pt x="2654212" y="1774209"/>
                </a:cubicBezTo>
                <a:cubicBezTo>
                  <a:pt x="2658761" y="1751463"/>
                  <a:pt x="2662828" y="1728614"/>
                  <a:pt x="2667860" y="1705970"/>
                </a:cubicBezTo>
                <a:cubicBezTo>
                  <a:pt x="2671929" y="1687660"/>
                  <a:pt x="2678153" y="1669833"/>
                  <a:pt x="2681508" y="1651379"/>
                </a:cubicBezTo>
                <a:cubicBezTo>
                  <a:pt x="2687262" y="1619730"/>
                  <a:pt x="2690905" y="1587731"/>
                  <a:pt x="2695156" y="1555845"/>
                </a:cubicBezTo>
                <a:cubicBezTo>
                  <a:pt x="2700003" y="1519489"/>
                  <a:pt x="2702242" y="1482748"/>
                  <a:pt x="2708803" y="1446662"/>
                </a:cubicBezTo>
                <a:cubicBezTo>
                  <a:pt x="2711376" y="1432508"/>
                  <a:pt x="2717902" y="1419367"/>
                  <a:pt x="2722451" y="1405719"/>
                </a:cubicBezTo>
                <a:cubicBezTo>
                  <a:pt x="2717902" y="1332931"/>
                  <a:pt x="2718236" y="1259672"/>
                  <a:pt x="2708803" y="1187355"/>
                </a:cubicBezTo>
                <a:cubicBezTo>
                  <a:pt x="2704519" y="1154514"/>
                  <a:pt x="2687264" y="1124436"/>
                  <a:pt x="2681508" y="1091821"/>
                </a:cubicBezTo>
                <a:cubicBezTo>
                  <a:pt x="2646499" y="893438"/>
                  <a:pt x="2693210" y="983965"/>
                  <a:pt x="2654212" y="736979"/>
                </a:cubicBezTo>
                <a:cubicBezTo>
                  <a:pt x="2651654" y="720777"/>
                  <a:pt x="2635055" y="710277"/>
                  <a:pt x="2626917" y="696036"/>
                </a:cubicBezTo>
                <a:cubicBezTo>
                  <a:pt x="2571352" y="598798"/>
                  <a:pt x="2636129" y="678586"/>
                  <a:pt x="2545030" y="600501"/>
                </a:cubicBezTo>
                <a:cubicBezTo>
                  <a:pt x="2530376" y="587940"/>
                  <a:pt x="2518612" y="572268"/>
                  <a:pt x="2504087" y="559558"/>
                </a:cubicBezTo>
                <a:cubicBezTo>
                  <a:pt x="2490701" y="547845"/>
                  <a:pt x="2421986" y="491211"/>
                  <a:pt x="2394905" y="477671"/>
                </a:cubicBezTo>
                <a:cubicBezTo>
                  <a:pt x="2333067" y="446752"/>
                  <a:pt x="2287294" y="440533"/>
                  <a:pt x="2217484" y="423080"/>
                </a:cubicBezTo>
                <a:cubicBezTo>
                  <a:pt x="2132410" y="366365"/>
                  <a:pt x="2223258" y="418113"/>
                  <a:pt x="2067359" y="382137"/>
                </a:cubicBezTo>
                <a:cubicBezTo>
                  <a:pt x="2026888" y="372798"/>
                  <a:pt x="1951146" y="329313"/>
                  <a:pt x="1917233" y="313898"/>
                </a:cubicBezTo>
                <a:cubicBezTo>
                  <a:pt x="1894930" y="303760"/>
                  <a:pt x="1871740" y="295701"/>
                  <a:pt x="1848994" y="286603"/>
                </a:cubicBezTo>
                <a:cubicBezTo>
                  <a:pt x="1744190" y="181799"/>
                  <a:pt x="1850254" y="280726"/>
                  <a:pt x="1712517" y="177421"/>
                </a:cubicBezTo>
                <a:cubicBezTo>
                  <a:pt x="1700144" y="168141"/>
                  <a:pt x="1636946" y="119164"/>
                  <a:pt x="1616982" y="109182"/>
                </a:cubicBezTo>
                <a:cubicBezTo>
                  <a:pt x="1604115" y="102748"/>
                  <a:pt x="1589918" y="99319"/>
                  <a:pt x="1576039" y="95534"/>
                </a:cubicBezTo>
                <a:cubicBezTo>
                  <a:pt x="1539847" y="85663"/>
                  <a:pt x="1501688" y="82172"/>
                  <a:pt x="1466857" y="68239"/>
                </a:cubicBezTo>
                <a:cubicBezTo>
                  <a:pt x="1444111" y="59140"/>
                  <a:pt x="1421689" y="49183"/>
                  <a:pt x="1398618" y="40943"/>
                </a:cubicBezTo>
                <a:cubicBezTo>
                  <a:pt x="1357974" y="26427"/>
                  <a:pt x="1275788" y="0"/>
                  <a:pt x="1275788" y="0"/>
                </a:cubicBezTo>
                <a:cubicBezTo>
                  <a:pt x="1180254" y="4549"/>
                  <a:pt x="1084601" y="7068"/>
                  <a:pt x="989185" y="13648"/>
                </a:cubicBezTo>
                <a:cubicBezTo>
                  <a:pt x="952595" y="16171"/>
                  <a:pt x="915388" y="17645"/>
                  <a:pt x="880003" y="27295"/>
                </a:cubicBezTo>
                <a:cubicBezTo>
                  <a:pt x="864178" y="31611"/>
                  <a:pt x="853731" y="47255"/>
                  <a:pt x="839060" y="54591"/>
                </a:cubicBezTo>
                <a:cubicBezTo>
                  <a:pt x="826193" y="61025"/>
                  <a:pt x="827687" y="31844"/>
                  <a:pt x="825412" y="27295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752600" y="1752600"/>
            <a:ext cx="4670425" cy="3733800"/>
          </a:xfrm>
          <a:custGeom>
            <a:avLst/>
            <a:gdLst>
              <a:gd name="connsiteX0" fmla="*/ 825412 w 2722451"/>
              <a:gd name="connsiteY0" fmla="*/ 27295 h 1999160"/>
              <a:gd name="connsiteX1" fmla="*/ 825412 w 2722451"/>
              <a:gd name="connsiteY1" fmla="*/ 27295 h 1999160"/>
              <a:gd name="connsiteX2" fmla="*/ 47490 w 2722451"/>
              <a:gd name="connsiteY2" fmla="*/ 559558 h 1999160"/>
              <a:gd name="connsiteX3" fmla="*/ 88433 w 2722451"/>
              <a:gd name="connsiteY3" fmla="*/ 464024 h 1999160"/>
              <a:gd name="connsiteX4" fmla="*/ 61138 w 2722451"/>
              <a:gd name="connsiteY4" fmla="*/ 641445 h 1999160"/>
              <a:gd name="connsiteX5" fmla="*/ 33842 w 2722451"/>
              <a:gd name="connsiteY5" fmla="*/ 696036 h 1999160"/>
              <a:gd name="connsiteX6" fmla="*/ 20194 w 2722451"/>
              <a:gd name="connsiteY6" fmla="*/ 736979 h 1999160"/>
              <a:gd name="connsiteX7" fmla="*/ 6547 w 2722451"/>
              <a:gd name="connsiteY7" fmla="*/ 818865 h 1999160"/>
              <a:gd name="connsiteX8" fmla="*/ 33842 w 2722451"/>
              <a:gd name="connsiteY8" fmla="*/ 1255594 h 1999160"/>
              <a:gd name="connsiteX9" fmla="*/ 74785 w 2722451"/>
              <a:gd name="connsiteY9" fmla="*/ 1433015 h 1999160"/>
              <a:gd name="connsiteX10" fmla="*/ 102081 w 2722451"/>
              <a:gd name="connsiteY10" fmla="*/ 1473958 h 1999160"/>
              <a:gd name="connsiteX11" fmla="*/ 115729 w 2722451"/>
              <a:gd name="connsiteY11" fmla="*/ 1542197 h 1999160"/>
              <a:gd name="connsiteX12" fmla="*/ 156672 w 2722451"/>
              <a:gd name="connsiteY12" fmla="*/ 1610436 h 1999160"/>
              <a:gd name="connsiteX13" fmla="*/ 197615 w 2722451"/>
              <a:gd name="connsiteY13" fmla="*/ 1637731 h 1999160"/>
              <a:gd name="connsiteX14" fmla="*/ 293150 w 2722451"/>
              <a:gd name="connsiteY14" fmla="*/ 1678674 h 1999160"/>
              <a:gd name="connsiteX15" fmla="*/ 429627 w 2722451"/>
              <a:gd name="connsiteY15" fmla="*/ 1651379 h 1999160"/>
              <a:gd name="connsiteX16" fmla="*/ 484218 w 2722451"/>
              <a:gd name="connsiteY16" fmla="*/ 1637731 h 1999160"/>
              <a:gd name="connsiteX17" fmla="*/ 607048 w 2722451"/>
              <a:gd name="connsiteY17" fmla="*/ 1555845 h 1999160"/>
              <a:gd name="connsiteX18" fmla="*/ 675287 w 2722451"/>
              <a:gd name="connsiteY18" fmla="*/ 1487606 h 1999160"/>
              <a:gd name="connsiteX19" fmla="*/ 716230 w 2722451"/>
              <a:gd name="connsiteY19" fmla="*/ 1501254 h 1999160"/>
              <a:gd name="connsiteX20" fmla="*/ 770821 w 2722451"/>
              <a:gd name="connsiteY20" fmla="*/ 1542197 h 1999160"/>
              <a:gd name="connsiteX21" fmla="*/ 852708 w 2722451"/>
              <a:gd name="connsiteY21" fmla="*/ 1596788 h 1999160"/>
              <a:gd name="connsiteX22" fmla="*/ 934594 w 2722451"/>
              <a:gd name="connsiteY22" fmla="*/ 1692322 h 1999160"/>
              <a:gd name="connsiteX23" fmla="*/ 975538 w 2722451"/>
              <a:gd name="connsiteY23" fmla="*/ 1719618 h 1999160"/>
              <a:gd name="connsiteX24" fmla="*/ 1016481 w 2722451"/>
              <a:gd name="connsiteY24" fmla="*/ 1760561 h 1999160"/>
              <a:gd name="connsiteX25" fmla="*/ 1084720 w 2722451"/>
              <a:gd name="connsiteY25" fmla="*/ 1774209 h 1999160"/>
              <a:gd name="connsiteX26" fmla="*/ 1125663 w 2722451"/>
              <a:gd name="connsiteY26" fmla="*/ 1801504 h 1999160"/>
              <a:gd name="connsiteX27" fmla="*/ 1248493 w 2722451"/>
              <a:gd name="connsiteY27" fmla="*/ 1842448 h 1999160"/>
              <a:gd name="connsiteX28" fmla="*/ 1357675 w 2722451"/>
              <a:gd name="connsiteY28" fmla="*/ 1883391 h 1999160"/>
              <a:gd name="connsiteX29" fmla="*/ 1453209 w 2722451"/>
              <a:gd name="connsiteY29" fmla="*/ 1924334 h 1999160"/>
              <a:gd name="connsiteX30" fmla="*/ 1630630 w 2722451"/>
              <a:gd name="connsiteY30" fmla="*/ 1951630 h 1999160"/>
              <a:gd name="connsiteX31" fmla="*/ 1821699 w 2722451"/>
              <a:gd name="connsiteY31" fmla="*/ 1992573 h 1999160"/>
              <a:gd name="connsiteX32" fmla="*/ 2626917 w 2722451"/>
              <a:gd name="connsiteY32" fmla="*/ 1828800 h 1999160"/>
              <a:gd name="connsiteX33" fmla="*/ 2654212 w 2722451"/>
              <a:gd name="connsiteY33" fmla="*/ 1774209 h 1999160"/>
              <a:gd name="connsiteX34" fmla="*/ 2667860 w 2722451"/>
              <a:gd name="connsiteY34" fmla="*/ 1705970 h 1999160"/>
              <a:gd name="connsiteX35" fmla="*/ 2681508 w 2722451"/>
              <a:gd name="connsiteY35" fmla="*/ 1651379 h 1999160"/>
              <a:gd name="connsiteX36" fmla="*/ 2695156 w 2722451"/>
              <a:gd name="connsiteY36" fmla="*/ 1555845 h 1999160"/>
              <a:gd name="connsiteX37" fmla="*/ 2708803 w 2722451"/>
              <a:gd name="connsiteY37" fmla="*/ 1446662 h 1999160"/>
              <a:gd name="connsiteX38" fmla="*/ 2722451 w 2722451"/>
              <a:gd name="connsiteY38" fmla="*/ 1405719 h 1999160"/>
              <a:gd name="connsiteX39" fmla="*/ 2708803 w 2722451"/>
              <a:gd name="connsiteY39" fmla="*/ 1187355 h 1999160"/>
              <a:gd name="connsiteX40" fmla="*/ 2681508 w 2722451"/>
              <a:gd name="connsiteY40" fmla="*/ 1091821 h 1999160"/>
              <a:gd name="connsiteX41" fmla="*/ 2654212 w 2722451"/>
              <a:gd name="connsiteY41" fmla="*/ 736979 h 1999160"/>
              <a:gd name="connsiteX42" fmla="*/ 2626917 w 2722451"/>
              <a:gd name="connsiteY42" fmla="*/ 696036 h 1999160"/>
              <a:gd name="connsiteX43" fmla="*/ 2545030 w 2722451"/>
              <a:gd name="connsiteY43" fmla="*/ 600501 h 1999160"/>
              <a:gd name="connsiteX44" fmla="*/ 2504087 w 2722451"/>
              <a:gd name="connsiteY44" fmla="*/ 559558 h 1999160"/>
              <a:gd name="connsiteX45" fmla="*/ 2394905 w 2722451"/>
              <a:gd name="connsiteY45" fmla="*/ 477671 h 1999160"/>
              <a:gd name="connsiteX46" fmla="*/ 2217484 w 2722451"/>
              <a:gd name="connsiteY46" fmla="*/ 423080 h 1999160"/>
              <a:gd name="connsiteX47" fmla="*/ 2067359 w 2722451"/>
              <a:gd name="connsiteY47" fmla="*/ 382137 h 1999160"/>
              <a:gd name="connsiteX48" fmla="*/ 1917233 w 2722451"/>
              <a:gd name="connsiteY48" fmla="*/ 313898 h 1999160"/>
              <a:gd name="connsiteX49" fmla="*/ 1848994 w 2722451"/>
              <a:gd name="connsiteY49" fmla="*/ 286603 h 1999160"/>
              <a:gd name="connsiteX50" fmla="*/ 1712517 w 2722451"/>
              <a:gd name="connsiteY50" fmla="*/ 177421 h 1999160"/>
              <a:gd name="connsiteX51" fmla="*/ 1616982 w 2722451"/>
              <a:gd name="connsiteY51" fmla="*/ 109182 h 1999160"/>
              <a:gd name="connsiteX52" fmla="*/ 1576039 w 2722451"/>
              <a:gd name="connsiteY52" fmla="*/ 95534 h 1999160"/>
              <a:gd name="connsiteX53" fmla="*/ 1466857 w 2722451"/>
              <a:gd name="connsiteY53" fmla="*/ 68239 h 1999160"/>
              <a:gd name="connsiteX54" fmla="*/ 1398618 w 2722451"/>
              <a:gd name="connsiteY54" fmla="*/ 40943 h 1999160"/>
              <a:gd name="connsiteX55" fmla="*/ 1275788 w 2722451"/>
              <a:gd name="connsiteY55" fmla="*/ 0 h 1999160"/>
              <a:gd name="connsiteX56" fmla="*/ 989185 w 2722451"/>
              <a:gd name="connsiteY56" fmla="*/ 13648 h 1999160"/>
              <a:gd name="connsiteX57" fmla="*/ 880003 w 2722451"/>
              <a:gd name="connsiteY57" fmla="*/ 27295 h 1999160"/>
              <a:gd name="connsiteX58" fmla="*/ 839060 w 2722451"/>
              <a:gd name="connsiteY58" fmla="*/ 54591 h 1999160"/>
              <a:gd name="connsiteX59" fmla="*/ 825412 w 2722451"/>
              <a:gd name="connsiteY59" fmla="*/ 27295 h 199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2722451" h="1999160">
                <a:moveTo>
                  <a:pt x="825412" y="27295"/>
                </a:moveTo>
                <a:lnTo>
                  <a:pt x="825412" y="27295"/>
                </a:lnTo>
                <a:cubicBezTo>
                  <a:pt x="563986" y="201579"/>
                  <a:pt x="47490" y="245363"/>
                  <a:pt x="47490" y="559558"/>
                </a:cubicBezTo>
                <a:lnTo>
                  <a:pt x="88433" y="464024"/>
                </a:lnTo>
                <a:cubicBezTo>
                  <a:pt x="83645" y="507115"/>
                  <a:pt x="79799" y="591683"/>
                  <a:pt x="61138" y="641445"/>
                </a:cubicBezTo>
                <a:cubicBezTo>
                  <a:pt x="53994" y="660495"/>
                  <a:pt x="41856" y="677336"/>
                  <a:pt x="33842" y="696036"/>
                </a:cubicBezTo>
                <a:cubicBezTo>
                  <a:pt x="28175" y="709259"/>
                  <a:pt x="24743" y="723331"/>
                  <a:pt x="20194" y="736979"/>
                </a:cubicBezTo>
                <a:cubicBezTo>
                  <a:pt x="15645" y="764274"/>
                  <a:pt x="6547" y="791193"/>
                  <a:pt x="6547" y="818865"/>
                </a:cubicBezTo>
                <a:cubicBezTo>
                  <a:pt x="6547" y="1186601"/>
                  <a:pt x="-20010" y="1094042"/>
                  <a:pt x="33842" y="1255594"/>
                </a:cubicBezTo>
                <a:cubicBezTo>
                  <a:pt x="40134" y="1299635"/>
                  <a:pt x="47537" y="1392144"/>
                  <a:pt x="74785" y="1433015"/>
                </a:cubicBezTo>
                <a:lnTo>
                  <a:pt x="102081" y="1473958"/>
                </a:lnTo>
                <a:cubicBezTo>
                  <a:pt x="106630" y="1496704"/>
                  <a:pt x="107114" y="1520659"/>
                  <a:pt x="115729" y="1542197"/>
                </a:cubicBezTo>
                <a:cubicBezTo>
                  <a:pt x="125581" y="1566826"/>
                  <a:pt x="139409" y="1590296"/>
                  <a:pt x="156672" y="1610436"/>
                </a:cubicBezTo>
                <a:cubicBezTo>
                  <a:pt x="167347" y="1622890"/>
                  <a:pt x="183374" y="1629593"/>
                  <a:pt x="197615" y="1637731"/>
                </a:cubicBezTo>
                <a:cubicBezTo>
                  <a:pt x="244840" y="1664717"/>
                  <a:pt x="247212" y="1663362"/>
                  <a:pt x="293150" y="1678674"/>
                </a:cubicBezTo>
                <a:lnTo>
                  <a:pt x="429627" y="1651379"/>
                </a:lnTo>
                <a:cubicBezTo>
                  <a:pt x="447968" y="1647449"/>
                  <a:pt x="467078" y="1645349"/>
                  <a:pt x="484218" y="1637731"/>
                </a:cubicBezTo>
                <a:cubicBezTo>
                  <a:pt x="527293" y="1618587"/>
                  <a:pt x="569539" y="1583977"/>
                  <a:pt x="607048" y="1555845"/>
                </a:cubicBezTo>
                <a:cubicBezTo>
                  <a:pt x="622970" y="1531962"/>
                  <a:pt x="641167" y="1493292"/>
                  <a:pt x="675287" y="1487606"/>
                </a:cubicBezTo>
                <a:cubicBezTo>
                  <a:pt x="689477" y="1485241"/>
                  <a:pt x="702582" y="1496705"/>
                  <a:pt x="716230" y="1501254"/>
                </a:cubicBezTo>
                <a:cubicBezTo>
                  <a:pt x="734427" y="1514902"/>
                  <a:pt x="752187" y="1529153"/>
                  <a:pt x="770821" y="1542197"/>
                </a:cubicBezTo>
                <a:cubicBezTo>
                  <a:pt x="797696" y="1561009"/>
                  <a:pt x="852708" y="1596788"/>
                  <a:pt x="852708" y="1596788"/>
                </a:cubicBezTo>
                <a:cubicBezTo>
                  <a:pt x="884903" y="1645081"/>
                  <a:pt x="883113" y="1648196"/>
                  <a:pt x="934594" y="1692322"/>
                </a:cubicBezTo>
                <a:cubicBezTo>
                  <a:pt x="947048" y="1702997"/>
                  <a:pt x="962937" y="1709117"/>
                  <a:pt x="975538" y="1719618"/>
                </a:cubicBezTo>
                <a:cubicBezTo>
                  <a:pt x="990365" y="1731974"/>
                  <a:pt x="999218" y="1751929"/>
                  <a:pt x="1016481" y="1760561"/>
                </a:cubicBezTo>
                <a:cubicBezTo>
                  <a:pt x="1037229" y="1770935"/>
                  <a:pt x="1061974" y="1769660"/>
                  <a:pt x="1084720" y="1774209"/>
                </a:cubicBezTo>
                <a:cubicBezTo>
                  <a:pt x="1098368" y="1783307"/>
                  <a:pt x="1110674" y="1794842"/>
                  <a:pt x="1125663" y="1801504"/>
                </a:cubicBezTo>
                <a:cubicBezTo>
                  <a:pt x="1150217" y="1812417"/>
                  <a:pt x="1215744" y="1830167"/>
                  <a:pt x="1248493" y="1842448"/>
                </a:cubicBezTo>
                <a:cubicBezTo>
                  <a:pt x="1284887" y="1856096"/>
                  <a:pt x="1321586" y="1868956"/>
                  <a:pt x="1357675" y="1883391"/>
                </a:cubicBezTo>
                <a:cubicBezTo>
                  <a:pt x="1389843" y="1896258"/>
                  <a:pt x="1419598" y="1915931"/>
                  <a:pt x="1453209" y="1924334"/>
                </a:cubicBezTo>
                <a:cubicBezTo>
                  <a:pt x="1511259" y="1938846"/>
                  <a:pt x="1571794" y="1940734"/>
                  <a:pt x="1630630" y="1951630"/>
                </a:cubicBezTo>
                <a:cubicBezTo>
                  <a:pt x="1694677" y="1963490"/>
                  <a:pt x="1758009" y="1978925"/>
                  <a:pt x="1821699" y="1992573"/>
                </a:cubicBezTo>
                <a:cubicBezTo>
                  <a:pt x="3093937" y="1860961"/>
                  <a:pt x="2522388" y="2177231"/>
                  <a:pt x="2626917" y="1828800"/>
                </a:cubicBezTo>
                <a:cubicBezTo>
                  <a:pt x="2632763" y="1809313"/>
                  <a:pt x="2645114" y="1792406"/>
                  <a:pt x="2654212" y="1774209"/>
                </a:cubicBezTo>
                <a:cubicBezTo>
                  <a:pt x="2658761" y="1751463"/>
                  <a:pt x="2662828" y="1728614"/>
                  <a:pt x="2667860" y="1705970"/>
                </a:cubicBezTo>
                <a:cubicBezTo>
                  <a:pt x="2671929" y="1687660"/>
                  <a:pt x="2678153" y="1669833"/>
                  <a:pt x="2681508" y="1651379"/>
                </a:cubicBezTo>
                <a:cubicBezTo>
                  <a:pt x="2687262" y="1619730"/>
                  <a:pt x="2690905" y="1587731"/>
                  <a:pt x="2695156" y="1555845"/>
                </a:cubicBezTo>
                <a:cubicBezTo>
                  <a:pt x="2700003" y="1519489"/>
                  <a:pt x="2702242" y="1482748"/>
                  <a:pt x="2708803" y="1446662"/>
                </a:cubicBezTo>
                <a:cubicBezTo>
                  <a:pt x="2711376" y="1432508"/>
                  <a:pt x="2717902" y="1419367"/>
                  <a:pt x="2722451" y="1405719"/>
                </a:cubicBezTo>
                <a:cubicBezTo>
                  <a:pt x="2717902" y="1332931"/>
                  <a:pt x="2718236" y="1259672"/>
                  <a:pt x="2708803" y="1187355"/>
                </a:cubicBezTo>
                <a:cubicBezTo>
                  <a:pt x="2704519" y="1154514"/>
                  <a:pt x="2687264" y="1124436"/>
                  <a:pt x="2681508" y="1091821"/>
                </a:cubicBezTo>
                <a:cubicBezTo>
                  <a:pt x="2646499" y="893438"/>
                  <a:pt x="2693210" y="983965"/>
                  <a:pt x="2654212" y="736979"/>
                </a:cubicBezTo>
                <a:cubicBezTo>
                  <a:pt x="2651654" y="720777"/>
                  <a:pt x="2635055" y="710277"/>
                  <a:pt x="2626917" y="696036"/>
                </a:cubicBezTo>
                <a:cubicBezTo>
                  <a:pt x="2571352" y="598798"/>
                  <a:pt x="2636129" y="678586"/>
                  <a:pt x="2545030" y="600501"/>
                </a:cubicBezTo>
                <a:cubicBezTo>
                  <a:pt x="2530376" y="587940"/>
                  <a:pt x="2518612" y="572268"/>
                  <a:pt x="2504087" y="559558"/>
                </a:cubicBezTo>
                <a:cubicBezTo>
                  <a:pt x="2490701" y="547845"/>
                  <a:pt x="2421986" y="491211"/>
                  <a:pt x="2394905" y="477671"/>
                </a:cubicBezTo>
                <a:cubicBezTo>
                  <a:pt x="2333067" y="446752"/>
                  <a:pt x="2287294" y="440533"/>
                  <a:pt x="2217484" y="423080"/>
                </a:cubicBezTo>
                <a:cubicBezTo>
                  <a:pt x="2132410" y="366365"/>
                  <a:pt x="2223258" y="418113"/>
                  <a:pt x="2067359" y="382137"/>
                </a:cubicBezTo>
                <a:cubicBezTo>
                  <a:pt x="2026888" y="372798"/>
                  <a:pt x="1951146" y="329313"/>
                  <a:pt x="1917233" y="313898"/>
                </a:cubicBezTo>
                <a:cubicBezTo>
                  <a:pt x="1894930" y="303760"/>
                  <a:pt x="1871740" y="295701"/>
                  <a:pt x="1848994" y="286603"/>
                </a:cubicBezTo>
                <a:cubicBezTo>
                  <a:pt x="1744190" y="181799"/>
                  <a:pt x="1850254" y="280726"/>
                  <a:pt x="1712517" y="177421"/>
                </a:cubicBezTo>
                <a:cubicBezTo>
                  <a:pt x="1700144" y="168141"/>
                  <a:pt x="1636946" y="119164"/>
                  <a:pt x="1616982" y="109182"/>
                </a:cubicBezTo>
                <a:cubicBezTo>
                  <a:pt x="1604115" y="102748"/>
                  <a:pt x="1589918" y="99319"/>
                  <a:pt x="1576039" y="95534"/>
                </a:cubicBezTo>
                <a:cubicBezTo>
                  <a:pt x="1539847" y="85663"/>
                  <a:pt x="1501688" y="82172"/>
                  <a:pt x="1466857" y="68239"/>
                </a:cubicBezTo>
                <a:cubicBezTo>
                  <a:pt x="1444111" y="59140"/>
                  <a:pt x="1421689" y="49183"/>
                  <a:pt x="1398618" y="40943"/>
                </a:cubicBezTo>
                <a:cubicBezTo>
                  <a:pt x="1357974" y="26427"/>
                  <a:pt x="1275788" y="0"/>
                  <a:pt x="1275788" y="0"/>
                </a:cubicBezTo>
                <a:cubicBezTo>
                  <a:pt x="1180254" y="4549"/>
                  <a:pt x="1084601" y="7068"/>
                  <a:pt x="989185" y="13648"/>
                </a:cubicBezTo>
                <a:cubicBezTo>
                  <a:pt x="952595" y="16171"/>
                  <a:pt x="915388" y="17645"/>
                  <a:pt x="880003" y="27295"/>
                </a:cubicBezTo>
                <a:cubicBezTo>
                  <a:pt x="864178" y="31611"/>
                  <a:pt x="853731" y="47255"/>
                  <a:pt x="839060" y="54591"/>
                </a:cubicBezTo>
                <a:cubicBezTo>
                  <a:pt x="826193" y="61025"/>
                  <a:pt x="827687" y="31844"/>
                  <a:pt x="825412" y="27295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17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6858000" y="594360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78C40144-D081-4F25-A425-6091F661CB41}" type="slidenum">
              <a:rPr lang="en-US" sz="1200" smtClean="0">
                <a:solidFill>
                  <a:srgbClr val="898989"/>
                </a:solidFill>
                <a:latin typeface="Calibri" pitchFamily="34" charset="0"/>
              </a:rPr>
              <a:pPr eaLnBrk="1" hangingPunct="1"/>
              <a:t>29</a:t>
            </a:fld>
            <a:endParaRPr lang="en-US" sz="1200" smtClean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5" name="Rectangle 1"/>
          <p:cNvSpPr txBox="1">
            <a:spLocks noChangeArrowheads="1"/>
          </p:cNvSpPr>
          <p:nvPr/>
        </p:nvSpPr>
        <p:spPr bwMode="auto">
          <a:xfrm>
            <a:off x="341313" y="53975"/>
            <a:ext cx="8191500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13208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34" charset="-128"/>
                <a:cs typeface="MS PGothic" pitchFamily="34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MS PGothic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MS PGothic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MS PGothic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MS PGothic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>
              <a:defRPr/>
            </a:pPr>
            <a:r>
              <a:rPr lang="en-US" sz="3000" dirty="0" smtClean="0">
                <a:solidFill>
                  <a:srgbClr val="14004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 Neue Bold" charset="0"/>
                <a:ea typeface="MS PGothic" pitchFamily="34" charset="-128"/>
                <a:sym typeface="Helvetica Neue Bold" charset="0"/>
              </a:rPr>
              <a:t>A closer look at an Media Particle – </a:t>
            </a:r>
            <a:r>
              <a:rPr lang="en-US" sz="3000" dirty="0">
                <a:solidFill>
                  <a:srgbClr val="14004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 Neue Bold" charset="0"/>
                <a:ea typeface="MS PGothic" pitchFamily="34" charset="-128"/>
                <a:sym typeface="Helvetica Neue Bold" charset="0"/>
              </a:rPr>
              <a:t>M</a:t>
            </a:r>
            <a:r>
              <a:rPr lang="en-US" sz="3000" dirty="0" smtClean="0">
                <a:solidFill>
                  <a:srgbClr val="14004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 Neue Bold" charset="0"/>
                <a:ea typeface="MS PGothic" pitchFamily="34" charset="-128"/>
                <a:sym typeface="Helvetica Neue Bold" charset="0"/>
              </a:rPr>
              <a:t>ultiple Layers</a:t>
            </a:r>
            <a:endParaRPr lang="en-US" sz="3000" dirty="0" smtClean="0">
              <a:solidFill>
                <a:srgbClr val="14004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 Neue Bold" charset="0"/>
              <a:ea typeface="ヒラギノ角ゴ ProN W6" charset="-128"/>
              <a:sym typeface="Helvetica Neue Bold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231481" y="1985963"/>
            <a:ext cx="3944937" cy="3060700"/>
          </a:xfrm>
          <a:custGeom>
            <a:avLst/>
            <a:gdLst>
              <a:gd name="connsiteX0" fmla="*/ 825412 w 2722451"/>
              <a:gd name="connsiteY0" fmla="*/ 27295 h 1999160"/>
              <a:gd name="connsiteX1" fmla="*/ 825412 w 2722451"/>
              <a:gd name="connsiteY1" fmla="*/ 27295 h 1999160"/>
              <a:gd name="connsiteX2" fmla="*/ 47490 w 2722451"/>
              <a:gd name="connsiteY2" fmla="*/ 559558 h 1999160"/>
              <a:gd name="connsiteX3" fmla="*/ 88433 w 2722451"/>
              <a:gd name="connsiteY3" fmla="*/ 464024 h 1999160"/>
              <a:gd name="connsiteX4" fmla="*/ 61138 w 2722451"/>
              <a:gd name="connsiteY4" fmla="*/ 641445 h 1999160"/>
              <a:gd name="connsiteX5" fmla="*/ 33842 w 2722451"/>
              <a:gd name="connsiteY5" fmla="*/ 696036 h 1999160"/>
              <a:gd name="connsiteX6" fmla="*/ 20194 w 2722451"/>
              <a:gd name="connsiteY6" fmla="*/ 736979 h 1999160"/>
              <a:gd name="connsiteX7" fmla="*/ 6547 w 2722451"/>
              <a:gd name="connsiteY7" fmla="*/ 818865 h 1999160"/>
              <a:gd name="connsiteX8" fmla="*/ 33842 w 2722451"/>
              <a:gd name="connsiteY8" fmla="*/ 1255594 h 1999160"/>
              <a:gd name="connsiteX9" fmla="*/ 74785 w 2722451"/>
              <a:gd name="connsiteY9" fmla="*/ 1433015 h 1999160"/>
              <a:gd name="connsiteX10" fmla="*/ 102081 w 2722451"/>
              <a:gd name="connsiteY10" fmla="*/ 1473958 h 1999160"/>
              <a:gd name="connsiteX11" fmla="*/ 115729 w 2722451"/>
              <a:gd name="connsiteY11" fmla="*/ 1542197 h 1999160"/>
              <a:gd name="connsiteX12" fmla="*/ 156672 w 2722451"/>
              <a:gd name="connsiteY12" fmla="*/ 1610436 h 1999160"/>
              <a:gd name="connsiteX13" fmla="*/ 197615 w 2722451"/>
              <a:gd name="connsiteY13" fmla="*/ 1637731 h 1999160"/>
              <a:gd name="connsiteX14" fmla="*/ 293150 w 2722451"/>
              <a:gd name="connsiteY14" fmla="*/ 1678674 h 1999160"/>
              <a:gd name="connsiteX15" fmla="*/ 429627 w 2722451"/>
              <a:gd name="connsiteY15" fmla="*/ 1651379 h 1999160"/>
              <a:gd name="connsiteX16" fmla="*/ 484218 w 2722451"/>
              <a:gd name="connsiteY16" fmla="*/ 1637731 h 1999160"/>
              <a:gd name="connsiteX17" fmla="*/ 607048 w 2722451"/>
              <a:gd name="connsiteY17" fmla="*/ 1555845 h 1999160"/>
              <a:gd name="connsiteX18" fmla="*/ 675287 w 2722451"/>
              <a:gd name="connsiteY18" fmla="*/ 1487606 h 1999160"/>
              <a:gd name="connsiteX19" fmla="*/ 716230 w 2722451"/>
              <a:gd name="connsiteY19" fmla="*/ 1501254 h 1999160"/>
              <a:gd name="connsiteX20" fmla="*/ 770821 w 2722451"/>
              <a:gd name="connsiteY20" fmla="*/ 1542197 h 1999160"/>
              <a:gd name="connsiteX21" fmla="*/ 852708 w 2722451"/>
              <a:gd name="connsiteY21" fmla="*/ 1596788 h 1999160"/>
              <a:gd name="connsiteX22" fmla="*/ 934594 w 2722451"/>
              <a:gd name="connsiteY22" fmla="*/ 1692322 h 1999160"/>
              <a:gd name="connsiteX23" fmla="*/ 975538 w 2722451"/>
              <a:gd name="connsiteY23" fmla="*/ 1719618 h 1999160"/>
              <a:gd name="connsiteX24" fmla="*/ 1016481 w 2722451"/>
              <a:gd name="connsiteY24" fmla="*/ 1760561 h 1999160"/>
              <a:gd name="connsiteX25" fmla="*/ 1084720 w 2722451"/>
              <a:gd name="connsiteY25" fmla="*/ 1774209 h 1999160"/>
              <a:gd name="connsiteX26" fmla="*/ 1125663 w 2722451"/>
              <a:gd name="connsiteY26" fmla="*/ 1801504 h 1999160"/>
              <a:gd name="connsiteX27" fmla="*/ 1248493 w 2722451"/>
              <a:gd name="connsiteY27" fmla="*/ 1842448 h 1999160"/>
              <a:gd name="connsiteX28" fmla="*/ 1357675 w 2722451"/>
              <a:gd name="connsiteY28" fmla="*/ 1883391 h 1999160"/>
              <a:gd name="connsiteX29" fmla="*/ 1453209 w 2722451"/>
              <a:gd name="connsiteY29" fmla="*/ 1924334 h 1999160"/>
              <a:gd name="connsiteX30" fmla="*/ 1630630 w 2722451"/>
              <a:gd name="connsiteY30" fmla="*/ 1951630 h 1999160"/>
              <a:gd name="connsiteX31" fmla="*/ 1821699 w 2722451"/>
              <a:gd name="connsiteY31" fmla="*/ 1992573 h 1999160"/>
              <a:gd name="connsiteX32" fmla="*/ 2626917 w 2722451"/>
              <a:gd name="connsiteY32" fmla="*/ 1828800 h 1999160"/>
              <a:gd name="connsiteX33" fmla="*/ 2654212 w 2722451"/>
              <a:gd name="connsiteY33" fmla="*/ 1774209 h 1999160"/>
              <a:gd name="connsiteX34" fmla="*/ 2667860 w 2722451"/>
              <a:gd name="connsiteY34" fmla="*/ 1705970 h 1999160"/>
              <a:gd name="connsiteX35" fmla="*/ 2681508 w 2722451"/>
              <a:gd name="connsiteY35" fmla="*/ 1651379 h 1999160"/>
              <a:gd name="connsiteX36" fmla="*/ 2695156 w 2722451"/>
              <a:gd name="connsiteY36" fmla="*/ 1555845 h 1999160"/>
              <a:gd name="connsiteX37" fmla="*/ 2708803 w 2722451"/>
              <a:gd name="connsiteY37" fmla="*/ 1446662 h 1999160"/>
              <a:gd name="connsiteX38" fmla="*/ 2722451 w 2722451"/>
              <a:gd name="connsiteY38" fmla="*/ 1405719 h 1999160"/>
              <a:gd name="connsiteX39" fmla="*/ 2708803 w 2722451"/>
              <a:gd name="connsiteY39" fmla="*/ 1187355 h 1999160"/>
              <a:gd name="connsiteX40" fmla="*/ 2681508 w 2722451"/>
              <a:gd name="connsiteY40" fmla="*/ 1091821 h 1999160"/>
              <a:gd name="connsiteX41" fmla="*/ 2654212 w 2722451"/>
              <a:gd name="connsiteY41" fmla="*/ 736979 h 1999160"/>
              <a:gd name="connsiteX42" fmla="*/ 2626917 w 2722451"/>
              <a:gd name="connsiteY42" fmla="*/ 696036 h 1999160"/>
              <a:gd name="connsiteX43" fmla="*/ 2545030 w 2722451"/>
              <a:gd name="connsiteY43" fmla="*/ 600501 h 1999160"/>
              <a:gd name="connsiteX44" fmla="*/ 2504087 w 2722451"/>
              <a:gd name="connsiteY44" fmla="*/ 559558 h 1999160"/>
              <a:gd name="connsiteX45" fmla="*/ 2394905 w 2722451"/>
              <a:gd name="connsiteY45" fmla="*/ 477671 h 1999160"/>
              <a:gd name="connsiteX46" fmla="*/ 2217484 w 2722451"/>
              <a:gd name="connsiteY46" fmla="*/ 423080 h 1999160"/>
              <a:gd name="connsiteX47" fmla="*/ 2067359 w 2722451"/>
              <a:gd name="connsiteY47" fmla="*/ 382137 h 1999160"/>
              <a:gd name="connsiteX48" fmla="*/ 1917233 w 2722451"/>
              <a:gd name="connsiteY48" fmla="*/ 313898 h 1999160"/>
              <a:gd name="connsiteX49" fmla="*/ 1848994 w 2722451"/>
              <a:gd name="connsiteY49" fmla="*/ 286603 h 1999160"/>
              <a:gd name="connsiteX50" fmla="*/ 1712517 w 2722451"/>
              <a:gd name="connsiteY50" fmla="*/ 177421 h 1999160"/>
              <a:gd name="connsiteX51" fmla="*/ 1616982 w 2722451"/>
              <a:gd name="connsiteY51" fmla="*/ 109182 h 1999160"/>
              <a:gd name="connsiteX52" fmla="*/ 1576039 w 2722451"/>
              <a:gd name="connsiteY52" fmla="*/ 95534 h 1999160"/>
              <a:gd name="connsiteX53" fmla="*/ 1466857 w 2722451"/>
              <a:gd name="connsiteY53" fmla="*/ 68239 h 1999160"/>
              <a:gd name="connsiteX54" fmla="*/ 1398618 w 2722451"/>
              <a:gd name="connsiteY54" fmla="*/ 40943 h 1999160"/>
              <a:gd name="connsiteX55" fmla="*/ 1275788 w 2722451"/>
              <a:gd name="connsiteY55" fmla="*/ 0 h 1999160"/>
              <a:gd name="connsiteX56" fmla="*/ 989185 w 2722451"/>
              <a:gd name="connsiteY56" fmla="*/ 13648 h 1999160"/>
              <a:gd name="connsiteX57" fmla="*/ 880003 w 2722451"/>
              <a:gd name="connsiteY57" fmla="*/ 27295 h 1999160"/>
              <a:gd name="connsiteX58" fmla="*/ 839060 w 2722451"/>
              <a:gd name="connsiteY58" fmla="*/ 54591 h 1999160"/>
              <a:gd name="connsiteX59" fmla="*/ 825412 w 2722451"/>
              <a:gd name="connsiteY59" fmla="*/ 27295 h 199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2722451" h="1999160">
                <a:moveTo>
                  <a:pt x="825412" y="27295"/>
                </a:moveTo>
                <a:lnTo>
                  <a:pt x="825412" y="27295"/>
                </a:lnTo>
                <a:cubicBezTo>
                  <a:pt x="563986" y="201579"/>
                  <a:pt x="47490" y="245363"/>
                  <a:pt x="47490" y="559558"/>
                </a:cubicBezTo>
                <a:lnTo>
                  <a:pt x="88433" y="464024"/>
                </a:lnTo>
                <a:cubicBezTo>
                  <a:pt x="83645" y="507115"/>
                  <a:pt x="79799" y="591683"/>
                  <a:pt x="61138" y="641445"/>
                </a:cubicBezTo>
                <a:cubicBezTo>
                  <a:pt x="53994" y="660495"/>
                  <a:pt x="41856" y="677336"/>
                  <a:pt x="33842" y="696036"/>
                </a:cubicBezTo>
                <a:cubicBezTo>
                  <a:pt x="28175" y="709259"/>
                  <a:pt x="24743" y="723331"/>
                  <a:pt x="20194" y="736979"/>
                </a:cubicBezTo>
                <a:cubicBezTo>
                  <a:pt x="15645" y="764274"/>
                  <a:pt x="6547" y="791193"/>
                  <a:pt x="6547" y="818865"/>
                </a:cubicBezTo>
                <a:cubicBezTo>
                  <a:pt x="6547" y="1186601"/>
                  <a:pt x="-20010" y="1094042"/>
                  <a:pt x="33842" y="1255594"/>
                </a:cubicBezTo>
                <a:cubicBezTo>
                  <a:pt x="40134" y="1299635"/>
                  <a:pt x="47537" y="1392144"/>
                  <a:pt x="74785" y="1433015"/>
                </a:cubicBezTo>
                <a:lnTo>
                  <a:pt x="102081" y="1473958"/>
                </a:lnTo>
                <a:cubicBezTo>
                  <a:pt x="106630" y="1496704"/>
                  <a:pt x="107114" y="1520659"/>
                  <a:pt x="115729" y="1542197"/>
                </a:cubicBezTo>
                <a:cubicBezTo>
                  <a:pt x="125581" y="1566826"/>
                  <a:pt x="139409" y="1590296"/>
                  <a:pt x="156672" y="1610436"/>
                </a:cubicBezTo>
                <a:cubicBezTo>
                  <a:pt x="167347" y="1622890"/>
                  <a:pt x="183374" y="1629593"/>
                  <a:pt x="197615" y="1637731"/>
                </a:cubicBezTo>
                <a:cubicBezTo>
                  <a:pt x="244840" y="1664717"/>
                  <a:pt x="247212" y="1663362"/>
                  <a:pt x="293150" y="1678674"/>
                </a:cubicBezTo>
                <a:lnTo>
                  <a:pt x="429627" y="1651379"/>
                </a:lnTo>
                <a:cubicBezTo>
                  <a:pt x="447968" y="1647449"/>
                  <a:pt x="467078" y="1645349"/>
                  <a:pt x="484218" y="1637731"/>
                </a:cubicBezTo>
                <a:cubicBezTo>
                  <a:pt x="527293" y="1618587"/>
                  <a:pt x="569539" y="1583977"/>
                  <a:pt x="607048" y="1555845"/>
                </a:cubicBezTo>
                <a:cubicBezTo>
                  <a:pt x="622970" y="1531962"/>
                  <a:pt x="641167" y="1493292"/>
                  <a:pt x="675287" y="1487606"/>
                </a:cubicBezTo>
                <a:cubicBezTo>
                  <a:pt x="689477" y="1485241"/>
                  <a:pt x="702582" y="1496705"/>
                  <a:pt x="716230" y="1501254"/>
                </a:cubicBezTo>
                <a:cubicBezTo>
                  <a:pt x="734427" y="1514902"/>
                  <a:pt x="752187" y="1529153"/>
                  <a:pt x="770821" y="1542197"/>
                </a:cubicBezTo>
                <a:cubicBezTo>
                  <a:pt x="797696" y="1561009"/>
                  <a:pt x="852708" y="1596788"/>
                  <a:pt x="852708" y="1596788"/>
                </a:cubicBezTo>
                <a:cubicBezTo>
                  <a:pt x="884903" y="1645081"/>
                  <a:pt x="883113" y="1648196"/>
                  <a:pt x="934594" y="1692322"/>
                </a:cubicBezTo>
                <a:cubicBezTo>
                  <a:pt x="947048" y="1702997"/>
                  <a:pt x="962937" y="1709117"/>
                  <a:pt x="975538" y="1719618"/>
                </a:cubicBezTo>
                <a:cubicBezTo>
                  <a:pt x="990365" y="1731974"/>
                  <a:pt x="999218" y="1751929"/>
                  <a:pt x="1016481" y="1760561"/>
                </a:cubicBezTo>
                <a:cubicBezTo>
                  <a:pt x="1037229" y="1770935"/>
                  <a:pt x="1061974" y="1769660"/>
                  <a:pt x="1084720" y="1774209"/>
                </a:cubicBezTo>
                <a:cubicBezTo>
                  <a:pt x="1098368" y="1783307"/>
                  <a:pt x="1110674" y="1794842"/>
                  <a:pt x="1125663" y="1801504"/>
                </a:cubicBezTo>
                <a:cubicBezTo>
                  <a:pt x="1150217" y="1812417"/>
                  <a:pt x="1215744" y="1830167"/>
                  <a:pt x="1248493" y="1842448"/>
                </a:cubicBezTo>
                <a:cubicBezTo>
                  <a:pt x="1284887" y="1856096"/>
                  <a:pt x="1321586" y="1868956"/>
                  <a:pt x="1357675" y="1883391"/>
                </a:cubicBezTo>
                <a:cubicBezTo>
                  <a:pt x="1389843" y="1896258"/>
                  <a:pt x="1419598" y="1915931"/>
                  <a:pt x="1453209" y="1924334"/>
                </a:cubicBezTo>
                <a:cubicBezTo>
                  <a:pt x="1511259" y="1938846"/>
                  <a:pt x="1571794" y="1940734"/>
                  <a:pt x="1630630" y="1951630"/>
                </a:cubicBezTo>
                <a:cubicBezTo>
                  <a:pt x="1694677" y="1963490"/>
                  <a:pt x="1758009" y="1978925"/>
                  <a:pt x="1821699" y="1992573"/>
                </a:cubicBezTo>
                <a:cubicBezTo>
                  <a:pt x="3093937" y="1860961"/>
                  <a:pt x="2522388" y="2177231"/>
                  <a:pt x="2626917" y="1828800"/>
                </a:cubicBezTo>
                <a:cubicBezTo>
                  <a:pt x="2632763" y="1809313"/>
                  <a:pt x="2645114" y="1792406"/>
                  <a:pt x="2654212" y="1774209"/>
                </a:cubicBezTo>
                <a:cubicBezTo>
                  <a:pt x="2658761" y="1751463"/>
                  <a:pt x="2662828" y="1728614"/>
                  <a:pt x="2667860" y="1705970"/>
                </a:cubicBezTo>
                <a:cubicBezTo>
                  <a:pt x="2671929" y="1687660"/>
                  <a:pt x="2678153" y="1669833"/>
                  <a:pt x="2681508" y="1651379"/>
                </a:cubicBezTo>
                <a:cubicBezTo>
                  <a:pt x="2687262" y="1619730"/>
                  <a:pt x="2690905" y="1587731"/>
                  <a:pt x="2695156" y="1555845"/>
                </a:cubicBezTo>
                <a:cubicBezTo>
                  <a:pt x="2700003" y="1519489"/>
                  <a:pt x="2702242" y="1482748"/>
                  <a:pt x="2708803" y="1446662"/>
                </a:cubicBezTo>
                <a:cubicBezTo>
                  <a:pt x="2711376" y="1432508"/>
                  <a:pt x="2717902" y="1419367"/>
                  <a:pt x="2722451" y="1405719"/>
                </a:cubicBezTo>
                <a:cubicBezTo>
                  <a:pt x="2717902" y="1332931"/>
                  <a:pt x="2718236" y="1259672"/>
                  <a:pt x="2708803" y="1187355"/>
                </a:cubicBezTo>
                <a:cubicBezTo>
                  <a:pt x="2704519" y="1154514"/>
                  <a:pt x="2687264" y="1124436"/>
                  <a:pt x="2681508" y="1091821"/>
                </a:cubicBezTo>
                <a:cubicBezTo>
                  <a:pt x="2646499" y="893438"/>
                  <a:pt x="2693210" y="983965"/>
                  <a:pt x="2654212" y="736979"/>
                </a:cubicBezTo>
                <a:cubicBezTo>
                  <a:pt x="2651654" y="720777"/>
                  <a:pt x="2635055" y="710277"/>
                  <a:pt x="2626917" y="696036"/>
                </a:cubicBezTo>
                <a:cubicBezTo>
                  <a:pt x="2571352" y="598798"/>
                  <a:pt x="2636129" y="678586"/>
                  <a:pt x="2545030" y="600501"/>
                </a:cubicBezTo>
                <a:cubicBezTo>
                  <a:pt x="2530376" y="587940"/>
                  <a:pt x="2518612" y="572268"/>
                  <a:pt x="2504087" y="559558"/>
                </a:cubicBezTo>
                <a:cubicBezTo>
                  <a:pt x="2490701" y="547845"/>
                  <a:pt x="2421986" y="491211"/>
                  <a:pt x="2394905" y="477671"/>
                </a:cubicBezTo>
                <a:cubicBezTo>
                  <a:pt x="2333067" y="446752"/>
                  <a:pt x="2287294" y="440533"/>
                  <a:pt x="2217484" y="423080"/>
                </a:cubicBezTo>
                <a:cubicBezTo>
                  <a:pt x="2132410" y="366365"/>
                  <a:pt x="2223258" y="418113"/>
                  <a:pt x="2067359" y="382137"/>
                </a:cubicBezTo>
                <a:cubicBezTo>
                  <a:pt x="2026888" y="372798"/>
                  <a:pt x="1951146" y="329313"/>
                  <a:pt x="1917233" y="313898"/>
                </a:cubicBezTo>
                <a:cubicBezTo>
                  <a:pt x="1894930" y="303760"/>
                  <a:pt x="1871740" y="295701"/>
                  <a:pt x="1848994" y="286603"/>
                </a:cubicBezTo>
                <a:cubicBezTo>
                  <a:pt x="1744190" y="181799"/>
                  <a:pt x="1850254" y="280726"/>
                  <a:pt x="1712517" y="177421"/>
                </a:cubicBezTo>
                <a:cubicBezTo>
                  <a:pt x="1700144" y="168141"/>
                  <a:pt x="1636946" y="119164"/>
                  <a:pt x="1616982" y="109182"/>
                </a:cubicBezTo>
                <a:cubicBezTo>
                  <a:pt x="1604115" y="102748"/>
                  <a:pt x="1589918" y="99319"/>
                  <a:pt x="1576039" y="95534"/>
                </a:cubicBezTo>
                <a:cubicBezTo>
                  <a:pt x="1539847" y="85663"/>
                  <a:pt x="1501688" y="82172"/>
                  <a:pt x="1466857" y="68239"/>
                </a:cubicBezTo>
                <a:cubicBezTo>
                  <a:pt x="1444111" y="59140"/>
                  <a:pt x="1421689" y="49183"/>
                  <a:pt x="1398618" y="40943"/>
                </a:cubicBezTo>
                <a:cubicBezTo>
                  <a:pt x="1357974" y="26427"/>
                  <a:pt x="1275788" y="0"/>
                  <a:pt x="1275788" y="0"/>
                </a:cubicBezTo>
                <a:cubicBezTo>
                  <a:pt x="1180254" y="4549"/>
                  <a:pt x="1084601" y="7068"/>
                  <a:pt x="989185" y="13648"/>
                </a:cubicBezTo>
                <a:cubicBezTo>
                  <a:pt x="952595" y="16171"/>
                  <a:pt x="915388" y="17645"/>
                  <a:pt x="880003" y="27295"/>
                </a:cubicBezTo>
                <a:cubicBezTo>
                  <a:pt x="864178" y="31611"/>
                  <a:pt x="853731" y="47255"/>
                  <a:pt x="839060" y="54591"/>
                </a:cubicBezTo>
                <a:cubicBezTo>
                  <a:pt x="826193" y="61025"/>
                  <a:pt x="827687" y="31844"/>
                  <a:pt x="825412" y="27295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153034" y="3588871"/>
            <a:ext cx="41018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Calibri-Bold"/>
              </a:rPr>
              <a:t>1148 Pounds Removed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381000" y="2895600"/>
            <a:ext cx="9906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1371600" y="2895600"/>
            <a:ext cx="457200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1828800" y="2895600"/>
            <a:ext cx="1066800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2895600" y="2895600"/>
            <a:ext cx="1524000" cy="1066800"/>
          </a:xfrm>
          <a:prstGeom prst="rect">
            <a:avLst/>
          </a:prstGeom>
          <a:gradFill rotWithShape="1">
            <a:gsLst>
              <a:gs pos="0">
                <a:schemeClr val="tx1">
                  <a:alpha val="79999"/>
                </a:schemeClr>
              </a:gs>
              <a:gs pos="100000">
                <a:schemeClr val="bg1">
                  <a:alpha val="96001"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4419600" y="2895600"/>
            <a:ext cx="457200" cy="22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4876800" y="2895600"/>
            <a:ext cx="1295400" cy="144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6172200" y="4038600"/>
            <a:ext cx="762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6934200" y="4038600"/>
            <a:ext cx="1295400" cy="83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8229600" y="4038600"/>
            <a:ext cx="533400" cy="22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179" name="Line 11"/>
          <p:cNvSpPr>
            <a:spLocks noChangeShapeType="1"/>
          </p:cNvSpPr>
          <p:nvPr/>
        </p:nvSpPr>
        <p:spPr bwMode="auto">
          <a:xfrm>
            <a:off x="4876800" y="40386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0" name="Line 12"/>
          <p:cNvSpPr>
            <a:spLocks noChangeShapeType="1"/>
          </p:cNvSpPr>
          <p:nvPr/>
        </p:nvSpPr>
        <p:spPr bwMode="auto">
          <a:xfrm>
            <a:off x="7162800" y="4038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1" name="Line 13"/>
          <p:cNvSpPr>
            <a:spLocks noChangeShapeType="1"/>
          </p:cNvSpPr>
          <p:nvPr/>
        </p:nvSpPr>
        <p:spPr bwMode="auto">
          <a:xfrm>
            <a:off x="7543800" y="43434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2" name="Line 14"/>
          <p:cNvSpPr>
            <a:spLocks noChangeShapeType="1"/>
          </p:cNvSpPr>
          <p:nvPr/>
        </p:nvSpPr>
        <p:spPr bwMode="auto">
          <a:xfrm>
            <a:off x="7924800" y="4038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3" name="AutoShape 15"/>
          <p:cNvSpPr>
            <a:spLocks noChangeArrowheads="1"/>
          </p:cNvSpPr>
          <p:nvPr/>
        </p:nvSpPr>
        <p:spPr bwMode="auto">
          <a:xfrm>
            <a:off x="4267200" y="1828800"/>
            <a:ext cx="762000" cy="685800"/>
          </a:xfrm>
          <a:prstGeom prst="octagon">
            <a:avLst>
              <a:gd name="adj" fmla="val 2928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184" name="AutoShape 16"/>
          <p:cNvSpPr>
            <a:spLocks noChangeArrowheads="1"/>
          </p:cNvSpPr>
          <p:nvPr/>
        </p:nvSpPr>
        <p:spPr bwMode="auto">
          <a:xfrm>
            <a:off x="6172200" y="2971800"/>
            <a:ext cx="762000" cy="685800"/>
          </a:xfrm>
          <a:prstGeom prst="octagon">
            <a:avLst>
              <a:gd name="adj" fmla="val 2928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185" name="AutoShape 17"/>
          <p:cNvSpPr>
            <a:spLocks noChangeArrowheads="1"/>
          </p:cNvSpPr>
          <p:nvPr/>
        </p:nvSpPr>
        <p:spPr bwMode="auto">
          <a:xfrm>
            <a:off x="8077200" y="2667000"/>
            <a:ext cx="838200" cy="685800"/>
          </a:xfrm>
          <a:prstGeom prst="octagon">
            <a:avLst>
              <a:gd name="adj" fmla="val 2928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186" name="Line 18"/>
          <p:cNvSpPr>
            <a:spLocks noChangeShapeType="1"/>
          </p:cNvSpPr>
          <p:nvPr/>
        </p:nvSpPr>
        <p:spPr bwMode="auto">
          <a:xfrm>
            <a:off x="4648200" y="2514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7" name="Line 19"/>
          <p:cNvSpPr>
            <a:spLocks noChangeShapeType="1"/>
          </p:cNvSpPr>
          <p:nvPr/>
        </p:nvSpPr>
        <p:spPr bwMode="auto">
          <a:xfrm>
            <a:off x="6553200" y="3657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8" name="Line 20"/>
          <p:cNvSpPr>
            <a:spLocks noChangeShapeType="1"/>
          </p:cNvSpPr>
          <p:nvPr/>
        </p:nvSpPr>
        <p:spPr bwMode="auto">
          <a:xfrm>
            <a:off x="8458200" y="33528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9" name="Line 21"/>
          <p:cNvSpPr>
            <a:spLocks noChangeShapeType="1"/>
          </p:cNvSpPr>
          <p:nvPr/>
        </p:nvSpPr>
        <p:spPr bwMode="auto">
          <a:xfrm>
            <a:off x="2362200" y="3048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0" name="Line 22"/>
          <p:cNvSpPr>
            <a:spLocks noChangeShapeType="1"/>
          </p:cNvSpPr>
          <p:nvPr/>
        </p:nvSpPr>
        <p:spPr bwMode="auto">
          <a:xfrm>
            <a:off x="1905000" y="34290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1" name="Rectangle 23"/>
          <p:cNvSpPr>
            <a:spLocks noChangeArrowheads="1"/>
          </p:cNvSpPr>
          <p:nvPr/>
        </p:nvSpPr>
        <p:spPr bwMode="auto">
          <a:xfrm>
            <a:off x="1905000" y="3352800"/>
            <a:ext cx="2286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192" name="Rectangle 24"/>
          <p:cNvSpPr>
            <a:spLocks noChangeArrowheads="1"/>
          </p:cNvSpPr>
          <p:nvPr/>
        </p:nvSpPr>
        <p:spPr bwMode="auto">
          <a:xfrm>
            <a:off x="2286000" y="3581400"/>
            <a:ext cx="76200" cy="22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193" name="Rectangle 25"/>
          <p:cNvSpPr>
            <a:spLocks noChangeArrowheads="1"/>
          </p:cNvSpPr>
          <p:nvPr/>
        </p:nvSpPr>
        <p:spPr bwMode="auto">
          <a:xfrm>
            <a:off x="2590800" y="3352800"/>
            <a:ext cx="2286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194" name="Rectangle 26"/>
          <p:cNvSpPr>
            <a:spLocks noChangeArrowheads="1"/>
          </p:cNvSpPr>
          <p:nvPr/>
        </p:nvSpPr>
        <p:spPr bwMode="auto">
          <a:xfrm>
            <a:off x="2286000" y="2971800"/>
            <a:ext cx="76200" cy="22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195" name="Line 27"/>
          <p:cNvSpPr>
            <a:spLocks noChangeShapeType="1"/>
          </p:cNvSpPr>
          <p:nvPr/>
        </p:nvSpPr>
        <p:spPr bwMode="auto">
          <a:xfrm>
            <a:off x="8763000" y="41148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6" name="Line 28"/>
          <p:cNvSpPr>
            <a:spLocks noChangeShapeType="1"/>
          </p:cNvSpPr>
          <p:nvPr/>
        </p:nvSpPr>
        <p:spPr bwMode="auto">
          <a:xfrm flipH="1">
            <a:off x="8991600" y="41148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7" name="Rectangle 29"/>
          <p:cNvSpPr>
            <a:spLocks noChangeArrowheads="1"/>
          </p:cNvSpPr>
          <p:nvPr/>
        </p:nvSpPr>
        <p:spPr bwMode="auto">
          <a:xfrm>
            <a:off x="1524000" y="2667000"/>
            <a:ext cx="76200" cy="22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198" name="Line 30"/>
          <p:cNvSpPr>
            <a:spLocks noChangeShapeType="1"/>
          </p:cNvSpPr>
          <p:nvPr/>
        </p:nvSpPr>
        <p:spPr bwMode="auto">
          <a:xfrm>
            <a:off x="1600200" y="2895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9" name="Line 31"/>
          <p:cNvSpPr>
            <a:spLocks noChangeShapeType="1"/>
          </p:cNvSpPr>
          <p:nvPr/>
        </p:nvSpPr>
        <p:spPr bwMode="auto">
          <a:xfrm>
            <a:off x="1524000" y="37338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00" name="Rectangle 32"/>
          <p:cNvSpPr>
            <a:spLocks noChangeArrowheads="1"/>
          </p:cNvSpPr>
          <p:nvPr/>
        </p:nvSpPr>
        <p:spPr bwMode="auto">
          <a:xfrm>
            <a:off x="1447800" y="3657600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201" name="Rectangle 33"/>
          <p:cNvSpPr>
            <a:spLocks noChangeArrowheads="1"/>
          </p:cNvSpPr>
          <p:nvPr/>
        </p:nvSpPr>
        <p:spPr bwMode="auto">
          <a:xfrm>
            <a:off x="1676400" y="3657600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202" name="Line 34"/>
          <p:cNvSpPr>
            <a:spLocks noChangeShapeType="1"/>
          </p:cNvSpPr>
          <p:nvPr/>
        </p:nvSpPr>
        <p:spPr bwMode="auto">
          <a:xfrm>
            <a:off x="6858000" y="38100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03" name="Text Box 35"/>
          <p:cNvSpPr txBox="1">
            <a:spLocks noChangeArrowheads="1"/>
          </p:cNvSpPr>
          <p:nvPr/>
        </p:nvSpPr>
        <p:spPr bwMode="auto">
          <a:xfrm>
            <a:off x="4251325" y="1828800"/>
            <a:ext cx="108318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600" b="1" dirty="0">
                <a:latin typeface="Constantia" pitchFamily="18" charset="0"/>
              </a:rPr>
              <a:t>Turbidity</a:t>
            </a:r>
          </a:p>
          <a:p>
            <a:pPr eaLnBrk="1" hangingPunct="1"/>
            <a:r>
              <a:rPr lang="en-US" sz="1600" b="1" dirty="0">
                <a:latin typeface="Constantia" pitchFamily="18" charset="0"/>
              </a:rPr>
              <a:t>Goal</a:t>
            </a:r>
          </a:p>
          <a:p>
            <a:pPr eaLnBrk="1" hangingPunct="1"/>
            <a:r>
              <a:rPr lang="en-US" sz="1600" b="1" dirty="0">
                <a:latin typeface="Constantia" pitchFamily="18" charset="0"/>
              </a:rPr>
              <a:t>&lt;1.0 NTU</a:t>
            </a:r>
          </a:p>
        </p:txBody>
      </p:sp>
      <p:sp>
        <p:nvSpPr>
          <p:cNvPr id="7204" name="Text Box 36"/>
          <p:cNvSpPr txBox="1">
            <a:spLocks noChangeArrowheads="1"/>
          </p:cNvSpPr>
          <p:nvPr/>
        </p:nvSpPr>
        <p:spPr bwMode="auto">
          <a:xfrm>
            <a:off x="6167438" y="3017838"/>
            <a:ext cx="839787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>
                <a:latin typeface="Constantia" pitchFamily="18" charset="0"/>
              </a:rPr>
              <a:t>Turbidity</a:t>
            </a:r>
          </a:p>
          <a:p>
            <a:pPr eaLnBrk="1" hangingPunct="1"/>
            <a:r>
              <a:rPr lang="en-US" sz="1200">
                <a:latin typeface="Constantia" pitchFamily="18" charset="0"/>
              </a:rPr>
              <a:t>Goal</a:t>
            </a:r>
          </a:p>
          <a:p>
            <a:pPr eaLnBrk="1" hangingPunct="1"/>
            <a:r>
              <a:rPr lang="en-US" sz="1200">
                <a:latin typeface="Constantia" pitchFamily="18" charset="0"/>
              </a:rPr>
              <a:t>&lt;.10 NTU</a:t>
            </a:r>
          </a:p>
        </p:txBody>
      </p:sp>
      <p:sp>
        <p:nvSpPr>
          <p:cNvPr id="7205" name="Text Box 37"/>
          <p:cNvSpPr txBox="1">
            <a:spLocks noChangeArrowheads="1"/>
          </p:cNvSpPr>
          <p:nvPr/>
        </p:nvSpPr>
        <p:spPr bwMode="auto">
          <a:xfrm>
            <a:off x="7792992" y="2700338"/>
            <a:ext cx="13685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600" b="1" dirty="0">
                <a:latin typeface="Constantia" pitchFamily="18" charset="0"/>
              </a:rPr>
              <a:t>Achieve</a:t>
            </a:r>
          </a:p>
          <a:p>
            <a:pPr algn="ctr" eaLnBrk="1" hangingPunct="1"/>
            <a:r>
              <a:rPr lang="en-US" sz="1600" b="1" dirty="0">
                <a:latin typeface="Constantia" pitchFamily="18" charset="0"/>
              </a:rPr>
              <a:t>Inactivation</a:t>
            </a:r>
          </a:p>
          <a:p>
            <a:pPr algn="ctr" eaLnBrk="1" hangingPunct="1"/>
            <a:r>
              <a:rPr lang="en-US" sz="1600" b="1" dirty="0">
                <a:latin typeface="Constantia" pitchFamily="18" charset="0"/>
              </a:rPr>
              <a:t>Goal</a:t>
            </a:r>
          </a:p>
        </p:txBody>
      </p:sp>
      <p:sp>
        <p:nvSpPr>
          <p:cNvPr id="7206" name="Text Box 38"/>
          <p:cNvSpPr txBox="1">
            <a:spLocks noChangeArrowheads="1"/>
          </p:cNvSpPr>
          <p:nvPr/>
        </p:nvSpPr>
        <p:spPr bwMode="auto">
          <a:xfrm>
            <a:off x="8077200" y="5026025"/>
            <a:ext cx="1066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600" b="1" dirty="0">
                <a:latin typeface="Constantia" pitchFamily="18" charset="0"/>
              </a:rPr>
              <a:t>Finished </a:t>
            </a:r>
          </a:p>
          <a:p>
            <a:pPr algn="ctr" eaLnBrk="1" hangingPunct="1"/>
            <a:r>
              <a:rPr lang="en-US" sz="1600" b="1" dirty="0">
                <a:latin typeface="Constantia" pitchFamily="18" charset="0"/>
              </a:rPr>
              <a:t>Water</a:t>
            </a:r>
          </a:p>
        </p:txBody>
      </p:sp>
      <p:sp>
        <p:nvSpPr>
          <p:cNvPr id="7207" name="Text Box 39"/>
          <p:cNvSpPr txBox="1">
            <a:spLocks noChangeArrowheads="1"/>
          </p:cNvSpPr>
          <p:nvPr/>
        </p:nvSpPr>
        <p:spPr bwMode="auto">
          <a:xfrm>
            <a:off x="6781800" y="3429000"/>
            <a:ext cx="13887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600" b="1" dirty="0">
                <a:latin typeface="Constantia" pitchFamily="18" charset="0"/>
              </a:rPr>
              <a:t>Disinfection</a:t>
            </a:r>
          </a:p>
          <a:p>
            <a:pPr eaLnBrk="1" hangingPunct="1"/>
            <a:r>
              <a:rPr lang="en-US" sz="1600" b="1" dirty="0">
                <a:latin typeface="Constantia" pitchFamily="18" charset="0"/>
              </a:rPr>
              <a:t>Addition</a:t>
            </a:r>
          </a:p>
        </p:txBody>
      </p:sp>
      <p:sp>
        <p:nvSpPr>
          <p:cNvPr id="7208" name="Line 40"/>
          <p:cNvSpPr>
            <a:spLocks noChangeShapeType="1"/>
          </p:cNvSpPr>
          <p:nvPr/>
        </p:nvSpPr>
        <p:spPr bwMode="auto">
          <a:xfrm>
            <a:off x="990600" y="26670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09" name="Text Box 41"/>
          <p:cNvSpPr txBox="1">
            <a:spLocks noChangeArrowheads="1"/>
          </p:cNvSpPr>
          <p:nvPr/>
        </p:nvSpPr>
        <p:spPr bwMode="auto">
          <a:xfrm>
            <a:off x="573088" y="2209800"/>
            <a:ext cx="11808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600" b="1" dirty="0">
                <a:latin typeface="Constantia" pitchFamily="18" charset="0"/>
              </a:rPr>
              <a:t>Coagulant</a:t>
            </a:r>
          </a:p>
          <a:p>
            <a:pPr eaLnBrk="1" hangingPunct="1"/>
            <a:r>
              <a:rPr lang="en-US" sz="1600" b="1" dirty="0">
                <a:latin typeface="Constantia" pitchFamily="18" charset="0"/>
              </a:rPr>
              <a:t>Addition</a:t>
            </a:r>
          </a:p>
        </p:txBody>
      </p:sp>
      <p:sp>
        <p:nvSpPr>
          <p:cNvPr id="7210" name="Line 42"/>
          <p:cNvSpPr>
            <a:spLocks noChangeShapeType="1"/>
          </p:cNvSpPr>
          <p:nvPr/>
        </p:nvSpPr>
        <p:spPr bwMode="auto">
          <a:xfrm>
            <a:off x="152400" y="31242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11" name="Line 43"/>
          <p:cNvSpPr>
            <a:spLocks noChangeShapeType="1"/>
          </p:cNvSpPr>
          <p:nvPr/>
        </p:nvSpPr>
        <p:spPr bwMode="auto">
          <a:xfrm>
            <a:off x="152400" y="31242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12" name="Text Box 44"/>
          <p:cNvSpPr txBox="1">
            <a:spLocks noChangeArrowheads="1"/>
          </p:cNvSpPr>
          <p:nvPr/>
        </p:nvSpPr>
        <p:spPr bwMode="auto">
          <a:xfrm>
            <a:off x="0" y="3733800"/>
            <a:ext cx="98828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600" b="1" dirty="0">
                <a:latin typeface="Constantia" pitchFamily="18" charset="0"/>
              </a:rPr>
              <a:t>Variable</a:t>
            </a:r>
          </a:p>
          <a:p>
            <a:pPr eaLnBrk="1" hangingPunct="1"/>
            <a:r>
              <a:rPr lang="en-US" sz="1600" b="1" dirty="0">
                <a:latin typeface="Constantia" pitchFamily="18" charset="0"/>
              </a:rPr>
              <a:t>Quality</a:t>
            </a:r>
          </a:p>
          <a:p>
            <a:pPr eaLnBrk="1" hangingPunct="1"/>
            <a:r>
              <a:rPr lang="en-US" sz="1600" b="1" dirty="0">
                <a:latin typeface="Constantia" pitchFamily="18" charset="0"/>
              </a:rPr>
              <a:t>Source </a:t>
            </a:r>
          </a:p>
          <a:p>
            <a:pPr eaLnBrk="1" hangingPunct="1"/>
            <a:r>
              <a:rPr lang="en-US" sz="1600" b="1" dirty="0">
                <a:latin typeface="Constantia" pitchFamily="18" charset="0"/>
              </a:rPr>
              <a:t>Water</a:t>
            </a:r>
          </a:p>
        </p:txBody>
      </p:sp>
      <p:sp>
        <p:nvSpPr>
          <p:cNvPr id="7213" name="Text Box 45"/>
          <p:cNvSpPr txBox="1">
            <a:spLocks noChangeArrowheads="1"/>
          </p:cNvSpPr>
          <p:nvPr/>
        </p:nvSpPr>
        <p:spPr bwMode="auto">
          <a:xfrm>
            <a:off x="1508125" y="4071938"/>
            <a:ext cx="29184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600" b="1" u="sng" dirty="0">
                <a:latin typeface="Constantia" pitchFamily="18" charset="0"/>
              </a:rPr>
              <a:t>Flocculation/Sedimentation</a:t>
            </a:r>
          </a:p>
          <a:p>
            <a:pPr eaLnBrk="1" hangingPunct="1"/>
            <a:r>
              <a:rPr lang="en-US" sz="1600" b="1" u="sng" dirty="0">
                <a:latin typeface="Constantia" pitchFamily="18" charset="0"/>
              </a:rPr>
              <a:t>Barrier</a:t>
            </a:r>
          </a:p>
        </p:txBody>
      </p:sp>
      <p:sp>
        <p:nvSpPr>
          <p:cNvPr id="7214" name="Text Box 46"/>
          <p:cNvSpPr txBox="1">
            <a:spLocks noChangeArrowheads="1"/>
          </p:cNvSpPr>
          <p:nvPr/>
        </p:nvSpPr>
        <p:spPr bwMode="auto">
          <a:xfrm>
            <a:off x="4251325" y="4609094"/>
            <a:ext cx="23018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3200" b="1" u="sng" dirty="0">
                <a:solidFill>
                  <a:srgbClr val="C00000"/>
                </a:solidFill>
                <a:latin typeface="Constantia" pitchFamily="18" charset="0"/>
              </a:rPr>
              <a:t>Filtration</a:t>
            </a:r>
          </a:p>
          <a:p>
            <a:pPr algn="ctr" eaLnBrk="1" hangingPunct="1"/>
            <a:r>
              <a:rPr lang="en-US" sz="3200" b="1" u="sng" dirty="0">
                <a:solidFill>
                  <a:srgbClr val="C00000"/>
                </a:solidFill>
                <a:latin typeface="Constantia" pitchFamily="18" charset="0"/>
              </a:rPr>
              <a:t>Barrier</a:t>
            </a:r>
          </a:p>
        </p:txBody>
      </p:sp>
      <p:sp>
        <p:nvSpPr>
          <p:cNvPr id="7215" name="Text Box 47"/>
          <p:cNvSpPr txBox="1">
            <a:spLocks noChangeArrowheads="1"/>
          </p:cNvSpPr>
          <p:nvPr/>
        </p:nvSpPr>
        <p:spPr bwMode="auto">
          <a:xfrm>
            <a:off x="6858001" y="4986338"/>
            <a:ext cx="14243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600" b="1" u="sng" dirty="0">
                <a:latin typeface="Constantia" pitchFamily="18" charset="0"/>
              </a:rPr>
              <a:t>Disinfection</a:t>
            </a:r>
          </a:p>
          <a:p>
            <a:pPr eaLnBrk="1" hangingPunct="1"/>
            <a:r>
              <a:rPr lang="en-US" sz="1600" b="1" u="sng" dirty="0">
                <a:latin typeface="Constantia" pitchFamily="18" charset="0"/>
              </a:rPr>
              <a:t>Barrier</a:t>
            </a:r>
          </a:p>
        </p:txBody>
      </p:sp>
      <p:sp>
        <p:nvSpPr>
          <p:cNvPr id="7216" name="Oval 48"/>
          <p:cNvSpPr>
            <a:spLocks noChangeArrowheads="1"/>
          </p:cNvSpPr>
          <p:nvPr/>
        </p:nvSpPr>
        <p:spPr bwMode="auto">
          <a:xfrm>
            <a:off x="990600" y="2971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217" name="Oval 49"/>
          <p:cNvSpPr>
            <a:spLocks noChangeArrowheads="1"/>
          </p:cNvSpPr>
          <p:nvPr/>
        </p:nvSpPr>
        <p:spPr bwMode="auto">
          <a:xfrm>
            <a:off x="990600" y="32004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218" name="Oval 50"/>
          <p:cNvSpPr>
            <a:spLocks noChangeArrowheads="1"/>
          </p:cNvSpPr>
          <p:nvPr/>
        </p:nvSpPr>
        <p:spPr bwMode="auto">
          <a:xfrm>
            <a:off x="762000" y="31242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219" name="Oval 51"/>
          <p:cNvSpPr>
            <a:spLocks noChangeArrowheads="1"/>
          </p:cNvSpPr>
          <p:nvPr/>
        </p:nvSpPr>
        <p:spPr bwMode="auto">
          <a:xfrm>
            <a:off x="609600" y="30480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220" name="Oval 52"/>
          <p:cNvSpPr>
            <a:spLocks noChangeArrowheads="1"/>
          </p:cNvSpPr>
          <p:nvPr/>
        </p:nvSpPr>
        <p:spPr bwMode="auto">
          <a:xfrm>
            <a:off x="533400" y="32004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221" name="Oval 53"/>
          <p:cNvSpPr>
            <a:spLocks noChangeArrowheads="1"/>
          </p:cNvSpPr>
          <p:nvPr/>
        </p:nvSpPr>
        <p:spPr bwMode="auto">
          <a:xfrm>
            <a:off x="1447800" y="2971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222" name="Oval 54"/>
          <p:cNvSpPr>
            <a:spLocks noChangeArrowheads="1"/>
          </p:cNvSpPr>
          <p:nvPr/>
        </p:nvSpPr>
        <p:spPr bwMode="auto">
          <a:xfrm>
            <a:off x="1676400" y="32004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223" name="Oval 55"/>
          <p:cNvSpPr>
            <a:spLocks noChangeArrowheads="1"/>
          </p:cNvSpPr>
          <p:nvPr/>
        </p:nvSpPr>
        <p:spPr bwMode="auto">
          <a:xfrm>
            <a:off x="1447800" y="34290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224" name="Oval 56"/>
          <p:cNvSpPr>
            <a:spLocks noChangeArrowheads="1"/>
          </p:cNvSpPr>
          <p:nvPr/>
        </p:nvSpPr>
        <p:spPr bwMode="auto">
          <a:xfrm>
            <a:off x="1676400" y="35052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225" name="Oval 57"/>
          <p:cNvSpPr>
            <a:spLocks noChangeArrowheads="1"/>
          </p:cNvSpPr>
          <p:nvPr/>
        </p:nvSpPr>
        <p:spPr bwMode="auto">
          <a:xfrm>
            <a:off x="1219200" y="32004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226" name="Oval 58"/>
          <p:cNvSpPr>
            <a:spLocks noChangeArrowheads="1"/>
          </p:cNvSpPr>
          <p:nvPr/>
        </p:nvSpPr>
        <p:spPr bwMode="auto">
          <a:xfrm>
            <a:off x="2133600" y="3276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227" name="Oval 59"/>
          <p:cNvSpPr>
            <a:spLocks noChangeArrowheads="1"/>
          </p:cNvSpPr>
          <p:nvPr/>
        </p:nvSpPr>
        <p:spPr bwMode="auto">
          <a:xfrm>
            <a:off x="2514600" y="3657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228" name="Oval 60"/>
          <p:cNvSpPr>
            <a:spLocks noChangeArrowheads="1"/>
          </p:cNvSpPr>
          <p:nvPr/>
        </p:nvSpPr>
        <p:spPr bwMode="auto">
          <a:xfrm>
            <a:off x="2590800" y="38100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229" name="Oval 61"/>
          <p:cNvSpPr>
            <a:spLocks noChangeArrowheads="1"/>
          </p:cNvSpPr>
          <p:nvPr/>
        </p:nvSpPr>
        <p:spPr bwMode="auto">
          <a:xfrm>
            <a:off x="2133600" y="35814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230" name="Oval 62"/>
          <p:cNvSpPr>
            <a:spLocks noChangeArrowheads="1"/>
          </p:cNvSpPr>
          <p:nvPr/>
        </p:nvSpPr>
        <p:spPr bwMode="auto">
          <a:xfrm>
            <a:off x="1981200" y="3733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231" name="Oval 63"/>
          <p:cNvSpPr>
            <a:spLocks noChangeArrowheads="1"/>
          </p:cNvSpPr>
          <p:nvPr/>
        </p:nvSpPr>
        <p:spPr bwMode="auto">
          <a:xfrm>
            <a:off x="1676400" y="2971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232" name="Oval 64"/>
          <p:cNvSpPr>
            <a:spLocks noChangeArrowheads="1"/>
          </p:cNvSpPr>
          <p:nvPr/>
        </p:nvSpPr>
        <p:spPr bwMode="auto">
          <a:xfrm>
            <a:off x="1676400" y="38100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233" name="Oval 65"/>
          <p:cNvSpPr>
            <a:spLocks noChangeArrowheads="1"/>
          </p:cNvSpPr>
          <p:nvPr/>
        </p:nvSpPr>
        <p:spPr bwMode="auto">
          <a:xfrm>
            <a:off x="1447800" y="38100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234" name="Oval 66"/>
          <p:cNvSpPr>
            <a:spLocks noChangeArrowheads="1"/>
          </p:cNvSpPr>
          <p:nvPr/>
        </p:nvSpPr>
        <p:spPr bwMode="auto">
          <a:xfrm>
            <a:off x="1600200" y="3352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235" name="Oval 67"/>
          <p:cNvSpPr>
            <a:spLocks noChangeArrowheads="1"/>
          </p:cNvSpPr>
          <p:nvPr/>
        </p:nvSpPr>
        <p:spPr bwMode="auto">
          <a:xfrm>
            <a:off x="1447800" y="3276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236" name="Oval 68"/>
          <p:cNvSpPr>
            <a:spLocks noChangeArrowheads="1"/>
          </p:cNvSpPr>
          <p:nvPr/>
        </p:nvSpPr>
        <p:spPr bwMode="auto">
          <a:xfrm>
            <a:off x="2514600" y="32004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237" name="Oval 69"/>
          <p:cNvSpPr>
            <a:spLocks noChangeArrowheads="1"/>
          </p:cNvSpPr>
          <p:nvPr/>
        </p:nvSpPr>
        <p:spPr bwMode="auto">
          <a:xfrm>
            <a:off x="2209800" y="38100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238" name="Oval 70"/>
          <p:cNvSpPr>
            <a:spLocks noChangeArrowheads="1"/>
          </p:cNvSpPr>
          <p:nvPr/>
        </p:nvSpPr>
        <p:spPr bwMode="auto">
          <a:xfrm>
            <a:off x="2133600" y="30480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239" name="Oval 71"/>
          <p:cNvSpPr>
            <a:spLocks noChangeArrowheads="1"/>
          </p:cNvSpPr>
          <p:nvPr/>
        </p:nvSpPr>
        <p:spPr bwMode="auto">
          <a:xfrm>
            <a:off x="1981200" y="35052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240" name="Oval 72"/>
          <p:cNvSpPr>
            <a:spLocks noChangeArrowheads="1"/>
          </p:cNvSpPr>
          <p:nvPr/>
        </p:nvSpPr>
        <p:spPr bwMode="auto">
          <a:xfrm>
            <a:off x="2743200" y="35814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241" name="Oval 73"/>
          <p:cNvSpPr>
            <a:spLocks noChangeArrowheads="1"/>
          </p:cNvSpPr>
          <p:nvPr/>
        </p:nvSpPr>
        <p:spPr bwMode="auto">
          <a:xfrm>
            <a:off x="1905000" y="2971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242" name="Oval 74"/>
          <p:cNvSpPr>
            <a:spLocks noChangeArrowheads="1"/>
          </p:cNvSpPr>
          <p:nvPr/>
        </p:nvSpPr>
        <p:spPr bwMode="auto">
          <a:xfrm>
            <a:off x="2590800" y="30480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243" name="Oval 75"/>
          <p:cNvSpPr>
            <a:spLocks noChangeArrowheads="1"/>
          </p:cNvSpPr>
          <p:nvPr/>
        </p:nvSpPr>
        <p:spPr bwMode="auto">
          <a:xfrm>
            <a:off x="2590800" y="3276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244" name="Oval 76"/>
          <p:cNvSpPr>
            <a:spLocks noChangeArrowheads="1"/>
          </p:cNvSpPr>
          <p:nvPr/>
        </p:nvSpPr>
        <p:spPr bwMode="auto">
          <a:xfrm>
            <a:off x="5791200" y="32004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245" name="Oval 77"/>
          <p:cNvSpPr>
            <a:spLocks noChangeArrowheads="1"/>
          </p:cNvSpPr>
          <p:nvPr/>
        </p:nvSpPr>
        <p:spPr bwMode="auto">
          <a:xfrm>
            <a:off x="5638800" y="2971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246" name="Oval 78"/>
          <p:cNvSpPr>
            <a:spLocks noChangeArrowheads="1"/>
          </p:cNvSpPr>
          <p:nvPr/>
        </p:nvSpPr>
        <p:spPr bwMode="auto">
          <a:xfrm>
            <a:off x="5486400" y="31242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247" name="Oval 79"/>
          <p:cNvSpPr>
            <a:spLocks noChangeArrowheads="1"/>
          </p:cNvSpPr>
          <p:nvPr/>
        </p:nvSpPr>
        <p:spPr bwMode="auto">
          <a:xfrm>
            <a:off x="5257800" y="2971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248" name="Oval 80"/>
          <p:cNvSpPr>
            <a:spLocks noChangeArrowheads="1"/>
          </p:cNvSpPr>
          <p:nvPr/>
        </p:nvSpPr>
        <p:spPr bwMode="auto">
          <a:xfrm>
            <a:off x="5181600" y="32004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249" name="Oval 81"/>
          <p:cNvSpPr>
            <a:spLocks noChangeArrowheads="1"/>
          </p:cNvSpPr>
          <p:nvPr/>
        </p:nvSpPr>
        <p:spPr bwMode="auto">
          <a:xfrm>
            <a:off x="4953000" y="30480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250" name="Oval 82"/>
          <p:cNvSpPr>
            <a:spLocks noChangeArrowheads="1"/>
          </p:cNvSpPr>
          <p:nvPr/>
        </p:nvSpPr>
        <p:spPr bwMode="auto">
          <a:xfrm>
            <a:off x="4724400" y="2895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251" name="Oval 83"/>
          <p:cNvSpPr>
            <a:spLocks noChangeArrowheads="1"/>
          </p:cNvSpPr>
          <p:nvPr/>
        </p:nvSpPr>
        <p:spPr bwMode="auto">
          <a:xfrm>
            <a:off x="4648200" y="30480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252" name="Oval 84"/>
          <p:cNvSpPr>
            <a:spLocks noChangeArrowheads="1"/>
          </p:cNvSpPr>
          <p:nvPr/>
        </p:nvSpPr>
        <p:spPr bwMode="auto">
          <a:xfrm>
            <a:off x="4495800" y="2971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253" name="Oval 85"/>
          <p:cNvSpPr>
            <a:spLocks noChangeArrowheads="1"/>
          </p:cNvSpPr>
          <p:nvPr/>
        </p:nvSpPr>
        <p:spPr bwMode="auto">
          <a:xfrm>
            <a:off x="5105400" y="4114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254" name="Oval 86"/>
          <p:cNvSpPr>
            <a:spLocks noChangeArrowheads="1"/>
          </p:cNvSpPr>
          <p:nvPr/>
        </p:nvSpPr>
        <p:spPr bwMode="auto">
          <a:xfrm>
            <a:off x="4953000" y="42672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255" name="Oval 87"/>
          <p:cNvSpPr>
            <a:spLocks noChangeArrowheads="1"/>
          </p:cNvSpPr>
          <p:nvPr/>
        </p:nvSpPr>
        <p:spPr bwMode="auto">
          <a:xfrm>
            <a:off x="6019800" y="2971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256" name="Oval 88"/>
          <p:cNvSpPr>
            <a:spLocks noChangeArrowheads="1"/>
          </p:cNvSpPr>
          <p:nvPr/>
        </p:nvSpPr>
        <p:spPr bwMode="auto">
          <a:xfrm>
            <a:off x="5867400" y="31242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257" name="Oval 89"/>
          <p:cNvSpPr>
            <a:spLocks noChangeArrowheads="1"/>
          </p:cNvSpPr>
          <p:nvPr/>
        </p:nvSpPr>
        <p:spPr bwMode="auto">
          <a:xfrm>
            <a:off x="5867400" y="4114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258" name="Oval 90"/>
          <p:cNvSpPr>
            <a:spLocks noChangeArrowheads="1"/>
          </p:cNvSpPr>
          <p:nvPr/>
        </p:nvSpPr>
        <p:spPr bwMode="auto">
          <a:xfrm>
            <a:off x="5867400" y="42672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259" name="Oval 91"/>
          <p:cNvSpPr>
            <a:spLocks noChangeArrowheads="1"/>
          </p:cNvSpPr>
          <p:nvPr/>
        </p:nvSpPr>
        <p:spPr bwMode="auto">
          <a:xfrm>
            <a:off x="6019800" y="41910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260" name="Oval 92"/>
          <p:cNvSpPr>
            <a:spLocks noChangeArrowheads="1"/>
          </p:cNvSpPr>
          <p:nvPr/>
        </p:nvSpPr>
        <p:spPr bwMode="auto">
          <a:xfrm>
            <a:off x="5638800" y="4114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261" name="Oval 93"/>
          <p:cNvSpPr>
            <a:spLocks noChangeArrowheads="1"/>
          </p:cNvSpPr>
          <p:nvPr/>
        </p:nvSpPr>
        <p:spPr bwMode="auto">
          <a:xfrm>
            <a:off x="5562600" y="42672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262" name="Oval 94"/>
          <p:cNvSpPr>
            <a:spLocks noChangeArrowheads="1"/>
          </p:cNvSpPr>
          <p:nvPr/>
        </p:nvSpPr>
        <p:spPr bwMode="auto">
          <a:xfrm>
            <a:off x="5410200" y="41910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263" name="Oval 95"/>
          <p:cNvSpPr>
            <a:spLocks noChangeArrowheads="1"/>
          </p:cNvSpPr>
          <p:nvPr/>
        </p:nvSpPr>
        <p:spPr bwMode="auto">
          <a:xfrm>
            <a:off x="5257800" y="42672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264" name="Oval 96"/>
          <p:cNvSpPr>
            <a:spLocks noChangeArrowheads="1"/>
          </p:cNvSpPr>
          <p:nvPr/>
        </p:nvSpPr>
        <p:spPr bwMode="auto">
          <a:xfrm>
            <a:off x="6705600" y="41910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265" name="Oval 97"/>
          <p:cNvSpPr>
            <a:spLocks noChangeArrowheads="1"/>
          </p:cNvSpPr>
          <p:nvPr/>
        </p:nvSpPr>
        <p:spPr bwMode="auto">
          <a:xfrm>
            <a:off x="6400800" y="42672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266" name="Oval 98"/>
          <p:cNvSpPr>
            <a:spLocks noChangeArrowheads="1"/>
          </p:cNvSpPr>
          <p:nvPr/>
        </p:nvSpPr>
        <p:spPr bwMode="auto">
          <a:xfrm>
            <a:off x="8001000" y="47244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267" name="Oval 99"/>
          <p:cNvSpPr>
            <a:spLocks noChangeArrowheads="1"/>
          </p:cNvSpPr>
          <p:nvPr/>
        </p:nvSpPr>
        <p:spPr bwMode="auto">
          <a:xfrm>
            <a:off x="7696200" y="45720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268" name="Oval 100"/>
          <p:cNvSpPr>
            <a:spLocks noChangeArrowheads="1"/>
          </p:cNvSpPr>
          <p:nvPr/>
        </p:nvSpPr>
        <p:spPr bwMode="auto">
          <a:xfrm>
            <a:off x="7467600" y="42672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269" name="Oval 101"/>
          <p:cNvSpPr>
            <a:spLocks noChangeArrowheads="1"/>
          </p:cNvSpPr>
          <p:nvPr/>
        </p:nvSpPr>
        <p:spPr bwMode="auto">
          <a:xfrm>
            <a:off x="7162800" y="4800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270" name="Oval 102"/>
          <p:cNvSpPr>
            <a:spLocks noChangeArrowheads="1"/>
          </p:cNvSpPr>
          <p:nvPr/>
        </p:nvSpPr>
        <p:spPr bwMode="auto">
          <a:xfrm>
            <a:off x="7010400" y="42672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271" name="Oval 103"/>
          <p:cNvSpPr>
            <a:spLocks noChangeArrowheads="1"/>
          </p:cNvSpPr>
          <p:nvPr/>
        </p:nvSpPr>
        <p:spPr bwMode="auto">
          <a:xfrm>
            <a:off x="8534400" y="4114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272" name="Oval 104"/>
          <p:cNvSpPr>
            <a:spLocks noChangeArrowheads="1"/>
          </p:cNvSpPr>
          <p:nvPr/>
        </p:nvSpPr>
        <p:spPr bwMode="auto">
          <a:xfrm>
            <a:off x="8077200" y="41910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273" name="Text Box 105"/>
          <p:cNvSpPr txBox="1">
            <a:spLocks noChangeArrowheads="1"/>
          </p:cNvSpPr>
          <p:nvPr/>
        </p:nvSpPr>
        <p:spPr bwMode="auto">
          <a:xfrm>
            <a:off x="457200" y="457200"/>
            <a:ext cx="847566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3200" b="1" dirty="0">
                <a:latin typeface="Constantia" pitchFamily="18" charset="0"/>
              </a:rPr>
              <a:t>Multiple Barrier Concept for Microbial Contaminant Protection</a:t>
            </a:r>
          </a:p>
        </p:txBody>
      </p:sp>
      <p:sp>
        <p:nvSpPr>
          <p:cNvPr id="7274" name="Rectangle 106"/>
          <p:cNvSpPr>
            <a:spLocks noChangeArrowheads="1"/>
          </p:cNvSpPr>
          <p:nvPr/>
        </p:nvSpPr>
        <p:spPr bwMode="auto">
          <a:xfrm>
            <a:off x="4876800" y="3352800"/>
            <a:ext cx="1295400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7275" name="Rectangle 107"/>
          <p:cNvSpPr>
            <a:spLocks noChangeArrowheads="1"/>
          </p:cNvSpPr>
          <p:nvPr/>
        </p:nvSpPr>
        <p:spPr bwMode="auto">
          <a:xfrm>
            <a:off x="4876800" y="3657600"/>
            <a:ext cx="1295400" cy="381000"/>
          </a:xfrm>
          <a:prstGeom prst="rect">
            <a:avLst/>
          </a:prstGeom>
          <a:gradFill rotWithShape="1">
            <a:gsLst>
              <a:gs pos="0">
                <a:schemeClr val="tx1">
                  <a:alpha val="35001"/>
                </a:schemeClr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2" name="Down Arrow 1"/>
          <p:cNvSpPr/>
          <p:nvPr/>
        </p:nvSpPr>
        <p:spPr>
          <a:xfrm rot="12660162">
            <a:off x="4734039" y="3646239"/>
            <a:ext cx="281455" cy="990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Aliquot Sample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432" y="3105835"/>
            <a:ext cx="7506554" cy="36187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0200" y="1891529"/>
            <a:ext cx="5257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-Bold"/>
              </a:rPr>
              <a:t>Deposits Removed </a:t>
            </a:r>
            <a:r>
              <a:rPr lang="en-US" sz="2800" b="1" dirty="0" smtClean="0">
                <a:latin typeface="Calibri-Bold"/>
              </a:rPr>
              <a:t>1148 </a:t>
            </a:r>
            <a:r>
              <a:rPr lang="en-US" sz="2800" b="1" dirty="0">
                <a:latin typeface="Calibri-Bold"/>
              </a:rPr>
              <a:t>(</a:t>
            </a:r>
            <a:r>
              <a:rPr lang="en-US" sz="2800" b="1" dirty="0" smtClean="0">
                <a:latin typeface="Calibri-Bold"/>
              </a:rPr>
              <a:t>lbs.)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8340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752500"/>
          </a:xfrm>
        </p:spPr>
        <p:txBody>
          <a:bodyPr/>
          <a:lstStyle/>
          <a:p>
            <a:r>
              <a:rPr lang="en-US" b="1" dirty="0" smtClean="0"/>
              <a:t>Constituent Clean-Up</a:t>
            </a:r>
            <a:br>
              <a:rPr lang="en-US" b="1" dirty="0" smtClean="0"/>
            </a:br>
            <a:r>
              <a:rPr lang="en-US" b="1" dirty="0" smtClean="0"/>
              <a:t>ANTHRACITE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BEFORE Cleaning</a:t>
            </a:r>
            <a:endParaRPr lang="en-US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b="1" dirty="0" smtClean="0"/>
              <a:t>AFTER CLEANING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44" y="3207335"/>
            <a:ext cx="4134856" cy="33571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852" y="3207336"/>
            <a:ext cx="4315362" cy="337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61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752500"/>
          </a:xfrm>
        </p:spPr>
        <p:txBody>
          <a:bodyPr/>
          <a:lstStyle/>
          <a:p>
            <a:r>
              <a:rPr lang="en-US" b="1" dirty="0" smtClean="0"/>
              <a:t>Constituent Clean-Up</a:t>
            </a:r>
            <a:br>
              <a:rPr lang="en-US" b="1" dirty="0" smtClean="0"/>
            </a:br>
            <a:r>
              <a:rPr lang="en-US" b="1" dirty="0" smtClean="0"/>
              <a:t>SAND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BEFORE Cleaning</a:t>
            </a:r>
            <a:endParaRPr lang="en-US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b="1" dirty="0" smtClean="0"/>
              <a:t>AFTER CLEANING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90" y="3207337"/>
            <a:ext cx="4315362" cy="33571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3207337"/>
            <a:ext cx="4315362" cy="33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5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304801"/>
            <a:ext cx="7773338" cy="761999"/>
          </a:xfrm>
        </p:spPr>
        <p:txBody>
          <a:bodyPr/>
          <a:lstStyle/>
          <a:p>
            <a:r>
              <a:rPr lang="en-US" b="1" dirty="0" smtClean="0"/>
              <a:t>Constituent LOADING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986" y="1066801"/>
            <a:ext cx="7603684" cy="2819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25" y="3886200"/>
            <a:ext cx="7615345" cy="28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3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304801"/>
            <a:ext cx="7773338" cy="761999"/>
          </a:xfrm>
        </p:spPr>
        <p:txBody>
          <a:bodyPr/>
          <a:lstStyle/>
          <a:p>
            <a:r>
              <a:rPr lang="en-US" b="1" dirty="0" smtClean="0"/>
              <a:t>Constituent LOADING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457200" y="1047750"/>
            <a:ext cx="769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alibri-Bold"/>
              </a:rPr>
              <a:t>6010 MET ICP</a:t>
            </a:r>
          </a:p>
          <a:p>
            <a:r>
              <a:rPr lang="en-US" b="1" dirty="0">
                <a:latin typeface="Calibri-Bold"/>
              </a:rPr>
              <a:t>Analytical Method: EPA 6010 Preparation Method: </a:t>
            </a:r>
            <a:r>
              <a:rPr lang="en-US" b="1" dirty="0" smtClean="0">
                <a:latin typeface="Calibri-Bold"/>
              </a:rPr>
              <a:t>EPA3010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42665" y="1824036"/>
            <a:ext cx="79252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alibri-Bold"/>
              </a:rPr>
              <a:t>Parameters </a:t>
            </a:r>
            <a:r>
              <a:rPr lang="en-US" b="1" dirty="0" smtClean="0">
                <a:latin typeface="Calibri-Bold"/>
              </a:rPr>
              <a:t>ICP    Results      Units      Report        Limit                  Wt</a:t>
            </a:r>
            <a:r>
              <a:rPr lang="en-US" b="1" dirty="0">
                <a:latin typeface="Calibri-Bold"/>
              </a:rPr>
              <a:t>. %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9617442"/>
              </p:ext>
            </p:extLst>
          </p:nvPr>
        </p:nvGraphicFramePr>
        <p:xfrm>
          <a:off x="457200" y="2179080"/>
          <a:ext cx="7810736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8742"/>
                <a:gridCol w="1294597"/>
                <a:gridCol w="949371"/>
                <a:gridCol w="2029490"/>
                <a:gridCol w="336747"/>
                <a:gridCol w="130178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PARAMETERS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RESULTS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UNITS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REPORT LIMIT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WT%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Aluminum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Mg/l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0.075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71.3 %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Calcium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364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Mg/l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12.4 %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Manganese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77.6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Mg/l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0.005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2.6 %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Phosphorus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136.8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Mg/l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4.6 </a:t>
                      </a:r>
                      <a:r>
                        <a:rPr lang="en-US" baseline="0" dirty="0" smtClean="0"/>
                        <a:t> 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Silicon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139.0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Mg/l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4.7 %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100.0%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738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18519"/>
            <a:ext cx="7773338" cy="676882"/>
          </a:xfrm>
        </p:spPr>
        <p:txBody>
          <a:bodyPr/>
          <a:lstStyle/>
          <a:p>
            <a:r>
              <a:rPr lang="en-US" b="1" dirty="0" smtClean="0"/>
              <a:t>Pre Cleaning Cl2 Data</a:t>
            </a:r>
            <a:endParaRPr lang="en-US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4844411"/>
              </p:ext>
            </p:extLst>
          </p:nvPr>
        </p:nvGraphicFramePr>
        <p:xfrm>
          <a:off x="304800" y="1143007"/>
          <a:ext cx="8534400" cy="54473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44800"/>
                <a:gridCol w="2844800"/>
                <a:gridCol w="2844800"/>
              </a:tblGrid>
              <a:tr h="3381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Free</a:t>
                      </a:r>
                      <a:endParaRPr lang="en-US" sz="2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Total</a:t>
                      </a:r>
                      <a:endParaRPr lang="en-US" sz="24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Difference</a:t>
                      </a:r>
                      <a:endParaRPr lang="en-US" sz="2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381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1.8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3.16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1.36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381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1.54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3.02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1.48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381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1.69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3.06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1.37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381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1.53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2.86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1.33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381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1.8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3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1.2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381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1.73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2.72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0.99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381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1.7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2.9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1.2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381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1.57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3.12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1.55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381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1.66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3.08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1.42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381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1.3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2.72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1.42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381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1.61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2.92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1.31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381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1.53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3.2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1.67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381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1.75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3.3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1.55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381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1.66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3.14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1.48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381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1.41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2.92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1.51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29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18519"/>
            <a:ext cx="7773338" cy="44828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Chlorine Demand</a:t>
            </a:r>
            <a:endParaRPr lang="en-US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7784165"/>
              </p:ext>
            </p:extLst>
          </p:nvPr>
        </p:nvGraphicFramePr>
        <p:xfrm>
          <a:off x="457200" y="1066802"/>
          <a:ext cx="8382000" cy="55625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33305"/>
                <a:gridCol w="2715598"/>
                <a:gridCol w="3033097"/>
              </a:tblGrid>
              <a:tr h="424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Plant Free</a:t>
                      </a:r>
                      <a:endParaRPr lang="en-US" sz="2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Plant Total</a:t>
                      </a:r>
                      <a:endParaRPr lang="en-US" sz="2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Difference</a:t>
                      </a:r>
                      <a:endParaRPr lang="en-US" sz="2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11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1.17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1.47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0.3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11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1.13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1.37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0.24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11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0.98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1.26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0.28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11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1.08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1.31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0.23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11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1.18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1.41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0.23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11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1.31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1.44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0.13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11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1.1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1.34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0.24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11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1.12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1.53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0.41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11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1.32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1.51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0.19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11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1.15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1.49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0.34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11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1.07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1.34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0.27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11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1.26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1.53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0.27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11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1.49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1.69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0.2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11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1.57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1.8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0.23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11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1.28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1.52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0.24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3211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1.14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1.48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0.34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934200" y="2286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J</a:t>
            </a:r>
            <a:r>
              <a:rPr lang="en-US" b="1" dirty="0" smtClean="0"/>
              <a:t>uly 2015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8310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399"/>
            <a:ext cx="7773338" cy="1143001"/>
          </a:xfrm>
        </p:spPr>
        <p:txBody>
          <a:bodyPr/>
          <a:lstStyle/>
          <a:p>
            <a:r>
              <a:rPr lang="en-US" b="1" dirty="0" smtClean="0"/>
              <a:t>Chlorine Demand</a:t>
            </a:r>
            <a:endParaRPr lang="en-US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1784907"/>
              </p:ext>
            </p:extLst>
          </p:nvPr>
        </p:nvGraphicFramePr>
        <p:xfrm>
          <a:off x="685799" y="1295401"/>
          <a:ext cx="7697138" cy="54923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14914"/>
                <a:gridCol w="2591112"/>
                <a:gridCol w="2591112"/>
              </a:tblGrid>
              <a:tr h="3973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Free</a:t>
                      </a:r>
                      <a:endParaRPr lang="en-US" sz="2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2" marR="9512" marT="95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Total</a:t>
                      </a:r>
                      <a:endParaRPr lang="en-US" sz="24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2" marR="9512" marT="95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 smtClean="0">
                          <a:effectLst/>
                        </a:rPr>
                        <a:t>Difference</a:t>
                      </a:r>
                      <a:endParaRPr lang="en-US" sz="2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2" marR="9512" marT="9512" marB="0" anchor="b"/>
                </a:tc>
              </a:tr>
              <a:tr h="3005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1.33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2" marR="9512" marT="95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1.58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2" marR="9512" marT="95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0.25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2" marR="9512" marT="9512" marB="0" anchor="b"/>
                </a:tc>
              </a:tr>
              <a:tr h="3005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1.4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2" marR="9512" marT="95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1.64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2" marR="9512" marT="95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0.24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2" marR="9512" marT="9512" marB="0" anchor="b"/>
                </a:tc>
              </a:tr>
              <a:tr h="3005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1.23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2" marR="9512" marT="95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1.48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2" marR="9512" marT="95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0.25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2" marR="9512" marT="9512" marB="0" anchor="b"/>
                </a:tc>
              </a:tr>
              <a:tr h="3005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1.19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2" marR="9512" marT="95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1.43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2" marR="9512" marT="95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0.24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2" marR="9512" marT="9512" marB="0" anchor="b"/>
                </a:tc>
              </a:tr>
              <a:tr h="3005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1.22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2" marR="9512" marT="95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1.47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2" marR="9512" marT="95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0.25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2" marR="9512" marT="9512" marB="0" anchor="b"/>
                </a:tc>
              </a:tr>
              <a:tr h="3005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1.23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2" marR="9512" marT="95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1.49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2" marR="9512" marT="95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0.26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2" marR="9512" marT="9512" marB="0" anchor="b"/>
                </a:tc>
              </a:tr>
              <a:tr h="3005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1.19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2" marR="9512" marT="95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1.43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2" marR="9512" marT="95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0.24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2" marR="9512" marT="9512" marB="0" anchor="b"/>
                </a:tc>
              </a:tr>
              <a:tr h="3005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1.24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2" marR="9512" marT="95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1.38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2" marR="9512" marT="95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0.14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2" marR="9512" marT="9512" marB="0" anchor="b"/>
                </a:tc>
              </a:tr>
              <a:tr h="3005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1.09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2" marR="9512" marT="95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1.33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2" marR="9512" marT="95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0.24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2" marR="9512" marT="9512" marB="0" anchor="b"/>
                </a:tc>
              </a:tr>
              <a:tr h="3005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1.41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2" marR="9512" marT="95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1.72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2" marR="9512" marT="95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0.31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2" marR="9512" marT="9512" marB="0" anchor="b"/>
                </a:tc>
              </a:tr>
              <a:tr h="3005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1.14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2" marR="9512" marT="95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1.38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2" marR="9512" marT="95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0.24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2" marR="9512" marT="9512" marB="0" anchor="b"/>
                </a:tc>
              </a:tr>
              <a:tr h="3005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1.05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2" marR="9512" marT="95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1.31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2" marR="9512" marT="95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0.26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2" marR="9512" marT="9512" marB="0" anchor="b"/>
                </a:tc>
              </a:tr>
              <a:tr h="3005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1.03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2" marR="9512" marT="95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1.23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2" marR="9512" marT="95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0.2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2" marR="9512" marT="9512" marB="0" anchor="b"/>
                </a:tc>
              </a:tr>
              <a:tr h="3005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1.1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2" marR="9512" marT="95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1.31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2" marR="9512" marT="95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0.21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2" marR="9512" marT="9512" marB="0" anchor="b"/>
                </a:tc>
              </a:tr>
              <a:tr h="3005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1.04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2" marR="9512" marT="95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1.36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2" marR="9512" marT="95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0.32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2" marR="9512" marT="9512" marB="0" anchor="b"/>
                </a:tc>
              </a:tr>
              <a:tr h="3005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1.44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2" marR="9512" marT="95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1.82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2" marR="9512" marT="951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0.38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2" marR="9512" marT="9512" marB="0" anchor="b"/>
                </a:tc>
              </a:tr>
              <a:tr h="286852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2" marR="9512" marT="951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2" marR="9512" marT="951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12" marR="9512" marT="9512" marB="0" anchor="b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934200" y="3810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August 2015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0272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of Cleaning Process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1143000"/>
            <a:ext cx="4343400" cy="4983163"/>
          </a:xfrm>
        </p:spPr>
        <p:txBody>
          <a:bodyPr/>
          <a:lstStyle/>
          <a:p>
            <a:r>
              <a:rPr lang="en-US" dirty="0" smtClean="0"/>
              <a:t>Less Chlorine Feed</a:t>
            </a:r>
          </a:p>
          <a:p>
            <a:r>
              <a:rPr lang="en-US" dirty="0" smtClean="0"/>
              <a:t>Improved Filtration</a:t>
            </a:r>
          </a:p>
          <a:p>
            <a:r>
              <a:rPr lang="en-US" dirty="0" smtClean="0"/>
              <a:t>Less Backwash Water</a:t>
            </a:r>
          </a:p>
          <a:p>
            <a:r>
              <a:rPr lang="en-US" dirty="0" smtClean="0"/>
              <a:t>Longer Filter Runs</a:t>
            </a:r>
          </a:p>
          <a:p>
            <a:r>
              <a:rPr lang="en-US" dirty="0" smtClean="0"/>
              <a:t>Esthetic Quality</a:t>
            </a:r>
          </a:p>
          <a:p>
            <a:r>
              <a:rPr lang="en-US" dirty="0" smtClean="0"/>
              <a:t>Improved Water Quality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600200"/>
            <a:ext cx="4114800" cy="2185988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864" y="4038600"/>
            <a:ext cx="5058336" cy="1810351"/>
          </a:xfrm>
        </p:spPr>
      </p:pic>
    </p:spTree>
    <p:extLst>
      <p:ext uri="{BB962C8B-B14F-4D97-AF65-F5344CB8AC3E}">
        <p14:creationId xmlns:p14="http://schemas.microsoft.com/office/powerpoint/2010/main" val="131528215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 of Kentucky Approval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676401"/>
            <a:ext cx="7772870" cy="4114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First Split GAC Cap Approved in KY- June 24, 2016</a:t>
            </a:r>
          </a:p>
          <a:p>
            <a:r>
              <a:rPr lang="en-US" dirty="0" smtClean="0"/>
              <a:t>Stipulation Based on previous Engineering Specification</a:t>
            </a:r>
          </a:p>
          <a:p>
            <a:r>
              <a:rPr lang="en-US" dirty="0" smtClean="0"/>
              <a:t>2-4 GPM/Square Foot Contact time  528 Square feet with 48 inches GAC- 900 Iodine Number- 10” Sand</a:t>
            </a:r>
          </a:p>
          <a:p>
            <a:r>
              <a:rPr lang="en-US" dirty="0" smtClean="0"/>
              <a:t>Backwash Flow Rate Issue</a:t>
            </a:r>
          </a:p>
          <a:p>
            <a:r>
              <a:rPr lang="en-US" dirty="0" smtClean="0"/>
              <a:t>No TOF Chlorine Feed</a:t>
            </a:r>
          </a:p>
          <a:p>
            <a:r>
              <a:rPr lang="en-US" dirty="0" smtClean="0"/>
              <a:t>HPC bottom of filter control mechanism</a:t>
            </a:r>
          </a:p>
          <a:p>
            <a:r>
              <a:rPr lang="en-US" dirty="0" smtClean="0"/>
              <a:t>Biological Filtration Operation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8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Conventional Filtration  at Work </a:t>
            </a:r>
            <a:endParaRPr lang="en-US" b="1" dirty="0" smtClean="0"/>
          </a:p>
        </p:txBody>
      </p:sp>
      <p:pic>
        <p:nvPicPr>
          <p:cNvPr id="6147" name="Content Placeholder 3" descr="setanim.gif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981200"/>
            <a:ext cx="8686800" cy="4724400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689" y="4114800"/>
            <a:ext cx="2499981" cy="3733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01852" y="5658534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92D050"/>
                </a:solidFill>
              </a:rPr>
              <a:t>C</a:t>
            </a:r>
            <a:r>
              <a:rPr lang="en-US" b="1" i="1" dirty="0" smtClean="0">
                <a:solidFill>
                  <a:srgbClr val="92D050"/>
                </a:solidFill>
              </a:rPr>
              <a:t>L2 Demand</a:t>
            </a:r>
            <a:endParaRPr lang="en-US" b="1" i="1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9"/>
          <p:cNvSpPr txBox="1">
            <a:spLocks noChangeArrowheads="1"/>
          </p:cNvSpPr>
          <p:nvPr/>
        </p:nvSpPr>
        <p:spPr bwMode="auto">
          <a:xfrm>
            <a:off x="1143000" y="874713"/>
            <a:ext cx="247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</a:t>
            </a:r>
          </a:p>
        </p:txBody>
      </p:sp>
      <p:sp>
        <p:nvSpPr>
          <p:cNvPr id="3075" name="Line 20"/>
          <p:cNvSpPr>
            <a:spLocks noChangeShapeType="1"/>
          </p:cNvSpPr>
          <p:nvPr/>
        </p:nvSpPr>
        <p:spPr bwMode="auto">
          <a:xfrm flipH="1">
            <a:off x="1933575" y="2378075"/>
            <a:ext cx="14288" cy="3449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6" name="Line 21"/>
          <p:cNvSpPr>
            <a:spLocks noChangeShapeType="1"/>
          </p:cNvSpPr>
          <p:nvPr/>
        </p:nvSpPr>
        <p:spPr bwMode="auto">
          <a:xfrm flipH="1">
            <a:off x="3746500" y="1730375"/>
            <a:ext cx="6350" cy="4132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7" name="Line 22"/>
          <p:cNvSpPr>
            <a:spLocks noChangeShapeType="1"/>
          </p:cNvSpPr>
          <p:nvPr/>
        </p:nvSpPr>
        <p:spPr bwMode="auto">
          <a:xfrm flipH="1" flipV="1">
            <a:off x="1920875" y="5429250"/>
            <a:ext cx="1811338" cy="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3" name="Rectangle 32"/>
          <p:cNvSpPr>
            <a:spLocks noChangeArrowheads="1"/>
          </p:cNvSpPr>
          <p:nvPr/>
        </p:nvSpPr>
        <p:spPr bwMode="auto">
          <a:xfrm>
            <a:off x="1949450" y="3679825"/>
            <a:ext cx="1820863" cy="12192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 smtClean="0"/>
          </a:p>
        </p:txBody>
      </p:sp>
      <p:sp>
        <p:nvSpPr>
          <p:cNvPr id="3079" name="Rectangle 33"/>
          <p:cNvSpPr>
            <a:spLocks noChangeArrowheads="1"/>
          </p:cNvSpPr>
          <p:nvPr/>
        </p:nvSpPr>
        <p:spPr bwMode="auto">
          <a:xfrm>
            <a:off x="1949450" y="4899025"/>
            <a:ext cx="1797050" cy="323850"/>
          </a:xfrm>
          <a:prstGeom prst="rect">
            <a:avLst/>
          </a:prstGeom>
          <a:solidFill>
            <a:srgbClr val="97936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80" name="Line 37"/>
          <p:cNvSpPr>
            <a:spLocks noChangeShapeType="1"/>
          </p:cNvSpPr>
          <p:nvPr/>
        </p:nvSpPr>
        <p:spPr bwMode="auto">
          <a:xfrm>
            <a:off x="3817938" y="369411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1" name="Line 39"/>
          <p:cNvSpPr>
            <a:spLocks noChangeShapeType="1"/>
          </p:cNvSpPr>
          <p:nvPr/>
        </p:nvSpPr>
        <p:spPr bwMode="auto">
          <a:xfrm>
            <a:off x="3886200" y="49307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2" name="Line 40"/>
          <p:cNvSpPr>
            <a:spLocks noChangeShapeType="1"/>
          </p:cNvSpPr>
          <p:nvPr/>
        </p:nvSpPr>
        <p:spPr bwMode="auto">
          <a:xfrm>
            <a:off x="3886200" y="52355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 Box 41"/>
          <p:cNvSpPr txBox="1">
            <a:spLocks noChangeArrowheads="1"/>
          </p:cNvSpPr>
          <p:nvPr/>
        </p:nvSpPr>
        <p:spPr bwMode="auto">
          <a:xfrm>
            <a:off x="3749675" y="4133850"/>
            <a:ext cx="108267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48” GAC</a:t>
            </a:r>
          </a:p>
        </p:txBody>
      </p:sp>
      <p:sp>
        <p:nvSpPr>
          <p:cNvPr id="3084" name="Text Box 42"/>
          <p:cNvSpPr txBox="1">
            <a:spLocks noChangeArrowheads="1"/>
          </p:cNvSpPr>
          <p:nvPr/>
        </p:nvSpPr>
        <p:spPr bwMode="auto">
          <a:xfrm>
            <a:off x="3787775" y="4903788"/>
            <a:ext cx="1111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10” Sand</a:t>
            </a:r>
          </a:p>
        </p:txBody>
      </p:sp>
      <p:sp>
        <p:nvSpPr>
          <p:cNvPr id="3085" name="Text Box 63"/>
          <p:cNvSpPr txBox="1">
            <a:spLocks noChangeArrowheads="1"/>
          </p:cNvSpPr>
          <p:nvPr/>
        </p:nvSpPr>
        <p:spPr bwMode="auto">
          <a:xfrm>
            <a:off x="636588" y="1292225"/>
            <a:ext cx="23923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/>
              <a:t>Filter Media Depths</a:t>
            </a:r>
          </a:p>
        </p:txBody>
      </p:sp>
      <p:sp>
        <p:nvSpPr>
          <p:cNvPr id="3086" name="Text Box 66"/>
          <p:cNvSpPr txBox="1">
            <a:spLocks noChangeArrowheads="1"/>
          </p:cNvSpPr>
          <p:nvPr/>
        </p:nvSpPr>
        <p:spPr bwMode="auto">
          <a:xfrm>
            <a:off x="5280024" y="5351463"/>
            <a:ext cx="462597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Bardstown WTP GAC Project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PWSID # KY0900017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Filters # 4 “ As Built GAC Cap”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Bob Cashion, CWT 7-22-16</a:t>
            </a:r>
          </a:p>
        </p:txBody>
      </p:sp>
      <p:sp>
        <p:nvSpPr>
          <p:cNvPr id="3087" name="Rectangle 67"/>
          <p:cNvSpPr>
            <a:spLocks noChangeArrowheads="1"/>
          </p:cNvSpPr>
          <p:nvPr/>
        </p:nvSpPr>
        <p:spPr bwMode="auto">
          <a:xfrm>
            <a:off x="5256212" y="5326063"/>
            <a:ext cx="3735387" cy="148431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88" name="Line 74"/>
          <p:cNvSpPr>
            <a:spLocks noChangeShapeType="1"/>
          </p:cNvSpPr>
          <p:nvPr/>
        </p:nvSpPr>
        <p:spPr bwMode="auto">
          <a:xfrm>
            <a:off x="1465263" y="5894388"/>
            <a:ext cx="465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9" name="Text Box 75"/>
          <p:cNvSpPr txBox="1">
            <a:spLocks noChangeArrowheads="1"/>
          </p:cNvSpPr>
          <p:nvPr/>
        </p:nvSpPr>
        <p:spPr bwMode="auto">
          <a:xfrm>
            <a:off x="3200400" y="304800"/>
            <a:ext cx="3429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“As Built GAC Cap” Filter # 4</a:t>
            </a:r>
          </a:p>
        </p:txBody>
      </p:sp>
      <p:pic>
        <p:nvPicPr>
          <p:cNvPr id="3090" name="Picture 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038" y="2130425"/>
            <a:ext cx="2228850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213" y="6172200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2" name="Text Box 64"/>
          <p:cNvSpPr txBox="1">
            <a:spLocks noChangeArrowheads="1"/>
          </p:cNvSpPr>
          <p:nvPr/>
        </p:nvSpPr>
        <p:spPr bwMode="auto">
          <a:xfrm>
            <a:off x="5280025" y="1833563"/>
            <a:ext cx="27447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 b="1"/>
          </a:p>
        </p:txBody>
      </p:sp>
      <p:sp>
        <p:nvSpPr>
          <p:cNvPr id="3093" name="Text Box 64"/>
          <p:cNvSpPr txBox="1">
            <a:spLocks noChangeArrowheads="1"/>
          </p:cNvSpPr>
          <p:nvPr/>
        </p:nvSpPr>
        <p:spPr bwMode="auto">
          <a:xfrm>
            <a:off x="5186363" y="1795463"/>
            <a:ext cx="27447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/>
              <a:t>AWI Underdrain</a:t>
            </a:r>
          </a:p>
        </p:txBody>
      </p:sp>
      <p:sp>
        <p:nvSpPr>
          <p:cNvPr id="3094" name="Line 37"/>
          <p:cNvSpPr>
            <a:spLocks noChangeShapeType="1"/>
          </p:cNvSpPr>
          <p:nvPr/>
        </p:nvSpPr>
        <p:spPr bwMode="auto">
          <a:xfrm>
            <a:off x="3752850" y="1731963"/>
            <a:ext cx="4587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5" name="Line 20"/>
          <p:cNvSpPr>
            <a:spLocks noChangeShapeType="1"/>
          </p:cNvSpPr>
          <p:nvPr/>
        </p:nvSpPr>
        <p:spPr bwMode="auto">
          <a:xfrm flipH="1">
            <a:off x="1454150" y="1730375"/>
            <a:ext cx="38100" cy="4086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6" name="Line 37"/>
          <p:cNvSpPr>
            <a:spLocks noChangeShapeType="1"/>
          </p:cNvSpPr>
          <p:nvPr/>
        </p:nvSpPr>
        <p:spPr bwMode="auto">
          <a:xfrm>
            <a:off x="1492250" y="3124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7" name="Line 37"/>
          <p:cNvSpPr>
            <a:spLocks noChangeShapeType="1"/>
          </p:cNvSpPr>
          <p:nvPr/>
        </p:nvSpPr>
        <p:spPr bwMode="auto">
          <a:xfrm>
            <a:off x="542925" y="1714500"/>
            <a:ext cx="958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8" name="TextBox 2"/>
          <p:cNvSpPr txBox="1">
            <a:spLocks noChangeArrowheads="1"/>
          </p:cNvSpPr>
          <p:nvPr/>
        </p:nvSpPr>
        <p:spPr bwMode="auto">
          <a:xfrm>
            <a:off x="98425" y="4718050"/>
            <a:ext cx="1676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Sand Elev. 468.33</a:t>
            </a:r>
          </a:p>
        </p:txBody>
      </p:sp>
      <p:sp>
        <p:nvSpPr>
          <p:cNvPr id="3099" name="Line 22"/>
          <p:cNvSpPr>
            <a:spLocks noChangeShapeType="1"/>
          </p:cNvSpPr>
          <p:nvPr/>
        </p:nvSpPr>
        <p:spPr bwMode="auto">
          <a:xfrm flipH="1">
            <a:off x="1930400" y="5862638"/>
            <a:ext cx="1816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0" name="Rectangle 3"/>
          <p:cNvSpPr>
            <a:spLocks noChangeArrowheads="1"/>
          </p:cNvSpPr>
          <p:nvPr/>
        </p:nvSpPr>
        <p:spPr bwMode="auto">
          <a:xfrm>
            <a:off x="93663" y="3513138"/>
            <a:ext cx="14478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GAC Elev. 472.33</a:t>
            </a:r>
          </a:p>
        </p:txBody>
      </p:sp>
      <p:sp>
        <p:nvSpPr>
          <p:cNvPr id="3101" name="Rectangle 4"/>
          <p:cNvSpPr>
            <a:spLocks noChangeArrowheads="1"/>
          </p:cNvSpPr>
          <p:nvPr/>
        </p:nvSpPr>
        <p:spPr bwMode="auto">
          <a:xfrm>
            <a:off x="90488" y="2101850"/>
            <a:ext cx="13811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Weir Elev. 476.25</a:t>
            </a:r>
          </a:p>
        </p:txBody>
      </p:sp>
      <p:sp>
        <p:nvSpPr>
          <p:cNvPr id="6" name="Rectangle 5"/>
          <p:cNvSpPr/>
          <p:nvPr/>
        </p:nvSpPr>
        <p:spPr>
          <a:xfrm>
            <a:off x="1449388" y="3124200"/>
            <a:ext cx="481012" cy="27749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2006600" y="52705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04" name="TextBox 49"/>
          <p:cNvSpPr txBox="1">
            <a:spLocks noChangeArrowheads="1"/>
          </p:cNvSpPr>
          <p:nvPr/>
        </p:nvSpPr>
        <p:spPr bwMode="auto">
          <a:xfrm>
            <a:off x="187325" y="4994275"/>
            <a:ext cx="16954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AWI Elev. 467.50</a:t>
            </a:r>
          </a:p>
        </p:txBody>
      </p:sp>
      <p:sp>
        <p:nvSpPr>
          <p:cNvPr id="11" name="Diagonal Stripe 10"/>
          <p:cNvSpPr/>
          <p:nvPr/>
        </p:nvSpPr>
        <p:spPr>
          <a:xfrm flipH="1">
            <a:off x="1784350" y="2271713"/>
            <a:ext cx="171450" cy="323850"/>
          </a:xfrm>
          <a:prstGeom prst="diagStrip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106" name="Rectangle 51"/>
          <p:cNvSpPr>
            <a:spLocks noChangeArrowheads="1"/>
          </p:cNvSpPr>
          <p:nvPr/>
        </p:nvSpPr>
        <p:spPr bwMode="auto">
          <a:xfrm>
            <a:off x="3746500" y="2806700"/>
            <a:ext cx="144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50% Expansion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Elev. 474.75</a:t>
            </a:r>
          </a:p>
        </p:txBody>
      </p:sp>
      <p:sp>
        <p:nvSpPr>
          <p:cNvPr id="3107" name="Line 37"/>
          <p:cNvSpPr>
            <a:spLocks noChangeShapeType="1"/>
          </p:cNvSpPr>
          <p:nvPr/>
        </p:nvSpPr>
        <p:spPr bwMode="auto">
          <a:xfrm>
            <a:off x="3770313" y="28114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8" name="Line 37"/>
          <p:cNvSpPr>
            <a:spLocks noChangeShapeType="1"/>
          </p:cNvSpPr>
          <p:nvPr/>
        </p:nvSpPr>
        <p:spPr bwMode="auto">
          <a:xfrm>
            <a:off x="1955800" y="227171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9" name="Line 37"/>
          <p:cNvSpPr>
            <a:spLocks noChangeShapeType="1"/>
          </p:cNvSpPr>
          <p:nvPr/>
        </p:nvSpPr>
        <p:spPr bwMode="auto">
          <a:xfrm>
            <a:off x="1008063" y="375285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10" name="Line 37"/>
          <p:cNvSpPr>
            <a:spLocks noChangeShapeType="1"/>
          </p:cNvSpPr>
          <p:nvPr/>
        </p:nvSpPr>
        <p:spPr bwMode="auto">
          <a:xfrm>
            <a:off x="1008063" y="49307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11" name="Line 37"/>
          <p:cNvSpPr>
            <a:spLocks noChangeShapeType="1"/>
          </p:cNvSpPr>
          <p:nvPr/>
        </p:nvSpPr>
        <p:spPr bwMode="auto">
          <a:xfrm>
            <a:off x="1008063" y="52228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12" name="Text Box 64"/>
          <p:cNvSpPr txBox="1">
            <a:spLocks noChangeArrowheads="1"/>
          </p:cNvSpPr>
          <p:nvPr/>
        </p:nvSpPr>
        <p:spPr bwMode="auto">
          <a:xfrm>
            <a:off x="1920875" y="5187950"/>
            <a:ext cx="184943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AWI Underdrain</a:t>
            </a:r>
          </a:p>
        </p:txBody>
      </p:sp>
      <p:sp>
        <p:nvSpPr>
          <p:cNvPr id="3113" name="Text Box 64"/>
          <p:cNvSpPr txBox="1">
            <a:spLocks noChangeArrowheads="1"/>
          </p:cNvSpPr>
          <p:nvPr/>
        </p:nvSpPr>
        <p:spPr bwMode="auto">
          <a:xfrm>
            <a:off x="1390650" y="5500688"/>
            <a:ext cx="29241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Plenum</a:t>
            </a:r>
          </a:p>
        </p:txBody>
      </p:sp>
      <p:sp>
        <p:nvSpPr>
          <p:cNvPr id="3114" name="Rectangle 59"/>
          <p:cNvSpPr>
            <a:spLocks noChangeArrowheads="1"/>
          </p:cNvSpPr>
          <p:nvPr/>
        </p:nvSpPr>
        <p:spPr bwMode="auto">
          <a:xfrm>
            <a:off x="3417888" y="1503363"/>
            <a:ext cx="16208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      Wall Elev. 483.75</a:t>
            </a:r>
          </a:p>
        </p:txBody>
      </p:sp>
      <p:sp>
        <p:nvSpPr>
          <p:cNvPr id="3115" name="TextBox 60"/>
          <p:cNvSpPr txBox="1">
            <a:spLocks noChangeArrowheads="1"/>
          </p:cNvSpPr>
          <p:nvPr/>
        </p:nvSpPr>
        <p:spPr bwMode="auto">
          <a:xfrm>
            <a:off x="176213" y="5489575"/>
            <a:ext cx="1444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/>
              <a:t>Bottom Elev. 464.50</a:t>
            </a:r>
          </a:p>
        </p:txBody>
      </p:sp>
      <p:sp>
        <p:nvSpPr>
          <p:cNvPr id="3116" name="Line 37"/>
          <p:cNvSpPr>
            <a:spLocks noChangeShapeType="1"/>
          </p:cNvSpPr>
          <p:nvPr/>
        </p:nvSpPr>
        <p:spPr bwMode="auto">
          <a:xfrm>
            <a:off x="1016000" y="5894388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Line Callout 1 2"/>
          <p:cNvSpPr/>
          <p:nvPr/>
        </p:nvSpPr>
        <p:spPr>
          <a:xfrm>
            <a:off x="5452269" y="3827464"/>
            <a:ext cx="2338387" cy="890586"/>
          </a:xfrm>
          <a:prstGeom prst="borderCallout1">
            <a:avLst>
              <a:gd name="adj1" fmla="val 49148"/>
              <a:gd name="adj2" fmla="val -1872"/>
              <a:gd name="adj3" fmla="val 118917"/>
              <a:gd name="adj4" fmla="val -7071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4.833’ of Total Media</a:t>
            </a:r>
          </a:p>
        </p:txBody>
      </p:sp>
      <p:sp>
        <p:nvSpPr>
          <p:cNvPr id="3118" name="Rectangle 3"/>
          <p:cNvSpPr>
            <a:spLocks noChangeArrowheads="1"/>
          </p:cNvSpPr>
          <p:nvPr/>
        </p:nvSpPr>
        <p:spPr bwMode="auto">
          <a:xfrm>
            <a:off x="2135188" y="2747963"/>
            <a:ext cx="15922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33.125” Free-board at Rest</a:t>
            </a:r>
          </a:p>
        </p:txBody>
      </p:sp>
      <p:sp>
        <p:nvSpPr>
          <p:cNvPr id="3119" name="Rectangle 4"/>
          <p:cNvSpPr>
            <a:spLocks noChangeArrowheads="1"/>
          </p:cNvSpPr>
          <p:nvPr/>
        </p:nvSpPr>
        <p:spPr bwMode="auto">
          <a:xfrm>
            <a:off x="4127500" y="3244850"/>
            <a:ext cx="889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476.25</a:t>
            </a:r>
          </a:p>
        </p:txBody>
      </p:sp>
      <p:sp>
        <p:nvSpPr>
          <p:cNvPr id="3120" name="Rectangle 6"/>
          <p:cNvSpPr>
            <a:spLocks noChangeArrowheads="1"/>
          </p:cNvSpPr>
          <p:nvPr/>
        </p:nvSpPr>
        <p:spPr bwMode="auto">
          <a:xfrm>
            <a:off x="98425" y="6169025"/>
            <a:ext cx="4940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/>
              <a:t>6800 gpm BW rate gave 7” Rise Rate @ 12%</a:t>
            </a:r>
          </a:p>
        </p:txBody>
      </p:sp>
      <p:sp>
        <p:nvSpPr>
          <p:cNvPr id="3121" name="Line 37"/>
          <p:cNvSpPr>
            <a:spLocks noChangeShapeType="1"/>
          </p:cNvSpPr>
          <p:nvPr/>
        </p:nvSpPr>
        <p:spPr bwMode="auto">
          <a:xfrm>
            <a:off x="2174875" y="2271713"/>
            <a:ext cx="0" cy="411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22" name="Line 37"/>
          <p:cNvSpPr>
            <a:spLocks noChangeShapeType="1"/>
          </p:cNvSpPr>
          <p:nvPr/>
        </p:nvSpPr>
        <p:spPr bwMode="auto">
          <a:xfrm flipH="1">
            <a:off x="2135188" y="3124200"/>
            <a:ext cx="22225" cy="555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8844348" cy="533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 smtClean="0"/>
              <a:t>Anthracite Media Removed to Sand Level</a:t>
            </a:r>
            <a:endParaRPr lang="en-US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3400" y="1600200"/>
            <a:ext cx="4681538" cy="40719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95400"/>
            <a:ext cx="4038600" cy="468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67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8844348" cy="5334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Bardstown GAC Installation</a:t>
            </a:r>
            <a:endParaRPr lang="en-US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39208" y="1832967"/>
            <a:ext cx="4681536" cy="30539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881186"/>
            <a:ext cx="4038600" cy="409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24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8844348" cy="5334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   Sand &amp; GAC skimming</a:t>
            </a:r>
            <a:endParaRPr lang="en-US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905000"/>
            <a:ext cx="4071938" cy="40719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6225" y="2393155"/>
            <a:ext cx="4095751" cy="307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4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9"/>
          <p:cNvSpPr txBox="1">
            <a:spLocks noChangeArrowheads="1"/>
          </p:cNvSpPr>
          <p:nvPr/>
        </p:nvSpPr>
        <p:spPr bwMode="auto">
          <a:xfrm>
            <a:off x="1143000" y="874713"/>
            <a:ext cx="247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</a:t>
            </a:r>
          </a:p>
        </p:txBody>
      </p:sp>
      <p:sp>
        <p:nvSpPr>
          <p:cNvPr id="3075" name="Line 20"/>
          <p:cNvSpPr>
            <a:spLocks noChangeShapeType="1"/>
          </p:cNvSpPr>
          <p:nvPr/>
        </p:nvSpPr>
        <p:spPr bwMode="auto">
          <a:xfrm flipH="1">
            <a:off x="1933575" y="2378075"/>
            <a:ext cx="14288" cy="3449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6" name="Line 21"/>
          <p:cNvSpPr>
            <a:spLocks noChangeShapeType="1"/>
          </p:cNvSpPr>
          <p:nvPr/>
        </p:nvSpPr>
        <p:spPr bwMode="auto">
          <a:xfrm flipH="1">
            <a:off x="3746500" y="1730375"/>
            <a:ext cx="6350" cy="4132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7" name="Line 22"/>
          <p:cNvSpPr>
            <a:spLocks noChangeShapeType="1"/>
          </p:cNvSpPr>
          <p:nvPr/>
        </p:nvSpPr>
        <p:spPr bwMode="auto">
          <a:xfrm flipH="1" flipV="1">
            <a:off x="1920875" y="5429250"/>
            <a:ext cx="1811338" cy="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3" name="Rectangle 32"/>
          <p:cNvSpPr>
            <a:spLocks noChangeArrowheads="1"/>
          </p:cNvSpPr>
          <p:nvPr/>
        </p:nvSpPr>
        <p:spPr bwMode="auto">
          <a:xfrm>
            <a:off x="1949450" y="3679825"/>
            <a:ext cx="1820863" cy="12192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 smtClean="0"/>
          </a:p>
        </p:txBody>
      </p:sp>
      <p:sp>
        <p:nvSpPr>
          <p:cNvPr id="3079" name="Rectangle 33"/>
          <p:cNvSpPr>
            <a:spLocks noChangeArrowheads="1"/>
          </p:cNvSpPr>
          <p:nvPr/>
        </p:nvSpPr>
        <p:spPr bwMode="auto">
          <a:xfrm>
            <a:off x="1949450" y="4899025"/>
            <a:ext cx="1797050" cy="323850"/>
          </a:xfrm>
          <a:prstGeom prst="rect">
            <a:avLst/>
          </a:prstGeom>
          <a:solidFill>
            <a:srgbClr val="97936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80" name="Line 37"/>
          <p:cNvSpPr>
            <a:spLocks noChangeShapeType="1"/>
          </p:cNvSpPr>
          <p:nvPr/>
        </p:nvSpPr>
        <p:spPr bwMode="auto">
          <a:xfrm>
            <a:off x="3770313" y="3679825"/>
            <a:ext cx="477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1" name="Line 39"/>
          <p:cNvSpPr>
            <a:spLocks noChangeShapeType="1"/>
          </p:cNvSpPr>
          <p:nvPr/>
        </p:nvSpPr>
        <p:spPr bwMode="auto">
          <a:xfrm>
            <a:off x="3886200" y="49307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2" name="Line 40"/>
          <p:cNvSpPr>
            <a:spLocks noChangeShapeType="1"/>
          </p:cNvSpPr>
          <p:nvPr/>
        </p:nvSpPr>
        <p:spPr bwMode="auto">
          <a:xfrm>
            <a:off x="3886200" y="52355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 Box 41"/>
          <p:cNvSpPr txBox="1">
            <a:spLocks noChangeArrowheads="1"/>
          </p:cNvSpPr>
          <p:nvPr/>
        </p:nvSpPr>
        <p:spPr bwMode="auto">
          <a:xfrm>
            <a:off x="3749675" y="4133850"/>
            <a:ext cx="108267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48” GAC</a:t>
            </a:r>
          </a:p>
        </p:txBody>
      </p:sp>
      <p:sp>
        <p:nvSpPr>
          <p:cNvPr id="3084" name="Text Box 42"/>
          <p:cNvSpPr txBox="1">
            <a:spLocks noChangeArrowheads="1"/>
          </p:cNvSpPr>
          <p:nvPr/>
        </p:nvSpPr>
        <p:spPr bwMode="auto">
          <a:xfrm>
            <a:off x="3787775" y="4903788"/>
            <a:ext cx="1111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10” Sand</a:t>
            </a:r>
          </a:p>
        </p:txBody>
      </p:sp>
      <p:sp>
        <p:nvSpPr>
          <p:cNvPr id="3085" name="Text Box 63"/>
          <p:cNvSpPr txBox="1">
            <a:spLocks noChangeArrowheads="1"/>
          </p:cNvSpPr>
          <p:nvPr/>
        </p:nvSpPr>
        <p:spPr bwMode="auto">
          <a:xfrm>
            <a:off x="636588" y="1292225"/>
            <a:ext cx="23923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/>
              <a:t>Filter Media Depths</a:t>
            </a:r>
          </a:p>
        </p:txBody>
      </p:sp>
      <p:sp>
        <p:nvSpPr>
          <p:cNvPr id="3086" name="Text Box 66"/>
          <p:cNvSpPr txBox="1">
            <a:spLocks noChangeArrowheads="1"/>
          </p:cNvSpPr>
          <p:nvPr/>
        </p:nvSpPr>
        <p:spPr bwMode="auto">
          <a:xfrm>
            <a:off x="5638800" y="5410200"/>
            <a:ext cx="419417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Bardstown WTP GAC Project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PWSID # KY0900017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Filters # 4 As Built  Drawing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Bob Cashion, CWT 7-16</a:t>
            </a:r>
          </a:p>
        </p:txBody>
      </p:sp>
      <p:sp>
        <p:nvSpPr>
          <p:cNvPr id="3087" name="Rectangle 67"/>
          <p:cNvSpPr>
            <a:spLocks noChangeArrowheads="1"/>
          </p:cNvSpPr>
          <p:nvPr/>
        </p:nvSpPr>
        <p:spPr bwMode="auto">
          <a:xfrm>
            <a:off x="5562600" y="5373688"/>
            <a:ext cx="3581400" cy="148431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88" name="Line 74"/>
          <p:cNvSpPr>
            <a:spLocks noChangeShapeType="1"/>
          </p:cNvSpPr>
          <p:nvPr/>
        </p:nvSpPr>
        <p:spPr bwMode="auto">
          <a:xfrm>
            <a:off x="1465263" y="5894388"/>
            <a:ext cx="465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9" name="Text Box 75"/>
          <p:cNvSpPr txBox="1">
            <a:spLocks noChangeArrowheads="1"/>
          </p:cNvSpPr>
          <p:nvPr/>
        </p:nvSpPr>
        <p:spPr bwMode="auto">
          <a:xfrm>
            <a:off x="3200400" y="304800"/>
            <a:ext cx="3429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“As Built GAC Cap” Filter # 4</a:t>
            </a:r>
          </a:p>
        </p:txBody>
      </p:sp>
      <p:pic>
        <p:nvPicPr>
          <p:cNvPr id="3090" name="Picture 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25" y="2146300"/>
            <a:ext cx="2228850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675" y="6116638"/>
            <a:ext cx="533400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2" name="Text Box 64"/>
          <p:cNvSpPr txBox="1">
            <a:spLocks noChangeArrowheads="1"/>
          </p:cNvSpPr>
          <p:nvPr/>
        </p:nvSpPr>
        <p:spPr bwMode="auto">
          <a:xfrm>
            <a:off x="5280025" y="1833563"/>
            <a:ext cx="27447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 b="1"/>
          </a:p>
        </p:txBody>
      </p:sp>
      <p:sp>
        <p:nvSpPr>
          <p:cNvPr id="3093" name="Text Box 64"/>
          <p:cNvSpPr txBox="1">
            <a:spLocks noChangeArrowheads="1"/>
          </p:cNvSpPr>
          <p:nvPr/>
        </p:nvSpPr>
        <p:spPr bwMode="auto">
          <a:xfrm>
            <a:off x="5280025" y="1795463"/>
            <a:ext cx="30257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/>
              <a:t>          AWI Underdrain</a:t>
            </a:r>
          </a:p>
        </p:txBody>
      </p:sp>
      <p:sp>
        <p:nvSpPr>
          <p:cNvPr id="3094" name="Line 37"/>
          <p:cNvSpPr>
            <a:spLocks noChangeShapeType="1"/>
          </p:cNvSpPr>
          <p:nvPr/>
        </p:nvSpPr>
        <p:spPr bwMode="auto">
          <a:xfrm>
            <a:off x="3752850" y="1731963"/>
            <a:ext cx="4587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5" name="Line 20"/>
          <p:cNvSpPr>
            <a:spLocks noChangeShapeType="1"/>
          </p:cNvSpPr>
          <p:nvPr/>
        </p:nvSpPr>
        <p:spPr bwMode="auto">
          <a:xfrm flipH="1">
            <a:off x="1454150" y="1730375"/>
            <a:ext cx="38100" cy="4086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6" name="Line 37"/>
          <p:cNvSpPr>
            <a:spLocks noChangeShapeType="1"/>
          </p:cNvSpPr>
          <p:nvPr/>
        </p:nvSpPr>
        <p:spPr bwMode="auto">
          <a:xfrm>
            <a:off x="1492250" y="3124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7" name="Line 37"/>
          <p:cNvSpPr>
            <a:spLocks noChangeShapeType="1"/>
          </p:cNvSpPr>
          <p:nvPr/>
        </p:nvSpPr>
        <p:spPr bwMode="auto">
          <a:xfrm>
            <a:off x="542925" y="1714500"/>
            <a:ext cx="958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8" name="TextBox 2"/>
          <p:cNvSpPr txBox="1">
            <a:spLocks noChangeArrowheads="1"/>
          </p:cNvSpPr>
          <p:nvPr/>
        </p:nvSpPr>
        <p:spPr bwMode="auto">
          <a:xfrm>
            <a:off x="98425" y="4718050"/>
            <a:ext cx="1676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Sand Elev. 468.33</a:t>
            </a:r>
          </a:p>
        </p:txBody>
      </p:sp>
      <p:sp>
        <p:nvSpPr>
          <p:cNvPr id="3099" name="Line 22"/>
          <p:cNvSpPr>
            <a:spLocks noChangeShapeType="1"/>
          </p:cNvSpPr>
          <p:nvPr/>
        </p:nvSpPr>
        <p:spPr bwMode="auto">
          <a:xfrm flipH="1">
            <a:off x="1930400" y="5862638"/>
            <a:ext cx="1816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0" name="Rectangle 3"/>
          <p:cNvSpPr>
            <a:spLocks noChangeArrowheads="1"/>
          </p:cNvSpPr>
          <p:nvPr/>
        </p:nvSpPr>
        <p:spPr bwMode="auto">
          <a:xfrm>
            <a:off x="93663" y="3513138"/>
            <a:ext cx="14478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GAC Elev. 472.33</a:t>
            </a:r>
          </a:p>
        </p:txBody>
      </p:sp>
      <p:sp>
        <p:nvSpPr>
          <p:cNvPr id="3101" name="Rectangle 4"/>
          <p:cNvSpPr>
            <a:spLocks noChangeArrowheads="1"/>
          </p:cNvSpPr>
          <p:nvPr/>
        </p:nvSpPr>
        <p:spPr bwMode="auto">
          <a:xfrm>
            <a:off x="90488" y="2101850"/>
            <a:ext cx="13811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Weir Elev. 476.25</a:t>
            </a:r>
          </a:p>
        </p:txBody>
      </p:sp>
      <p:sp>
        <p:nvSpPr>
          <p:cNvPr id="6" name="Rectangle 5"/>
          <p:cNvSpPr/>
          <p:nvPr/>
        </p:nvSpPr>
        <p:spPr>
          <a:xfrm>
            <a:off x="1449388" y="3124200"/>
            <a:ext cx="481012" cy="27749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2006600" y="52705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04" name="TextBox 49"/>
          <p:cNvSpPr txBox="1">
            <a:spLocks noChangeArrowheads="1"/>
          </p:cNvSpPr>
          <p:nvPr/>
        </p:nvSpPr>
        <p:spPr bwMode="auto">
          <a:xfrm>
            <a:off x="187325" y="4994275"/>
            <a:ext cx="16954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AWI Elev. 467.50</a:t>
            </a:r>
          </a:p>
        </p:txBody>
      </p:sp>
      <p:sp>
        <p:nvSpPr>
          <p:cNvPr id="11" name="Diagonal Stripe 10"/>
          <p:cNvSpPr/>
          <p:nvPr/>
        </p:nvSpPr>
        <p:spPr>
          <a:xfrm flipH="1">
            <a:off x="1784350" y="2271713"/>
            <a:ext cx="171450" cy="323850"/>
          </a:xfrm>
          <a:prstGeom prst="diagStrip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106" name="Rectangle 51"/>
          <p:cNvSpPr>
            <a:spLocks noChangeArrowheads="1"/>
          </p:cNvSpPr>
          <p:nvPr/>
        </p:nvSpPr>
        <p:spPr bwMode="auto">
          <a:xfrm>
            <a:off x="3717925" y="2349500"/>
            <a:ext cx="144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50% Expansion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Elev. 474.75</a:t>
            </a:r>
          </a:p>
        </p:txBody>
      </p:sp>
      <p:sp>
        <p:nvSpPr>
          <p:cNvPr id="3107" name="Line 37"/>
          <p:cNvSpPr>
            <a:spLocks noChangeShapeType="1"/>
          </p:cNvSpPr>
          <p:nvPr/>
        </p:nvSpPr>
        <p:spPr bwMode="auto">
          <a:xfrm>
            <a:off x="3770313" y="2811463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8" name="Line 37"/>
          <p:cNvSpPr>
            <a:spLocks noChangeShapeType="1"/>
          </p:cNvSpPr>
          <p:nvPr/>
        </p:nvSpPr>
        <p:spPr bwMode="auto">
          <a:xfrm>
            <a:off x="1035050" y="237172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9" name="Line 37"/>
          <p:cNvSpPr>
            <a:spLocks noChangeShapeType="1"/>
          </p:cNvSpPr>
          <p:nvPr/>
        </p:nvSpPr>
        <p:spPr bwMode="auto">
          <a:xfrm>
            <a:off x="1008063" y="375285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10" name="Line 37"/>
          <p:cNvSpPr>
            <a:spLocks noChangeShapeType="1"/>
          </p:cNvSpPr>
          <p:nvPr/>
        </p:nvSpPr>
        <p:spPr bwMode="auto">
          <a:xfrm>
            <a:off x="1008063" y="49307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11" name="Line 37"/>
          <p:cNvSpPr>
            <a:spLocks noChangeShapeType="1"/>
          </p:cNvSpPr>
          <p:nvPr/>
        </p:nvSpPr>
        <p:spPr bwMode="auto">
          <a:xfrm>
            <a:off x="1008063" y="52228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12" name="Text Box 64"/>
          <p:cNvSpPr txBox="1">
            <a:spLocks noChangeArrowheads="1"/>
          </p:cNvSpPr>
          <p:nvPr/>
        </p:nvSpPr>
        <p:spPr bwMode="auto">
          <a:xfrm>
            <a:off x="1920875" y="5187950"/>
            <a:ext cx="184943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AWI Underdrain</a:t>
            </a:r>
          </a:p>
        </p:txBody>
      </p:sp>
      <p:sp>
        <p:nvSpPr>
          <p:cNvPr id="3113" name="Text Box 64"/>
          <p:cNvSpPr txBox="1">
            <a:spLocks noChangeArrowheads="1"/>
          </p:cNvSpPr>
          <p:nvPr/>
        </p:nvSpPr>
        <p:spPr bwMode="auto">
          <a:xfrm>
            <a:off x="1390650" y="5500688"/>
            <a:ext cx="29241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Plenum</a:t>
            </a:r>
          </a:p>
        </p:txBody>
      </p:sp>
      <p:sp>
        <p:nvSpPr>
          <p:cNvPr id="3114" name="Rectangle 59"/>
          <p:cNvSpPr>
            <a:spLocks noChangeArrowheads="1"/>
          </p:cNvSpPr>
          <p:nvPr/>
        </p:nvSpPr>
        <p:spPr bwMode="auto">
          <a:xfrm>
            <a:off x="3417888" y="1503363"/>
            <a:ext cx="16208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      Wall Elev. 483.75</a:t>
            </a:r>
          </a:p>
        </p:txBody>
      </p:sp>
      <p:sp>
        <p:nvSpPr>
          <p:cNvPr id="3115" name="TextBox 60"/>
          <p:cNvSpPr txBox="1">
            <a:spLocks noChangeArrowheads="1"/>
          </p:cNvSpPr>
          <p:nvPr/>
        </p:nvSpPr>
        <p:spPr bwMode="auto">
          <a:xfrm>
            <a:off x="176213" y="5489575"/>
            <a:ext cx="1444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/>
              <a:t>Bottom Elev. 464.50</a:t>
            </a:r>
          </a:p>
        </p:txBody>
      </p:sp>
      <p:sp>
        <p:nvSpPr>
          <p:cNvPr id="3116" name="Line 37"/>
          <p:cNvSpPr>
            <a:spLocks noChangeShapeType="1"/>
          </p:cNvSpPr>
          <p:nvPr/>
        </p:nvSpPr>
        <p:spPr bwMode="auto">
          <a:xfrm>
            <a:off x="1016000" y="5894388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3752850" y="3430588"/>
            <a:ext cx="495300" cy="0"/>
          </a:xfrm>
          <a:prstGeom prst="line">
            <a:avLst/>
          </a:prstGeom>
          <a:ln>
            <a:solidFill>
              <a:schemeClr val="accent5">
                <a:lumMod val="1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951038" y="3424238"/>
            <a:ext cx="1795462" cy="255587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19" name="TextBox 6"/>
          <p:cNvSpPr txBox="1">
            <a:spLocks noChangeArrowheads="1"/>
          </p:cNvSpPr>
          <p:nvPr/>
        </p:nvSpPr>
        <p:spPr bwMode="auto">
          <a:xfrm>
            <a:off x="3697288" y="3154363"/>
            <a:ext cx="17970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"/>
              <a:t>Expansion Elev. 472.91</a:t>
            </a:r>
          </a:p>
        </p:txBody>
      </p:sp>
      <p:sp>
        <p:nvSpPr>
          <p:cNvPr id="3120" name="TextBox 8"/>
          <p:cNvSpPr txBox="1">
            <a:spLocks noChangeArrowheads="1"/>
          </p:cNvSpPr>
          <p:nvPr/>
        </p:nvSpPr>
        <p:spPr bwMode="auto">
          <a:xfrm>
            <a:off x="3757613" y="3386138"/>
            <a:ext cx="24622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"/>
              <a:t>12 % Expansion at 6800 gpm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Unit # 4 TOC Levels </a:t>
            </a:r>
            <a:br>
              <a:rPr lang="en-US" b="1" dirty="0" smtClean="0"/>
            </a:br>
            <a:r>
              <a:rPr lang="en-US" b="1" dirty="0" smtClean="0"/>
              <a:t>Before &amp; After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Mg/l as Total Organic Carbon- Inline TOC Monitor</a:t>
            </a:r>
          </a:p>
          <a:p>
            <a:endParaRPr lang="en-US" dirty="0"/>
          </a:p>
          <a:p>
            <a:r>
              <a:rPr lang="en-US" dirty="0" smtClean="0"/>
              <a:t>Average before Toc Removal Through Dual Media Filtration TOF Verse BOF 17.32%</a:t>
            </a:r>
          </a:p>
          <a:p>
            <a:r>
              <a:rPr lang="en-US" dirty="0" smtClean="0"/>
              <a:t>Average After </a:t>
            </a:r>
            <a:r>
              <a:rPr lang="en-US" dirty="0" err="1" smtClean="0"/>
              <a:t>Gac</a:t>
            </a:r>
            <a:r>
              <a:rPr lang="en-US" dirty="0" smtClean="0"/>
              <a:t> Installation through Cap Bed Filtration 91.79% Removal</a:t>
            </a:r>
          </a:p>
          <a:p>
            <a:r>
              <a:rPr lang="en-US" dirty="0" smtClean="0"/>
              <a:t>Current Average   95-100 % removal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39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DPB Data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81000" y="1676400"/>
            <a:ext cx="8610600" cy="4571999"/>
          </a:xfrm>
        </p:spPr>
        <p:txBody>
          <a:bodyPr>
            <a:normAutofit/>
          </a:bodyPr>
          <a:lstStyle/>
          <a:p>
            <a:r>
              <a:rPr lang="en-US" dirty="0" smtClean="0"/>
              <a:t>Lowest 3</a:t>
            </a:r>
            <a:r>
              <a:rPr lang="en-US" baseline="30000" dirty="0" smtClean="0"/>
              <a:t>rd</a:t>
            </a:r>
            <a:r>
              <a:rPr lang="en-US" dirty="0" smtClean="0"/>
              <a:t> Quarter (Aug-16) numbers in History of the facility</a:t>
            </a:r>
          </a:p>
          <a:p>
            <a:r>
              <a:rPr lang="en-US" dirty="0" smtClean="0"/>
              <a:t> Plant Tap-Haa5- 0.024 		ttHM-0.035</a:t>
            </a:r>
          </a:p>
          <a:p>
            <a:r>
              <a:rPr lang="en-US" dirty="0" smtClean="0"/>
              <a:t>N Neson-0.019				0.031</a:t>
            </a:r>
          </a:p>
          <a:p>
            <a:r>
              <a:rPr lang="en-US" dirty="0" smtClean="0"/>
              <a:t>Bloomfield 0.028				0.038</a:t>
            </a:r>
          </a:p>
          <a:p>
            <a:r>
              <a:rPr lang="en-US" dirty="0" smtClean="0"/>
              <a:t>New haven- 0.05				0.058</a:t>
            </a:r>
          </a:p>
          <a:p>
            <a:endParaRPr lang="en-US" dirty="0"/>
          </a:p>
          <a:p>
            <a:r>
              <a:rPr lang="en-US" dirty="0" smtClean="0"/>
              <a:t>MCL@ 60ppb				MCL @ 80ppb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11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Summary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04800" y="1828800"/>
            <a:ext cx="8839200" cy="4525963"/>
          </a:xfrm>
        </p:spPr>
        <p:txBody>
          <a:bodyPr/>
          <a:lstStyle/>
          <a:p>
            <a:pPr marL="457200" lvl="1" indent="0" algn="just">
              <a:buNone/>
            </a:pPr>
            <a:endParaRPr lang="en-US" dirty="0" smtClean="0"/>
          </a:p>
          <a:p>
            <a:pPr marL="990600" lvl="1" indent="-533400" algn="just"/>
            <a:r>
              <a:rPr lang="en-US" dirty="0" smtClean="0"/>
              <a:t>More importance is being place on filtration.</a:t>
            </a:r>
          </a:p>
          <a:p>
            <a:pPr marL="990600" lvl="1" indent="-533400" algn="just"/>
            <a:r>
              <a:rPr lang="en-US" dirty="0" smtClean="0"/>
              <a:t>Media is What Does the Work</a:t>
            </a:r>
          </a:p>
          <a:p>
            <a:pPr marL="990600" lvl="1" indent="-533400" algn="just"/>
            <a:r>
              <a:rPr lang="en-US" dirty="0" smtClean="0"/>
              <a:t>Yearly Inspection &amp; Assessments are necessary.</a:t>
            </a:r>
          </a:p>
          <a:p>
            <a:pPr marL="990600" lvl="1" indent="-533400" algn="just"/>
            <a:r>
              <a:rPr lang="en-US" dirty="0" smtClean="0"/>
              <a:t>Media cleaning is less expensive than complete replacement.</a:t>
            </a:r>
          </a:p>
          <a:p>
            <a:pPr marL="990600" lvl="1" indent="-533400" algn="just"/>
            <a:r>
              <a:rPr lang="en-US" dirty="0" smtClean="0"/>
              <a:t>New technology can put your mind at ease</a:t>
            </a:r>
            <a:r>
              <a:rPr lang="en-US" dirty="0" smtClean="0"/>
              <a:t>. </a:t>
            </a:r>
          </a:p>
          <a:p>
            <a:pPr marL="990600" lvl="1" indent="-533400" algn="just"/>
            <a:r>
              <a:rPr lang="en-US" dirty="0" smtClean="0"/>
              <a:t>GAC is here to stay</a:t>
            </a:r>
            <a:endParaRPr lang="en-US" dirty="0" smtClean="0"/>
          </a:p>
          <a:p>
            <a:pPr marL="990600" lvl="1" indent="-533400" algn="just"/>
            <a:r>
              <a:rPr lang="en-US" dirty="0" smtClean="0"/>
              <a:t>Improved chlorine demand, more efficient filtration.</a:t>
            </a:r>
          </a:p>
          <a:p>
            <a:pPr marL="990600" lvl="1" indent="-533400" algn="just"/>
            <a:r>
              <a:rPr lang="en-US" dirty="0" smtClean="0"/>
              <a:t>Cleaning is a good thing!</a:t>
            </a:r>
          </a:p>
        </p:txBody>
      </p:sp>
      <p:graphicFrame>
        <p:nvGraphicFramePr>
          <p:cNvPr id="8806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3670526"/>
              </p:ext>
            </p:extLst>
          </p:nvPr>
        </p:nvGraphicFramePr>
        <p:xfrm>
          <a:off x="71185" y="273050"/>
          <a:ext cx="2286000" cy="311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1" name="Clip" r:id="rId4" imgW="3025775" imgH="3252788" progId="">
                  <p:embed/>
                </p:oleObj>
              </mc:Choice>
              <mc:Fallback>
                <p:oleObj name="Clip" r:id="rId4" imgW="3025775" imgH="325278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85" y="273050"/>
                        <a:ext cx="2286000" cy="311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5029200"/>
            <a:ext cx="1466850" cy="15620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99215"/>
            <a:ext cx="2857500" cy="164888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1872" y="3962400"/>
            <a:ext cx="662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</a:rPr>
              <a:t>For further information:</a:t>
            </a:r>
          </a:p>
          <a:p>
            <a:pPr algn="ctr"/>
            <a:r>
              <a:rPr lang="en-US" sz="2000" b="1" dirty="0" smtClean="0">
                <a:solidFill>
                  <a:schemeClr val="tx2"/>
                </a:solidFill>
              </a:rPr>
              <a:t>Bob Cashion, Business Development Manager</a:t>
            </a:r>
          </a:p>
          <a:p>
            <a:pPr algn="ctr"/>
            <a:r>
              <a:rPr lang="en-US" sz="2000" b="1" dirty="0" smtClean="0">
                <a:solidFill>
                  <a:schemeClr val="tx2"/>
                </a:solidFill>
              </a:rPr>
              <a:t>T: 270-790-2726</a:t>
            </a:r>
          </a:p>
          <a:p>
            <a:pPr algn="ctr"/>
            <a:r>
              <a:rPr lang="en-US" sz="2000" b="1" u="sng" dirty="0" smtClean="0">
                <a:solidFill>
                  <a:schemeClr val="tx2"/>
                </a:solidFill>
              </a:rPr>
              <a:t>rkcashion@s4water.net</a:t>
            </a:r>
            <a:endParaRPr lang="en-US" sz="2000" b="1" u="sng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9552" y="5730430"/>
            <a:ext cx="7011719" cy="577081"/>
          </a:xfrm>
          <a:prstGeom prst="rect">
            <a:avLst/>
          </a:prstGeom>
          <a:noFill/>
          <a:ln>
            <a:solidFill>
              <a:srgbClr val="00539B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50" b="1" dirty="0">
                <a:solidFill>
                  <a:srgbClr val="00539B"/>
                </a:solidFill>
                <a:latin typeface="+mj-lt"/>
              </a:rPr>
              <a:t>The information included in this presentation is proprietary and/or confidential, and protected from disclosure. Do not disseminate, distribute or copy this presentation without the express consent of </a:t>
            </a:r>
            <a:r>
              <a:rPr lang="en-US" sz="1050" b="1" dirty="0" smtClean="0">
                <a:solidFill>
                  <a:srgbClr val="00539B"/>
                </a:solidFill>
                <a:latin typeface="+mj-lt"/>
              </a:rPr>
              <a:t>S4 Water Sales &amp; Service, LLC</a:t>
            </a:r>
            <a:endParaRPr lang="en-US" sz="1050" b="1" dirty="0">
              <a:solidFill>
                <a:srgbClr val="00539B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12" y="417055"/>
            <a:ext cx="7011719" cy="339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242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332" y="618519"/>
            <a:ext cx="7773338" cy="829282"/>
          </a:xfrm>
          <a:noFill/>
          <a:ln/>
        </p:spPr>
        <p:txBody>
          <a:bodyPr/>
          <a:lstStyle/>
          <a:p>
            <a:pPr algn="ctr"/>
            <a:r>
              <a:rPr lang="en-US" b="1" dirty="0">
                <a:latin typeface="Arial" charset="0"/>
              </a:rPr>
              <a:t>Filtration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85332" y="1447801"/>
            <a:ext cx="8077668" cy="4419599"/>
          </a:xfrm>
          <a:noFill/>
          <a:ln/>
        </p:spPr>
        <p:txBody>
          <a:bodyPr>
            <a:normAutofit/>
          </a:bodyPr>
          <a:lstStyle/>
          <a:p>
            <a:r>
              <a:rPr lang="en-US" sz="2400" b="1" dirty="0">
                <a:latin typeface="Arial" charset="0"/>
              </a:rPr>
              <a:t>Filtration removes particles and </a:t>
            </a:r>
            <a:r>
              <a:rPr lang="en-US" sz="2400" b="1" dirty="0" err="1">
                <a:latin typeface="Arial" charset="0"/>
              </a:rPr>
              <a:t>floc</a:t>
            </a:r>
            <a:r>
              <a:rPr lang="en-US" sz="2400" b="1" dirty="0">
                <a:latin typeface="Arial" charset="0"/>
              </a:rPr>
              <a:t> that were not completely settled out during the sedimentation process.</a:t>
            </a:r>
          </a:p>
          <a:p>
            <a:r>
              <a:rPr lang="en-US" sz="2400" b="1" dirty="0">
                <a:latin typeface="Arial" charset="0"/>
              </a:rPr>
              <a:t>Water passes through materials such as a bed of fine sand, coal, or other granular substance.  Particles will be removed through adsorption, absorption, and straining.</a:t>
            </a:r>
          </a:p>
        </p:txBody>
      </p:sp>
      <p:pic>
        <p:nvPicPr>
          <p:cNvPr id="4" name="Picture 3" descr="S4Water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9" y="5181600"/>
            <a:ext cx="1254125" cy="1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95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50"/>
    </mc:Choice>
    <mc:Fallback xmlns="">
      <p:transition spd="slow" advTm="1355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381000" y="266700"/>
            <a:ext cx="8229600" cy="1104900"/>
          </a:xfrm>
        </p:spPr>
        <p:txBody>
          <a:bodyPr/>
          <a:lstStyle/>
          <a:p>
            <a:r>
              <a:rPr lang="en-US" b="1" dirty="0" smtClean="0"/>
              <a:t>Filtration Has Two Mechanisms</a:t>
            </a:r>
          </a:p>
        </p:txBody>
      </p:sp>
      <p:sp>
        <p:nvSpPr>
          <p:cNvPr id="25603" name="Oval 12"/>
          <p:cNvSpPr>
            <a:spLocks noChangeArrowheads="1"/>
          </p:cNvSpPr>
          <p:nvPr/>
        </p:nvSpPr>
        <p:spPr bwMode="auto">
          <a:xfrm>
            <a:off x="1524000" y="2667000"/>
            <a:ext cx="838200" cy="7620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25604" name="Oval 13"/>
          <p:cNvSpPr>
            <a:spLocks noChangeArrowheads="1"/>
          </p:cNvSpPr>
          <p:nvPr/>
        </p:nvSpPr>
        <p:spPr bwMode="auto">
          <a:xfrm>
            <a:off x="1143000" y="3429000"/>
            <a:ext cx="838200" cy="838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25605" name="Oval 14"/>
          <p:cNvSpPr>
            <a:spLocks noChangeArrowheads="1"/>
          </p:cNvSpPr>
          <p:nvPr/>
        </p:nvSpPr>
        <p:spPr bwMode="auto">
          <a:xfrm>
            <a:off x="1981200" y="3429000"/>
            <a:ext cx="762000" cy="7620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25606" name="Oval 15"/>
          <p:cNvSpPr>
            <a:spLocks noChangeArrowheads="1"/>
          </p:cNvSpPr>
          <p:nvPr/>
        </p:nvSpPr>
        <p:spPr bwMode="auto">
          <a:xfrm>
            <a:off x="2362200" y="2819400"/>
            <a:ext cx="838200" cy="6858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25607" name="Oval 16"/>
          <p:cNvSpPr>
            <a:spLocks noChangeArrowheads="1"/>
          </p:cNvSpPr>
          <p:nvPr/>
        </p:nvSpPr>
        <p:spPr bwMode="auto">
          <a:xfrm>
            <a:off x="2743200" y="3352800"/>
            <a:ext cx="838200" cy="7620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25608" name="Oval 17"/>
          <p:cNvSpPr>
            <a:spLocks noChangeArrowheads="1"/>
          </p:cNvSpPr>
          <p:nvPr/>
        </p:nvSpPr>
        <p:spPr bwMode="auto">
          <a:xfrm>
            <a:off x="2133600" y="2133600"/>
            <a:ext cx="685800" cy="6858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25609" name="Oval 18"/>
          <p:cNvSpPr>
            <a:spLocks noChangeArrowheads="1"/>
          </p:cNvSpPr>
          <p:nvPr/>
        </p:nvSpPr>
        <p:spPr bwMode="auto">
          <a:xfrm>
            <a:off x="3581400" y="3352800"/>
            <a:ext cx="762000" cy="7620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25610" name="Oval 19"/>
          <p:cNvSpPr>
            <a:spLocks noChangeArrowheads="1"/>
          </p:cNvSpPr>
          <p:nvPr/>
        </p:nvSpPr>
        <p:spPr bwMode="auto">
          <a:xfrm>
            <a:off x="3200400" y="2743200"/>
            <a:ext cx="762000" cy="7620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25611" name="Oval 20"/>
          <p:cNvSpPr>
            <a:spLocks noChangeArrowheads="1"/>
          </p:cNvSpPr>
          <p:nvPr/>
        </p:nvSpPr>
        <p:spPr bwMode="auto">
          <a:xfrm>
            <a:off x="2819400" y="2133600"/>
            <a:ext cx="685800" cy="6858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25612" name="Line 21"/>
          <p:cNvSpPr>
            <a:spLocks noChangeShapeType="1"/>
          </p:cNvSpPr>
          <p:nvPr/>
        </p:nvSpPr>
        <p:spPr bwMode="auto">
          <a:xfrm flipH="1">
            <a:off x="2057400" y="1600200"/>
            <a:ext cx="76200" cy="914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3" name="Line 22"/>
          <p:cNvSpPr>
            <a:spLocks noChangeShapeType="1"/>
          </p:cNvSpPr>
          <p:nvPr/>
        </p:nvSpPr>
        <p:spPr bwMode="auto">
          <a:xfrm>
            <a:off x="2819400" y="1600200"/>
            <a:ext cx="0" cy="1219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4" name="Line 23"/>
          <p:cNvSpPr>
            <a:spLocks noChangeShapeType="1"/>
          </p:cNvSpPr>
          <p:nvPr/>
        </p:nvSpPr>
        <p:spPr bwMode="auto">
          <a:xfrm flipH="1">
            <a:off x="3657600" y="1752600"/>
            <a:ext cx="152400" cy="990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5" name="Line 24"/>
          <p:cNvSpPr>
            <a:spLocks noChangeShapeType="1"/>
          </p:cNvSpPr>
          <p:nvPr/>
        </p:nvSpPr>
        <p:spPr bwMode="auto">
          <a:xfrm>
            <a:off x="1524000" y="1828800"/>
            <a:ext cx="0" cy="1676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6" name="AutoShape 25"/>
          <p:cNvSpPr>
            <a:spLocks noChangeArrowheads="1"/>
          </p:cNvSpPr>
          <p:nvPr/>
        </p:nvSpPr>
        <p:spPr bwMode="auto">
          <a:xfrm>
            <a:off x="1752600" y="2590800"/>
            <a:ext cx="381000" cy="76200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onstantia" pitchFamily="18" charset="0"/>
            </a:endParaRPr>
          </a:p>
        </p:txBody>
      </p:sp>
      <p:sp>
        <p:nvSpPr>
          <p:cNvPr id="25617" name="AutoShape 26"/>
          <p:cNvSpPr>
            <a:spLocks noChangeArrowheads="1"/>
          </p:cNvSpPr>
          <p:nvPr/>
        </p:nvSpPr>
        <p:spPr bwMode="auto">
          <a:xfrm>
            <a:off x="2438400" y="2057400"/>
            <a:ext cx="304800" cy="76200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25618" name="AutoShape 27"/>
          <p:cNvSpPr>
            <a:spLocks noChangeArrowheads="1"/>
          </p:cNvSpPr>
          <p:nvPr/>
        </p:nvSpPr>
        <p:spPr bwMode="auto">
          <a:xfrm>
            <a:off x="2819400" y="2133600"/>
            <a:ext cx="228600" cy="76200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25619" name="AutoShape 28"/>
          <p:cNvSpPr>
            <a:spLocks noChangeArrowheads="1"/>
          </p:cNvSpPr>
          <p:nvPr/>
        </p:nvSpPr>
        <p:spPr bwMode="auto">
          <a:xfrm>
            <a:off x="3124200" y="2667000"/>
            <a:ext cx="609600" cy="152400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25620" name="Text Box 29"/>
          <p:cNvSpPr txBox="1">
            <a:spLocks noChangeArrowheads="1"/>
          </p:cNvSpPr>
          <p:nvPr/>
        </p:nvSpPr>
        <p:spPr bwMode="auto">
          <a:xfrm>
            <a:off x="0" y="4648200"/>
            <a:ext cx="4267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>
                <a:latin typeface="Constantia" pitchFamily="18" charset="0"/>
              </a:rPr>
              <a:t>Large particles become lodged and cannot continue downward through media</a:t>
            </a:r>
          </a:p>
        </p:txBody>
      </p:sp>
      <p:sp>
        <p:nvSpPr>
          <p:cNvPr id="25621" name="Line 30"/>
          <p:cNvSpPr>
            <a:spLocks noChangeShapeType="1"/>
          </p:cNvSpPr>
          <p:nvPr/>
        </p:nvSpPr>
        <p:spPr bwMode="auto">
          <a:xfrm>
            <a:off x="4495800" y="1752600"/>
            <a:ext cx="0" cy="411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2" name="Text Box 31"/>
          <p:cNvSpPr txBox="1">
            <a:spLocks noChangeArrowheads="1"/>
          </p:cNvSpPr>
          <p:nvPr/>
        </p:nvSpPr>
        <p:spPr bwMode="auto">
          <a:xfrm>
            <a:off x="228600" y="14478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latin typeface="Constantia" pitchFamily="18" charset="0"/>
              </a:rPr>
              <a:t>Mechanical</a:t>
            </a:r>
          </a:p>
        </p:txBody>
      </p:sp>
      <p:sp>
        <p:nvSpPr>
          <p:cNvPr id="25623" name="Oval 32"/>
          <p:cNvSpPr>
            <a:spLocks noChangeArrowheads="1"/>
          </p:cNvSpPr>
          <p:nvPr/>
        </p:nvSpPr>
        <p:spPr bwMode="auto">
          <a:xfrm>
            <a:off x="5105400" y="3657600"/>
            <a:ext cx="685800" cy="6096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25624" name="Oval 33"/>
          <p:cNvSpPr>
            <a:spLocks noChangeArrowheads="1"/>
          </p:cNvSpPr>
          <p:nvPr/>
        </p:nvSpPr>
        <p:spPr bwMode="auto">
          <a:xfrm>
            <a:off x="5791200" y="3657600"/>
            <a:ext cx="685800" cy="6096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25625" name="Oval 34"/>
          <p:cNvSpPr>
            <a:spLocks noChangeArrowheads="1"/>
          </p:cNvSpPr>
          <p:nvPr/>
        </p:nvSpPr>
        <p:spPr bwMode="auto">
          <a:xfrm>
            <a:off x="6553200" y="3657600"/>
            <a:ext cx="762000" cy="6096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25626" name="Oval 35"/>
          <p:cNvSpPr>
            <a:spLocks noChangeArrowheads="1"/>
          </p:cNvSpPr>
          <p:nvPr/>
        </p:nvSpPr>
        <p:spPr bwMode="auto">
          <a:xfrm>
            <a:off x="7315200" y="3581400"/>
            <a:ext cx="762000" cy="6096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25627" name="Oval 36"/>
          <p:cNvSpPr>
            <a:spLocks noChangeArrowheads="1"/>
          </p:cNvSpPr>
          <p:nvPr/>
        </p:nvSpPr>
        <p:spPr bwMode="auto">
          <a:xfrm>
            <a:off x="5486400" y="3048000"/>
            <a:ext cx="609600" cy="6858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25628" name="Oval 37"/>
          <p:cNvSpPr>
            <a:spLocks noChangeArrowheads="1"/>
          </p:cNvSpPr>
          <p:nvPr/>
        </p:nvSpPr>
        <p:spPr bwMode="auto">
          <a:xfrm>
            <a:off x="6096000" y="3048000"/>
            <a:ext cx="609600" cy="6858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25629" name="Oval 38"/>
          <p:cNvSpPr>
            <a:spLocks noChangeArrowheads="1"/>
          </p:cNvSpPr>
          <p:nvPr/>
        </p:nvSpPr>
        <p:spPr bwMode="auto">
          <a:xfrm>
            <a:off x="6629400" y="3048000"/>
            <a:ext cx="533400" cy="6096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25630" name="Oval 39"/>
          <p:cNvSpPr>
            <a:spLocks noChangeArrowheads="1"/>
          </p:cNvSpPr>
          <p:nvPr/>
        </p:nvSpPr>
        <p:spPr bwMode="auto">
          <a:xfrm>
            <a:off x="7086600" y="3200400"/>
            <a:ext cx="762000" cy="533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25631" name="Oval 40"/>
          <p:cNvSpPr>
            <a:spLocks noChangeArrowheads="1"/>
          </p:cNvSpPr>
          <p:nvPr/>
        </p:nvSpPr>
        <p:spPr bwMode="auto">
          <a:xfrm>
            <a:off x="5791200" y="2667000"/>
            <a:ext cx="533400" cy="533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25632" name="Oval 41"/>
          <p:cNvSpPr>
            <a:spLocks noChangeArrowheads="1"/>
          </p:cNvSpPr>
          <p:nvPr/>
        </p:nvSpPr>
        <p:spPr bwMode="auto">
          <a:xfrm>
            <a:off x="6324600" y="2590800"/>
            <a:ext cx="609600" cy="457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25633" name="Oval 42"/>
          <p:cNvSpPr>
            <a:spLocks noChangeArrowheads="1"/>
          </p:cNvSpPr>
          <p:nvPr/>
        </p:nvSpPr>
        <p:spPr bwMode="auto">
          <a:xfrm>
            <a:off x="6934200" y="2667000"/>
            <a:ext cx="533400" cy="533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25634" name="AutoShape 43"/>
          <p:cNvSpPr>
            <a:spLocks noChangeArrowheads="1"/>
          </p:cNvSpPr>
          <p:nvPr/>
        </p:nvSpPr>
        <p:spPr bwMode="auto">
          <a:xfrm>
            <a:off x="5410200" y="3505200"/>
            <a:ext cx="152400" cy="152400"/>
          </a:xfrm>
          <a:prstGeom prst="flowChartExtra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25635" name="AutoShape 44"/>
          <p:cNvSpPr>
            <a:spLocks noChangeArrowheads="1"/>
          </p:cNvSpPr>
          <p:nvPr/>
        </p:nvSpPr>
        <p:spPr bwMode="auto">
          <a:xfrm>
            <a:off x="6019800" y="3505200"/>
            <a:ext cx="228600" cy="152400"/>
          </a:xfrm>
          <a:prstGeom prst="flowChartMerg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25636" name="AutoShape 45"/>
          <p:cNvSpPr>
            <a:spLocks noChangeArrowheads="1"/>
          </p:cNvSpPr>
          <p:nvPr/>
        </p:nvSpPr>
        <p:spPr bwMode="auto">
          <a:xfrm>
            <a:off x="5943600" y="3200400"/>
            <a:ext cx="228600" cy="228600"/>
          </a:xfrm>
          <a:prstGeom prst="flowChartMerg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25637" name="AutoShape 46"/>
          <p:cNvSpPr>
            <a:spLocks noChangeArrowheads="1"/>
          </p:cNvSpPr>
          <p:nvPr/>
        </p:nvSpPr>
        <p:spPr bwMode="auto">
          <a:xfrm>
            <a:off x="6248400" y="3657600"/>
            <a:ext cx="533400" cy="152400"/>
          </a:xfrm>
          <a:prstGeom prst="flowChartExtra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25638" name="AutoShape 47"/>
          <p:cNvSpPr>
            <a:spLocks noChangeArrowheads="1"/>
          </p:cNvSpPr>
          <p:nvPr/>
        </p:nvSpPr>
        <p:spPr bwMode="auto">
          <a:xfrm>
            <a:off x="6477000" y="2971800"/>
            <a:ext cx="381000" cy="228600"/>
          </a:xfrm>
          <a:prstGeom prst="flowChartExtra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25639" name="AutoShape 48"/>
          <p:cNvSpPr>
            <a:spLocks noChangeArrowheads="1"/>
          </p:cNvSpPr>
          <p:nvPr/>
        </p:nvSpPr>
        <p:spPr bwMode="auto">
          <a:xfrm>
            <a:off x="7010400" y="3505200"/>
            <a:ext cx="228600" cy="304800"/>
          </a:xfrm>
          <a:prstGeom prst="flowChartMerg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25640" name="AutoShape 49"/>
          <p:cNvSpPr>
            <a:spLocks noChangeArrowheads="1"/>
          </p:cNvSpPr>
          <p:nvPr/>
        </p:nvSpPr>
        <p:spPr bwMode="auto">
          <a:xfrm>
            <a:off x="7162800" y="3048000"/>
            <a:ext cx="304800" cy="304800"/>
          </a:xfrm>
          <a:prstGeom prst="flowChartExtra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onstantia" pitchFamily="18" charset="0"/>
            </a:endParaRPr>
          </a:p>
        </p:txBody>
      </p:sp>
      <p:sp>
        <p:nvSpPr>
          <p:cNvPr id="25641" name="Text Box 50"/>
          <p:cNvSpPr txBox="1">
            <a:spLocks noChangeArrowheads="1"/>
          </p:cNvSpPr>
          <p:nvPr/>
        </p:nvSpPr>
        <p:spPr bwMode="auto">
          <a:xfrm>
            <a:off x="7086600" y="15240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latin typeface="Constantia" pitchFamily="18" charset="0"/>
              </a:rPr>
              <a:t>Adsorption</a:t>
            </a:r>
          </a:p>
        </p:txBody>
      </p:sp>
      <p:sp>
        <p:nvSpPr>
          <p:cNvPr id="25642" name="Line 51"/>
          <p:cNvSpPr>
            <a:spLocks noChangeShapeType="1"/>
          </p:cNvSpPr>
          <p:nvPr/>
        </p:nvSpPr>
        <p:spPr bwMode="auto">
          <a:xfrm>
            <a:off x="5638800" y="2057400"/>
            <a:ext cx="0" cy="1066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43" name="Line 52"/>
          <p:cNvSpPr>
            <a:spLocks noChangeShapeType="1"/>
          </p:cNvSpPr>
          <p:nvPr/>
        </p:nvSpPr>
        <p:spPr bwMode="auto">
          <a:xfrm>
            <a:off x="6248400" y="2133600"/>
            <a:ext cx="76200" cy="990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44" name="Line 53"/>
          <p:cNvSpPr>
            <a:spLocks noChangeShapeType="1"/>
          </p:cNvSpPr>
          <p:nvPr/>
        </p:nvSpPr>
        <p:spPr bwMode="auto">
          <a:xfrm>
            <a:off x="6934200" y="2286000"/>
            <a:ext cx="0" cy="914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45" name="Line 55"/>
          <p:cNvSpPr>
            <a:spLocks noChangeShapeType="1"/>
          </p:cNvSpPr>
          <p:nvPr/>
        </p:nvSpPr>
        <p:spPr bwMode="auto">
          <a:xfrm>
            <a:off x="7467600" y="2438400"/>
            <a:ext cx="0" cy="914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46" name="Text Box 56"/>
          <p:cNvSpPr txBox="1">
            <a:spLocks noChangeArrowheads="1"/>
          </p:cNvSpPr>
          <p:nvPr/>
        </p:nvSpPr>
        <p:spPr bwMode="auto">
          <a:xfrm>
            <a:off x="4724400" y="4800600"/>
            <a:ext cx="3733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latin typeface="Constantia" pitchFamily="18" charset="0"/>
            </a:endParaRPr>
          </a:p>
        </p:txBody>
      </p:sp>
      <p:sp>
        <p:nvSpPr>
          <p:cNvPr id="25647" name="Text Box 57"/>
          <p:cNvSpPr txBox="1">
            <a:spLocks noChangeArrowheads="1"/>
          </p:cNvSpPr>
          <p:nvPr/>
        </p:nvSpPr>
        <p:spPr bwMode="auto">
          <a:xfrm>
            <a:off x="4800600" y="4648200"/>
            <a:ext cx="4038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>
                <a:latin typeface="Constantia" pitchFamily="18" charset="0"/>
              </a:rPr>
              <a:t>Particles stick to the media and cannot continue downward through  media</a:t>
            </a:r>
          </a:p>
        </p:txBody>
      </p:sp>
      <p:pic>
        <p:nvPicPr>
          <p:cNvPr id="48" name="Picture 47" descr="S4Water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98" y="5486400"/>
            <a:ext cx="1000102" cy="123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381000" y="266700"/>
            <a:ext cx="8229600" cy="723900"/>
          </a:xfrm>
        </p:spPr>
        <p:txBody>
          <a:bodyPr/>
          <a:lstStyle/>
          <a:p>
            <a:r>
              <a:rPr lang="en-US" b="1" dirty="0" smtClean="0"/>
              <a:t>How GAC Works</a:t>
            </a:r>
          </a:p>
        </p:txBody>
      </p:sp>
      <p:sp>
        <p:nvSpPr>
          <p:cNvPr id="25646" name="Text Box 56"/>
          <p:cNvSpPr txBox="1">
            <a:spLocks noChangeArrowheads="1"/>
          </p:cNvSpPr>
          <p:nvPr/>
        </p:nvSpPr>
        <p:spPr bwMode="auto">
          <a:xfrm>
            <a:off x="4724400" y="4800600"/>
            <a:ext cx="3733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latin typeface="Constantia" pitchFamily="18" charset="0"/>
            </a:endParaRPr>
          </a:p>
        </p:txBody>
      </p:sp>
      <p:pic>
        <p:nvPicPr>
          <p:cNvPr id="48" name="Picture 47" descr="S4Water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"/>
            <a:ext cx="809625" cy="99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" y="990600"/>
            <a:ext cx="9115425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1169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8844348" cy="5334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Bardstown Water Treatment</a:t>
            </a:r>
            <a:endParaRPr lang="en-US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17074" y="-574074"/>
            <a:ext cx="5715000" cy="88443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9794327">
            <a:off x="267690" y="2869852"/>
            <a:ext cx="44005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Case History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189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9"/>
          <p:cNvSpPr txBox="1">
            <a:spLocks noChangeArrowheads="1"/>
          </p:cNvSpPr>
          <p:nvPr/>
        </p:nvSpPr>
        <p:spPr bwMode="auto">
          <a:xfrm>
            <a:off x="1143000" y="874713"/>
            <a:ext cx="247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</a:t>
            </a:r>
          </a:p>
        </p:txBody>
      </p:sp>
      <p:sp>
        <p:nvSpPr>
          <p:cNvPr id="3075" name="Text Box 66"/>
          <p:cNvSpPr txBox="1">
            <a:spLocks noChangeArrowheads="1"/>
          </p:cNvSpPr>
          <p:nvPr/>
        </p:nvSpPr>
        <p:spPr bwMode="auto">
          <a:xfrm>
            <a:off x="5638800" y="5410200"/>
            <a:ext cx="419417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Bardstown WTP-  GAC Trial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PWSID # KY0900017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Treatment Plant Schematic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Bob Cashion, CWT  4-16</a:t>
            </a:r>
          </a:p>
        </p:txBody>
      </p:sp>
      <p:sp>
        <p:nvSpPr>
          <p:cNvPr id="3076" name="Rectangle 67"/>
          <p:cNvSpPr>
            <a:spLocks noChangeArrowheads="1"/>
          </p:cNvSpPr>
          <p:nvPr/>
        </p:nvSpPr>
        <p:spPr bwMode="auto">
          <a:xfrm>
            <a:off x="5562600" y="5373688"/>
            <a:ext cx="3581400" cy="148431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7" name="Text Box 75"/>
          <p:cNvSpPr txBox="1">
            <a:spLocks noChangeArrowheads="1"/>
          </p:cNvSpPr>
          <p:nvPr/>
        </p:nvSpPr>
        <p:spPr bwMode="auto">
          <a:xfrm>
            <a:off x="3200400" y="304800"/>
            <a:ext cx="3429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WTP Schematic</a:t>
            </a:r>
          </a:p>
        </p:txBody>
      </p:sp>
      <p:pic>
        <p:nvPicPr>
          <p:cNvPr id="307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254750"/>
            <a:ext cx="422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 Box 64"/>
          <p:cNvSpPr txBox="1">
            <a:spLocks noChangeArrowheads="1"/>
          </p:cNvSpPr>
          <p:nvPr/>
        </p:nvSpPr>
        <p:spPr bwMode="auto">
          <a:xfrm>
            <a:off x="5280025" y="1833563"/>
            <a:ext cx="27447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 b="1"/>
          </a:p>
        </p:txBody>
      </p:sp>
      <p:sp>
        <p:nvSpPr>
          <p:cNvPr id="3" name="Flowchart: Process 2"/>
          <p:cNvSpPr/>
          <p:nvPr/>
        </p:nvSpPr>
        <p:spPr>
          <a:xfrm rot="10800000" flipV="1">
            <a:off x="2311400" y="3592513"/>
            <a:ext cx="1117600" cy="1274762"/>
          </a:xfrm>
          <a:prstGeom prst="flowChartProces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  <a:p>
            <a:pPr algn="ctr">
              <a:defRPr/>
            </a:pPr>
            <a:r>
              <a:rPr lang="en-US" dirty="0"/>
              <a:t>WTP</a:t>
            </a:r>
          </a:p>
        </p:txBody>
      </p:sp>
      <p:sp>
        <p:nvSpPr>
          <p:cNvPr id="4" name="Oval 3"/>
          <p:cNvSpPr/>
          <p:nvPr/>
        </p:nvSpPr>
        <p:spPr>
          <a:xfrm>
            <a:off x="3619500" y="3581400"/>
            <a:ext cx="757238" cy="735013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1</a:t>
            </a:r>
          </a:p>
        </p:txBody>
      </p:sp>
      <p:sp>
        <p:nvSpPr>
          <p:cNvPr id="39" name="Oval 38"/>
          <p:cNvSpPr/>
          <p:nvPr/>
        </p:nvSpPr>
        <p:spPr>
          <a:xfrm>
            <a:off x="1358900" y="3630613"/>
            <a:ext cx="7620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478213" y="4843463"/>
            <a:ext cx="838200" cy="8556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390650" y="4867275"/>
            <a:ext cx="831850" cy="857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" name="Flowchart: Process 41"/>
          <p:cNvSpPr/>
          <p:nvPr/>
        </p:nvSpPr>
        <p:spPr>
          <a:xfrm rot="10800000" flipV="1">
            <a:off x="1346200" y="2667000"/>
            <a:ext cx="965200" cy="609600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Actiflo</a:t>
            </a:r>
          </a:p>
        </p:txBody>
      </p:sp>
      <p:sp>
        <p:nvSpPr>
          <p:cNvPr id="5" name="Freeform 4"/>
          <p:cNvSpPr/>
          <p:nvPr/>
        </p:nvSpPr>
        <p:spPr>
          <a:xfrm>
            <a:off x="527050" y="349250"/>
            <a:ext cx="2243138" cy="2017713"/>
          </a:xfrm>
          <a:custGeom>
            <a:avLst/>
            <a:gdLst>
              <a:gd name="connsiteX0" fmla="*/ 409969 w 2242317"/>
              <a:gd name="connsiteY0" fmla="*/ 336177 h 2017059"/>
              <a:gd name="connsiteX1" fmla="*/ 409969 w 2242317"/>
              <a:gd name="connsiteY1" fmla="*/ 336177 h 2017059"/>
              <a:gd name="connsiteX2" fmla="*/ 288945 w 2242317"/>
              <a:gd name="connsiteY2" fmla="*/ 349624 h 2017059"/>
              <a:gd name="connsiteX3" fmla="*/ 248604 w 2242317"/>
              <a:gd name="connsiteY3" fmla="*/ 336177 h 2017059"/>
              <a:gd name="connsiteX4" fmla="*/ 181369 w 2242317"/>
              <a:gd name="connsiteY4" fmla="*/ 322730 h 2017059"/>
              <a:gd name="connsiteX5" fmla="*/ 127580 w 2242317"/>
              <a:gd name="connsiteY5" fmla="*/ 336177 h 2017059"/>
              <a:gd name="connsiteX6" fmla="*/ 73792 w 2242317"/>
              <a:gd name="connsiteY6" fmla="*/ 322730 h 2017059"/>
              <a:gd name="connsiteX7" fmla="*/ 87239 w 2242317"/>
              <a:gd name="connsiteY7" fmla="*/ 416859 h 2017059"/>
              <a:gd name="connsiteX8" fmla="*/ 100686 w 2242317"/>
              <a:gd name="connsiteY8" fmla="*/ 470647 h 2017059"/>
              <a:gd name="connsiteX9" fmla="*/ 208263 w 2242317"/>
              <a:gd name="connsiteY9" fmla="*/ 497542 h 2017059"/>
              <a:gd name="connsiteX10" fmla="*/ 248604 w 2242317"/>
              <a:gd name="connsiteY10" fmla="*/ 524436 h 2017059"/>
              <a:gd name="connsiteX11" fmla="*/ 302392 w 2242317"/>
              <a:gd name="connsiteY11" fmla="*/ 537883 h 2017059"/>
              <a:gd name="connsiteX12" fmla="*/ 315839 w 2242317"/>
              <a:gd name="connsiteY12" fmla="*/ 578224 h 2017059"/>
              <a:gd name="connsiteX13" fmla="*/ 396522 w 2242317"/>
              <a:gd name="connsiteY13" fmla="*/ 591671 h 2017059"/>
              <a:gd name="connsiteX14" fmla="*/ 409969 w 2242317"/>
              <a:gd name="connsiteY14" fmla="*/ 699247 h 2017059"/>
              <a:gd name="connsiteX15" fmla="*/ 504098 w 2242317"/>
              <a:gd name="connsiteY15" fmla="*/ 658906 h 2017059"/>
              <a:gd name="connsiteX16" fmla="*/ 584780 w 2242317"/>
              <a:gd name="connsiteY16" fmla="*/ 672353 h 2017059"/>
              <a:gd name="connsiteX17" fmla="*/ 598228 w 2242317"/>
              <a:gd name="connsiteY17" fmla="*/ 766483 h 2017059"/>
              <a:gd name="connsiteX18" fmla="*/ 746145 w 2242317"/>
              <a:gd name="connsiteY18" fmla="*/ 779930 h 2017059"/>
              <a:gd name="connsiteX19" fmla="*/ 799933 w 2242317"/>
              <a:gd name="connsiteY19" fmla="*/ 833718 h 2017059"/>
              <a:gd name="connsiteX20" fmla="*/ 813380 w 2242317"/>
              <a:gd name="connsiteY20" fmla="*/ 874059 h 2017059"/>
              <a:gd name="connsiteX21" fmla="*/ 799933 w 2242317"/>
              <a:gd name="connsiteY21" fmla="*/ 941294 h 2017059"/>
              <a:gd name="connsiteX22" fmla="*/ 799933 w 2242317"/>
              <a:gd name="connsiteY22" fmla="*/ 1021977 h 2017059"/>
              <a:gd name="connsiteX23" fmla="*/ 840275 w 2242317"/>
              <a:gd name="connsiteY23" fmla="*/ 1035424 h 2017059"/>
              <a:gd name="connsiteX24" fmla="*/ 907510 w 2242317"/>
              <a:gd name="connsiteY24" fmla="*/ 1021977 h 2017059"/>
              <a:gd name="connsiteX25" fmla="*/ 947851 w 2242317"/>
              <a:gd name="connsiteY25" fmla="*/ 995083 h 2017059"/>
              <a:gd name="connsiteX26" fmla="*/ 1028533 w 2242317"/>
              <a:gd name="connsiteY26" fmla="*/ 1008530 h 2017059"/>
              <a:gd name="connsiteX27" fmla="*/ 1041980 w 2242317"/>
              <a:gd name="connsiteY27" fmla="*/ 1048871 h 2017059"/>
              <a:gd name="connsiteX28" fmla="*/ 1082322 w 2242317"/>
              <a:gd name="connsiteY28" fmla="*/ 1116106 h 2017059"/>
              <a:gd name="connsiteX29" fmla="*/ 1001639 w 2242317"/>
              <a:gd name="connsiteY29" fmla="*/ 1250577 h 2017059"/>
              <a:gd name="connsiteX30" fmla="*/ 947851 w 2242317"/>
              <a:gd name="connsiteY30" fmla="*/ 1331259 h 2017059"/>
              <a:gd name="connsiteX31" fmla="*/ 867169 w 2242317"/>
              <a:gd name="connsiteY31" fmla="*/ 1385047 h 2017059"/>
              <a:gd name="connsiteX32" fmla="*/ 826828 w 2242317"/>
              <a:gd name="connsiteY32" fmla="*/ 1371600 h 2017059"/>
              <a:gd name="connsiteX33" fmla="*/ 799933 w 2242317"/>
              <a:gd name="connsiteY33" fmla="*/ 1398494 h 2017059"/>
              <a:gd name="connsiteX34" fmla="*/ 759592 w 2242317"/>
              <a:gd name="connsiteY34" fmla="*/ 1411942 h 2017059"/>
              <a:gd name="connsiteX35" fmla="*/ 678910 w 2242317"/>
              <a:gd name="connsiteY35" fmla="*/ 1398494 h 2017059"/>
              <a:gd name="connsiteX36" fmla="*/ 611675 w 2242317"/>
              <a:gd name="connsiteY36" fmla="*/ 1385047 h 2017059"/>
              <a:gd name="connsiteX37" fmla="*/ 571333 w 2242317"/>
              <a:gd name="connsiteY37" fmla="*/ 1398494 h 2017059"/>
              <a:gd name="connsiteX38" fmla="*/ 450310 w 2242317"/>
              <a:gd name="connsiteY38" fmla="*/ 1411942 h 2017059"/>
              <a:gd name="connsiteX39" fmla="*/ 477204 w 2242317"/>
              <a:gd name="connsiteY39" fmla="*/ 1358153 h 2017059"/>
              <a:gd name="connsiteX40" fmla="*/ 423416 w 2242317"/>
              <a:gd name="connsiteY40" fmla="*/ 1371600 h 2017059"/>
              <a:gd name="connsiteX41" fmla="*/ 288945 w 2242317"/>
              <a:gd name="connsiteY41" fmla="*/ 1398494 h 2017059"/>
              <a:gd name="connsiteX42" fmla="*/ 248604 w 2242317"/>
              <a:gd name="connsiteY42" fmla="*/ 1438836 h 2017059"/>
              <a:gd name="connsiteX43" fmla="*/ 208263 w 2242317"/>
              <a:gd name="connsiteY43" fmla="*/ 1452283 h 2017059"/>
              <a:gd name="connsiteX44" fmla="*/ 181369 w 2242317"/>
              <a:gd name="connsiteY44" fmla="*/ 1506071 h 2017059"/>
              <a:gd name="connsiteX45" fmla="*/ 60345 w 2242317"/>
              <a:gd name="connsiteY45" fmla="*/ 1586753 h 2017059"/>
              <a:gd name="connsiteX46" fmla="*/ 46898 w 2242317"/>
              <a:gd name="connsiteY46" fmla="*/ 1627094 h 2017059"/>
              <a:gd name="connsiteX47" fmla="*/ 60345 w 2242317"/>
              <a:gd name="connsiteY47" fmla="*/ 1694330 h 2017059"/>
              <a:gd name="connsiteX48" fmla="*/ 33451 w 2242317"/>
              <a:gd name="connsiteY48" fmla="*/ 1748118 h 2017059"/>
              <a:gd name="connsiteX49" fmla="*/ 6557 w 2242317"/>
              <a:gd name="connsiteY49" fmla="*/ 1828800 h 2017059"/>
              <a:gd name="connsiteX50" fmla="*/ 60345 w 2242317"/>
              <a:gd name="connsiteY50" fmla="*/ 2017059 h 2017059"/>
              <a:gd name="connsiteX51" fmla="*/ 141028 w 2242317"/>
              <a:gd name="connsiteY51" fmla="*/ 2003612 h 2017059"/>
              <a:gd name="connsiteX52" fmla="*/ 181369 w 2242317"/>
              <a:gd name="connsiteY52" fmla="*/ 1976718 h 2017059"/>
              <a:gd name="connsiteX53" fmla="*/ 302392 w 2242317"/>
              <a:gd name="connsiteY53" fmla="*/ 1936377 h 2017059"/>
              <a:gd name="connsiteX54" fmla="*/ 342733 w 2242317"/>
              <a:gd name="connsiteY54" fmla="*/ 1922930 h 2017059"/>
              <a:gd name="connsiteX55" fmla="*/ 383075 w 2242317"/>
              <a:gd name="connsiteY55" fmla="*/ 1909483 h 2017059"/>
              <a:gd name="connsiteX56" fmla="*/ 423416 w 2242317"/>
              <a:gd name="connsiteY56" fmla="*/ 1882589 h 2017059"/>
              <a:gd name="connsiteX57" fmla="*/ 557886 w 2242317"/>
              <a:gd name="connsiteY57" fmla="*/ 1842247 h 2017059"/>
              <a:gd name="connsiteX58" fmla="*/ 625122 w 2242317"/>
              <a:gd name="connsiteY58" fmla="*/ 1828800 h 2017059"/>
              <a:gd name="connsiteX59" fmla="*/ 719251 w 2242317"/>
              <a:gd name="connsiteY59" fmla="*/ 1788459 h 2017059"/>
              <a:gd name="connsiteX60" fmla="*/ 773039 w 2242317"/>
              <a:gd name="connsiteY60" fmla="*/ 1775012 h 2017059"/>
              <a:gd name="connsiteX61" fmla="*/ 947851 w 2242317"/>
              <a:gd name="connsiteY61" fmla="*/ 1734671 h 2017059"/>
              <a:gd name="connsiteX62" fmla="*/ 988192 w 2242317"/>
              <a:gd name="connsiteY62" fmla="*/ 1721224 h 2017059"/>
              <a:gd name="connsiteX63" fmla="*/ 1041980 w 2242317"/>
              <a:gd name="connsiteY63" fmla="*/ 1640542 h 2017059"/>
              <a:gd name="connsiteX64" fmla="*/ 1149557 w 2242317"/>
              <a:gd name="connsiteY64" fmla="*/ 1600200 h 2017059"/>
              <a:gd name="connsiteX65" fmla="*/ 1189898 w 2242317"/>
              <a:gd name="connsiteY65" fmla="*/ 1586753 h 2017059"/>
              <a:gd name="connsiteX66" fmla="*/ 1270580 w 2242317"/>
              <a:gd name="connsiteY66" fmla="*/ 1546412 h 2017059"/>
              <a:gd name="connsiteX67" fmla="*/ 1297475 w 2242317"/>
              <a:gd name="connsiteY67" fmla="*/ 1519518 h 2017059"/>
              <a:gd name="connsiteX68" fmla="*/ 1310922 w 2242317"/>
              <a:gd name="connsiteY68" fmla="*/ 1479177 h 2017059"/>
              <a:gd name="connsiteX69" fmla="*/ 1351263 w 2242317"/>
              <a:gd name="connsiteY69" fmla="*/ 1452283 h 2017059"/>
              <a:gd name="connsiteX70" fmla="*/ 1364710 w 2242317"/>
              <a:gd name="connsiteY70" fmla="*/ 1492624 h 2017059"/>
              <a:gd name="connsiteX71" fmla="*/ 1378157 w 2242317"/>
              <a:gd name="connsiteY71" fmla="*/ 1559859 h 2017059"/>
              <a:gd name="connsiteX72" fmla="*/ 1431945 w 2242317"/>
              <a:gd name="connsiteY72" fmla="*/ 1546412 h 2017059"/>
              <a:gd name="connsiteX73" fmla="*/ 1458839 w 2242317"/>
              <a:gd name="connsiteY73" fmla="*/ 1398494 h 2017059"/>
              <a:gd name="connsiteX74" fmla="*/ 1512628 w 2242317"/>
              <a:gd name="connsiteY74" fmla="*/ 1331259 h 2017059"/>
              <a:gd name="connsiteX75" fmla="*/ 1579863 w 2242317"/>
              <a:gd name="connsiteY75" fmla="*/ 1264024 h 2017059"/>
              <a:gd name="connsiteX76" fmla="*/ 1660545 w 2242317"/>
              <a:gd name="connsiteY76" fmla="*/ 1156447 h 2017059"/>
              <a:gd name="connsiteX77" fmla="*/ 1741228 w 2242317"/>
              <a:gd name="connsiteY77" fmla="*/ 1048871 h 2017059"/>
              <a:gd name="connsiteX78" fmla="*/ 1808463 w 2242317"/>
              <a:gd name="connsiteY78" fmla="*/ 1008530 h 2017059"/>
              <a:gd name="connsiteX79" fmla="*/ 1848804 w 2242317"/>
              <a:gd name="connsiteY79" fmla="*/ 927847 h 2017059"/>
              <a:gd name="connsiteX80" fmla="*/ 1889145 w 2242317"/>
              <a:gd name="connsiteY80" fmla="*/ 914400 h 2017059"/>
              <a:gd name="connsiteX81" fmla="*/ 1942933 w 2242317"/>
              <a:gd name="connsiteY81" fmla="*/ 860612 h 2017059"/>
              <a:gd name="connsiteX82" fmla="*/ 2023616 w 2242317"/>
              <a:gd name="connsiteY82" fmla="*/ 766483 h 2017059"/>
              <a:gd name="connsiteX83" fmla="*/ 2063957 w 2242317"/>
              <a:gd name="connsiteY83" fmla="*/ 753036 h 2017059"/>
              <a:gd name="connsiteX84" fmla="*/ 2090851 w 2242317"/>
              <a:gd name="connsiteY84" fmla="*/ 712694 h 2017059"/>
              <a:gd name="connsiteX85" fmla="*/ 2131192 w 2242317"/>
              <a:gd name="connsiteY85" fmla="*/ 685800 h 2017059"/>
              <a:gd name="connsiteX86" fmla="*/ 2198428 w 2242317"/>
              <a:gd name="connsiteY86" fmla="*/ 564777 h 2017059"/>
              <a:gd name="connsiteX87" fmla="*/ 2211875 w 2242317"/>
              <a:gd name="connsiteY87" fmla="*/ 228600 h 2017059"/>
              <a:gd name="connsiteX88" fmla="*/ 2184980 w 2242317"/>
              <a:gd name="connsiteY88" fmla="*/ 201706 h 2017059"/>
              <a:gd name="connsiteX89" fmla="*/ 2158086 w 2242317"/>
              <a:gd name="connsiteY89" fmla="*/ 161365 h 2017059"/>
              <a:gd name="connsiteX90" fmla="*/ 2117745 w 2242317"/>
              <a:gd name="connsiteY90" fmla="*/ 147918 h 2017059"/>
              <a:gd name="connsiteX91" fmla="*/ 2023616 w 2242317"/>
              <a:gd name="connsiteY91" fmla="*/ 134471 h 2017059"/>
              <a:gd name="connsiteX92" fmla="*/ 1983275 w 2242317"/>
              <a:gd name="connsiteY92" fmla="*/ 94130 h 2017059"/>
              <a:gd name="connsiteX93" fmla="*/ 1942933 w 2242317"/>
              <a:gd name="connsiteY93" fmla="*/ 80683 h 2017059"/>
              <a:gd name="connsiteX94" fmla="*/ 1741228 w 2242317"/>
              <a:gd name="connsiteY94" fmla="*/ 53789 h 2017059"/>
              <a:gd name="connsiteX95" fmla="*/ 1337816 w 2242317"/>
              <a:gd name="connsiteY95" fmla="*/ 67236 h 2017059"/>
              <a:gd name="connsiteX96" fmla="*/ 1378157 w 2242317"/>
              <a:gd name="connsiteY96" fmla="*/ 40342 h 2017059"/>
              <a:gd name="connsiteX97" fmla="*/ 1364710 w 2242317"/>
              <a:gd name="connsiteY97" fmla="*/ 0 h 2017059"/>
              <a:gd name="connsiteX98" fmla="*/ 1068875 w 2242317"/>
              <a:gd name="connsiteY98" fmla="*/ 13447 h 2017059"/>
              <a:gd name="connsiteX99" fmla="*/ 1001639 w 2242317"/>
              <a:gd name="connsiteY99" fmla="*/ 80683 h 2017059"/>
              <a:gd name="connsiteX100" fmla="*/ 719251 w 2242317"/>
              <a:gd name="connsiteY100" fmla="*/ 53789 h 2017059"/>
              <a:gd name="connsiteX101" fmla="*/ 638569 w 2242317"/>
              <a:gd name="connsiteY101" fmla="*/ 107577 h 2017059"/>
              <a:gd name="connsiteX102" fmla="*/ 584780 w 2242317"/>
              <a:gd name="connsiteY102" fmla="*/ 134471 h 2017059"/>
              <a:gd name="connsiteX103" fmla="*/ 463757 w 2242317"/>
              <a:gd name="connsiteY103" fmla="*/ 201706 h 2017059"/>
              <a:gd name="connsiteX104" fmla="*/ 450310 w 2242317"/>
              <a:gd name="connsiteY104" fmla="*/ 242047 h 2017059"/>
              <a:gd name="connsiteX105" fmla="*/ 369628 w 2242317"/>
              <a:gd name="connsiteY105" fmla="*/ 268942 h 2017059"/>
              <a:gd name="connsiteX106" fmla="*/ 409969 w 2242317"/>
              <a:gd name="connsiteY106" fmla="*/ 336177 h 2017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2242317" h="2017059">
                <a:moveTo>
                  <a:pt x="409969" y="336177"/>
                </a:moveTo>
                <a:lnTo>
                  <a:pt x="409969" y="336177"/>
                </a:lnTo>
                <a:cubicBezTo>
                  <a:pt x="369628" y="340659"/>
                  <a:pt x="329535" y="349624"/>
                  <a:pt x="288945" y="349624"/>
                </a:cubicBezTo>
                <a:cubicBezTo>
                  <a:pt x="274771" y="349624"/>
                  <a:pt x="262355" y="339615"/>
                  <a:pt x="248604" y="336177"/>
                </a:cubicBezTo>
                <a:cubicBezTo>
                  <a:pt x="226431" y="330634"/>
                  <a:pt x="203781" y="327212"/>
                  <a:pt x="181369" y="322730"/>
                </a:cubicBezTo>
                <a:cubicBezTo>
                  <a:pt x="163439" y="327212"/>
                  <a:pt x="146061" y="336177"/>
                  <a:pt x="127580" y="336177"/>
                </a:cubicBezTo>
                <a:cubicBezTo>
                  <a:pt x="109099" y="336177"/>
                  <a:pt x="82057" y="306200"/>
                  <a:pt x="73792" y="322730"/>
                </a:cubicBezTo>
                <a:cubicBezTo>
                  <a:pt x="59618" y="351079"/>
                  <a:pt x="81569" y="385675"/>
                  <a:pt x="87239" y="416859"/>
                </a:cubicBezTo>
                <a:cubicBezTo>
                  <a:pt x="90545" y="435042"/>
                  <a:pt x="85309" y="460395"/>
                  <a:pt x="100686" y="470647"/>
                </a:cubicBezTo>
                <a:cubicBezTo>
                  <a:pt x="131441" y="491150"/>
                  <a:pt x="208263" y="497542"/>
                  <a:pt x="208263" y="497542"/>
                </a:cubicBezTo>
                <a:cubicBezTo>
                  <a:pt x="221710" y="506507"/>
                  <a:pt x="233749" y="518070"/>
                  <a:pt x="248604" y="524436"/>
                </a:cubicBezTo>
                <a:cubicBezTo>
                  <a:pt x="265591" y="531716"/>
                  <a:pt x="287961" y="526338"/>
                  <a:pt x="302392" y="537883"/>
                </a:cubicBezTo>
                <a:cubicBezTo>
                  <a:pt x="313460" y="546738"/>
                  <a:pt x="303532" y="571192"/>
                  <a:pt x="315839" y="578224"/>
                </a:cubicBezTo>
                <a:cubicBezTo>
                  <a:pt x="339512" y="591751"/>
                  <a:pt x="369628" y="587189"/>
                  <a:pt x="396522" y="591671"/>
                </a:cubicBezTo>
                <a:cubicBezTo>
                  <a:pt x="401004" y="627530"/>
                  <a:pt x="388964" y="669841"/>
                  <a:pt x="409969" y="699247"/>
                </a:cubicBezTo>
                <a:cubicBezTo>
                  <a:pt x="423974" y="718855"/>
                  <a:pt x="496879" y="663718"/>
                  <a:pt x="504098" y="658906"/>
                </a:cubicBezTo>
                <a:cubicBezTo>
                  <a:pt x="530992" y="663388"/>
                  <a:pt x="566826" y="651834"/>
                  <a:pt x="584780" y="672353"/>
                </a:cubicBezTo>
                <a:cubicBezTo>
                  <a:pt x="605651" y="696206"/>
                  <a:pt x="571856" y="748902"/>
                  <a:pt x="598228" y="766483"/>
                </a:cubicBezTo>
                <a:cubicBezTo>
                  <a:pt x="639422" y="793946"/>
                  <a:pt x="696839" y="775448"/>
                  <a:pt x="746145" y="779930"/>
                </a:cubicBezTo>
                <a:cubicBezTo>
                  <a:pt x="782004" y="887506"/>
                  <a:pt x="728216" y="762001"/>
                  <a:pt x="799933" y="833718"/>
                </a:cubicBezTo>
                <a:cubicBezTo>
                  <a:pt x="809956" y="843741"/>
                  <a:pt x="808898" y="860612"/>
                  <a:pt x="813380" y="874059"/>
                </a:cubicBezTo>
                <a:cubicBezTo>
                  <a:pt x="808898" y="896471"/>
                  <a:pt x="805476" y="919121"/>
                  <a:pt x="799933" y="941294"/>
                </a:cubicBezTo>
                <a:cubicBezTo>
                  <a:pt x="792761" y="969981"/>
                  <a:pt x="771246" y="993291"/>
                  <a:pt x="799933" y="1021977"/>
                </a:cubicBezTo>
                <a:cubicBezTo>
                  <a:pt x="809956" y="1032000"/>
                  <a:pt x="826828" y="1030942"/>
                  <a:pt x="840275" y="1035424"/>
                </a:cubicBezTo>
                <a:cubicBezTo>
                  <a:pt x="862687" y="1030942"/>
                  <a:pt x="886110" y="1030002"/>
                  <a:pt x="907510" y="1021977"/>
                </a:cubicBezTo>
                <a:cubicBezTo>
                  <a:pt x="922642" y="1016302"/>
                  <a:pt x="931789" y="996868"/>
                  <a:pt x="947851" y="995083"/>
                </a:cubicBezTo>
                <a:cubicBezTo>
                  <a:pt x="974949" y="992072"/>
                  <a:pt x="1001639" y="1004048"/>
                  <a:pt x="1028533" y="1008530"/>
                </a:cubicBezTo>
                <a:cubicBezTo>
                  <a:pt x="1033015" y="1021977"/>
                  <a:pt x="1034687" y="1036717"/>
                  <a:pt x="1041980" y="1048871"/>
                </a:cubicBezTo>
                <a:cubicBezTo>
                  <a:pt x="1097356" y="1141163"/>
                  <a:pt x="1044229" y="1001828"/>
                  <a:pt x="1082322" y="1116106"/>
                </a:cubicBezTo>
                <a:cubicBezTo>
                  <a:pt x="1035617" y="1256223"/>
                  <a:pt x="1086022" y="1145099"/>
                  <a:pt x="1001639" y="1250577"/>
                </a:cubicBezTo>
                <a:cubicBezTo>
                  <a:pt x="981447" y="1275817"/>
                  <a:pt x="974745" y="1313330"/>
                  <a:pt x="947851" y="1331259"/>
                </a:cubicBezTo>
                <a:lnTo>
                  <a:pt x="867169" y="1385047"/>
                </a:lnTo>
                <a:cubicBezTo>
                  <a:pt x="853722" y="1380565"/>
                  <a:pt x="840727" y="1368820"/>
                  <a:pt x="826828" y="1371600"/>
                </a:cubicBezTo>
                <a:cubicBezTo>
                  <a:pt x="814396" y="1374086"/>
                  <a:pt x="810804" y="1391971"/>
                  <a:pt x="799933" y="1398494"/>
                </a:cubicBezTo>
                <a:cubicBezTo>
                  <a:pt x="787779" y="1405787"/>
                  <a:pt x="773039" y="1407459"/>
                  <a:pt x="759592" y="1411942"/>
                </a:cubicBezTo>
                <a:lnTo>
                  <a:pt x="678910" y="1398494"/>
                </a:lnTo>
                <a:cubicBezTo>
                  <a:pt x="656423" y="1394405"/>
                  <a:pt x="634531" y="1385047"/>
                  <a:pt x="611675" y="1385047"/>
                </a:cubicBezTo>
                <a:cubicBezTo>
                  <a:pt x="597500" y="1385047"/>
                  <a:pt x="584780" y="1394012"/>
                  <a:pt x="571333" y="1398494"/>
                </a:cubicBezTo>
                <a:cubicBezTo>
                  <a:pt x="540679" y="1418931"/>
                  <a:pt x="492321" y="1464456"/>
                  <a:pt x="450310" y="1411942"/>
                </a:cubicBezTo>
                <a:cubicBezTo>
                  <a:pt x="437788" y="1396289"/>
                  <a:pt x="488323" y="1374832"/>
                  <a:pt x="477204" y="1358153"/>
                </a:cubicBezTo>
                <a:cubicBezTo>
                  <a:pt x="466953" y="1342776"/>
                  <a:pt x="441487" y="1367728"/>
                  <a:pt x="423416" y="1371600"/>
                </a:cubicBezTo>
                <a:cubicBezTo>
                  <a:pt x="378719" y="1381178"/>
                  <a:pt x="333769" y="1389529"/>
                  <a:pt x="288945" y="1398494"/>
                </a:cubicBezTo>
                <a:cubicBezTo>
                  <a:pt x="275498" y="1411941"/>
                  <a:pt x="264427" y="1428287"/>
                  <a:pt x="248604" y="1438836"/>
                </a:cubicBezTo>
                <a:cubicBezTo>
                  <a:pt x="236810" y="1446699"/>
                  <a:pt x="218286" y="1442260"/>
                  <a:pt x="208263" y="1452283"/>
                </a:cubicBezTo>
                <a:cubicBezTo>
                  <a:pt x="194089" y="1466457"/>
                  <a:pt x="193676" y="1490248"/>
                  <a:pt x="181369" y="1506071"/>
                </a:cubicBezTo>
                <a:cubicBezTo>
                  <a:pt x="123218" y="1580836"/>
                  <a:pt x="131964" y="1568848"/>
                  <a:pt x="60345" y="1586753"/>
                </a:cubicBezTo>
                <a:cubicBezTo>
                  <a:pt x="55863" y="1600200"/>
                  <a:pt x="44118" y="1613195"/>
                  <a:pt x="46898" y="1627094"/>
                </a:cubicBezTo>
                <a:cubicBezTo>
                  <a:pt x="62259" y="1703900"/>
                  <a:pt x="101901" y="1597367"/>
                  <a:pt x="60345" y="1694330"/>
                </a:cubicBezTo>
                <a:cubicBezTo>
                  <a:pt x="52449" y="1712755"/>
                  <a:pt x="40896" y="1729506"/>
                  <a:pt x="33451" y="1748118"/>
                </a:cubicBezTo>
                <a:cubicBezTo>
                  <a:pt x="22923" y="1774439"/>
                  <a:pt x="6557" y="1828800"/>
                  <a:pt x="6557" y="1828800"/>
                </a:cubicBezTo>
                <a:cubicBezTo>
                  <a:pt x="10965" y="1886100"/>
                  <a:pt x="-32984" y="2017059"/>
                  <a:pt x="60345" y="2017059"/>
                </a:cubicBezTo>
                <a:cubicBezTo>
                  <a:pt x="87610" y="2017059"/>
                  <a:pt x="114134" y="2008094"/>
                  <a:pt x="141028" y="2003612"/>
                </a:cubicBezTo>
                <a:cubicBezTo>
                  <a:pt x="154475" y="1994647"/>
                  <a:pt x="166601" y="1983282"/>
                  <a:pt x="181369" y="1976718"/>
                </a:cubicBezTo>
                <a:lnTo>
                  <a:pt x="302392" y="1936377"/>
                </a:lnTo>
                <a:lnTo>
                  <a:pt x="342733" y="1922930"/>
                </a:lnTo>
                <a:lnTo>
                  <a:pt x="383075" y="1909483"/>
                </a:lnTo>
                <a:cubicBezTo>
                  <a:pt x="396522" y="1900518"/>
                  <a:pt x="408648" y="1889153"/>
                  <a:pt x="423416" y="1882589"/>
                </a:cubicBezTo>
                <a:cubicBezTo>
                  <a:pt x="456940" y="1867689"/>
                  <a:pt x="518768" y="1850940"/>
                  <a:pt x="557886" y="1842247"/>
                </a:cubicBezTo>
                <a:cubicBezTo>
                  <a:pt x="580198" y="1837289"/>
                  <a:pt x="602949" y="1834343"/>
                  <a:pt x="625122" y="1828800"/>
                </a:cubicBezTo>
                <a:cubicBezTo>
                  <a:pt x="691905" y="1812104"/>
                  <a:pt x="642284" y="1817322"/>
                  <a:pt x="719251" y="1788459"/>
                </a:cubicBezTo>
                <a:cubicBezTo>
                  <a:pt x="736555" y="1781970"/>
                  <a:pt x="755337" y="1780322"/>
                  <a:pt x="773039" y="1775012"/>
                </a:cubicBezTo>
                <a:cubicBezTo>
                  <a:pt x="907282" y="1734739"/>
                  <a:pt x="799394" y="1755879"/>
                  <a:pt x="947851" y="1734671"/>
                </a:cubicBezTo>
                <a:cubicBezTo>
                  <a:pt x="961298" y="1730189"/>
                  <a:pt x="978169" y="1731247"/>
                  <a:pt x="988192" y="1721224"/>
                </a:cubicBezTo>
                <a:cubicBezTo>
                  <a:pt x="1011048" y="1698368"/>
                  <a:pt x="1010623" y="1648382"/>
                  <a:pt x="1041980" y="1640542"/>
                </a:cubicBezTo>
                <a:cubicBezTo>
                  <a:pt x="1141151" y="1615748"/>
                  <a:pt x="1051109" y="1642392"/>
                  <a:pt x="1149557" y="1600200"/>
                </a:cubicBezTo>
                <a:cubicBezTo>
                  <a:pt x="1162585" y="1594616"/>
                  <a:pt x="1177220" y="1593092"/>
                  <a:pt x="1189898" y="1586753"/>
                </a:cubicBezTo>
                <a:cubicBezTo>
                  <a:pt x="1294168" y="1534618"/>
                  <a:pt x="1169182" y="1580211"/>
                  <a:pt x="1270580" y="1546412"/>
                </a:cubicBezTo>
                <a:cubicBezTo>
                  <a:pt x="1279545" y="1537447"/>
                  <a:pt x="1290952" y="1530389"/>
                  <a:pt x="1297475" y="1519518"/>
                </a:cubicBezTo>
                <a:cubicBezTo>
                  <a:pt x="1304768" y="1507364"/>
                  <a:pt x="1302067" y="1490245"/>
                  <a:pt x="1310922" y="1479177"/>
                </a:cubicBezTo>
                <a:cubicBezTo>
                  <a:pt x="1321018" y="1466557"/>
                  <a:pt x="1337816" y="1461248"/>
                  <a:pt x="1351263" y="1452283"/>
                </a:cubicBezTo>
                <a:cubicBezTo>
                  <a:pt x="1355745" y="1465730"/>
                  <a:pt x="1361272" y="1478873"/>
                  <a:pt x="1364710" y="1492624"/>
                </a:cubicBezTo>
                <a:cubicBezTo>
                  <a:pt x="1370253" y="1514797"/>
                  <a:pt x="1360310" y="1545581"/>
                  <a:pt x="1378157" y="1559859"/>
                </a:cubicBezTo>
                <a:cubicBezTo>
                  <a:pt x="1392588" y="1571404"/>
                  <a:pt x="1414016" y="1550894"/>
                  <a:pt x="1431945" y="1546412"/>
                </a:cubicBezTo>
                <a:cubicBezTo>
                  <a:pt x="1435061" y="1524600"/>
                  <a:pt x="1445253" y="1430195"/>
                  <a:pt x="1458839" y="1398494"/>
                </a:cubicBezTo>
                <a:cubicBezTo>
                  <a:pt x="1477942" y="1353920"/>
                  <a:pt x="1485934" y="1364626"/>
                  <a:pt x="1512628" y="1331259"/>
                </a:cubicBezTo>
                <a:cubicBezTo>
                  <a:pt x="1563857" y="1267224"/>
                  <a:pt x="1510705" y="1310129"/>
                  <a:pt x="1579863" y="1264024"/>
                </a:cubicBezTo>
                <a:cubicBezTo>
                  <a:pt x="1614849" y="1159065"/>
                  <a:pt x="1557535" y="1310961"/>
                  <a:pt x="1660545" y="1156447"/>
                </a:cubicBezTo>
                <a:cubicBezTo>
                  <a:pt x="1675248" y="1134393"/>
                  <a:pt x="1709566" y="1071486"/>
                  <a:pt x="1741228" y="1048871"/>
                </a:cubicBezTo>
                <a:cubicBezTo>
                  <a:pt x="1762496" y="1033680"/>
                  <a:pt x="1786051" y="1021977"/>
                  <a:pt x="1808463" y="1008530"/>
                </a:cubicBezTo>
                <a:cubicBezTo>
                  <a:pt x="1817321" y="981955"/>
                  <a:pt x="1825107" y="946805"/>
                  <a:pt x="1848804" y="927847"/>
                </a:cubicBezTo>
                <a:cubicBezTo>
                  <a:pt x="1859872" y="918992"/>
                  <a:pt x="1875698" y="918882"/>
                  <a:pt x="1889145" y="914400"/>
                </a:cubicBezTo>
                <a:cubicBezTo>
                  <a:pt x="1907074" y="896471"/>
                  <a:pt x="1926236" y="879694"/>
                  <a:pt x="1942933" y="860612"/>
                </a:cubicBezTo>
                <a:cubicBezTo>
                  <a:pt x="1969030" y="830787"/>
                  <a:pt x="1989197" y="789429"/>
                  <a:pt x="2023616" y="766483"/>
                </a:cubicBezTo>
                <a:cubicBezTo>
                  <a:pt x="2035410" y="758620"/>
                  <a:pt x="2050510" y="757518"/>
                  <a:pt x="2063957" y="753036"/>
                </a:cubicBezTo>
                <a:cubicBezTo>
                  <a:pt x="2072922" y="739589"/>
                  <a:pt x="2079423" y="724122"/>
                  <a:pt x="2090851" y="712694"/>
                </a:cubicBezTo>
                <a:cubicBezTo>
                  <a:pt x="2102279" y="701266"/>
                  <a:pt x="2122627" y="699505"/>
                  <a:pt x="2131192" y="685800"/>
                </a:cubicBezTo>
                <a:cubicBezTo>
                  <a:pt x="2240881" y="510297"/>
                  <a:pt x="2086533" y="676669"/>
                  <a:pt x="2198428" y="564777"/>
                </a:cubicBezTo>
                <a:cubicBezTo>
                  <a:pt x="2263240" y="435152"/>
                  <a:pt x="2246139" y="491285"/>
                  <a:pt x="2211875" y="228600"/>
                </a:cubicBezTo>
                <a:cubicBezTo>
                  <a:pt x="2210235" y="216028"/>
                  <a:pt x="2192900" y="211606"/>
                  <a:pt x="2184980" y="201706"/>
                </a:cubicBezTo>
                <a:cubicBezTo>
                  <a:pt x="2174884" y="189086"/>
                  <a:pt x="2170706" y="171461"/>
                  <a:pt x="2158086" y="161365"/>
                </a:cubicBezTo>
                <a:cubicBezTo>
                  <a:pt x="2147018" y="152510"/>
                  <a:pt x="2131644" y="150698"/>
                  <a:pt x="2117745" y="147918"/>
                </a:cubicBezTo>
                <a:cubicBezTo>
                  <a:pt x="2086666" y="141702"/>
                  <a:pt x="2054992" y="138953"/>
                  <a:pt x="2023616" y="134471"/>
                </a:cubicBezTo>
                <a:cubicBezTo>
                  <a:pt x="2010169" y="121024"/>
                  <a:pt x="1999098" y="104679"/>
                  <a:pt x="1983275" y="94130"/>
                </a:cubicBezTo>
                <a:cubicBezTo>
                  <a:pt x="1971481" y="86267"/>
                  <a:pt x="1956684" y="84121"/>
                  <a:pt x="1942933" y="80683"/>
                </a:cubicBezTo>
                <a:cubicBezTo>
                  <a:pt x="1868660" y="62115"/>
                  <a:pt x="1825250" y="62191"/>
                  <a:pt x="1741228" y="53789"/>
                </a:cubicBezTo>
                <a:cubicBezTo>
                  <a:pt x="1606757" y="58271"/>
                  <a:pt x="1472269" y="72216"/>
                  <a:pt x="1337816" y="67236"/>
                </a:cubicBezTo>
                <a:cubicBezTo>
                  <a:pt x="1321666" y="66638"/>
                  <a:pt x="1372155" y="55347"/>
                  <a:pt x="1378157" y="40342"/>
                </a:cubicBezTo>
                <a:cubicBezTo>
                  <a:pt x="1383421" y="27181"/>
                  <a:pt x="1369192" y="13447"/>
                  <a:pt x="1364710" y="0"/>
                </a:cubicBezTo>
                <a:lnTo>
                  <a:pt x="1068875" y="13447"/>
                </a:lnTo>
                <a:cubicBezTo>
                  <a:pt x="1037934" y="20323"/>
                  <a:pt x="1001639" y="80683"/>
                  <a:pt x="1001639" y="80683"/>
                </a:cubicBezTo>
                <a:cubicBezTo>
                  <a:pt x="931901" y="-23924"/>
                  <a:pt x="967337" y="4172"/>
                  <a:pt x="719251" y="53789"/>
                </a:cubicBezTo>
                <a:cubicBezTo>
                  <a:pt x="687556" y="60128"/>
                  <a:pt x="666285" y="90947"/>
                  <a:pt x="638569" y="107577"/>
                </a:cubicBezTo>
                <a:cubicBezTo>
                  <a:pt x="621380" y="117890"/>
                  <a:pt x="601969" y="124158"/>
                  <a:pt x="584780" y="134471"/>
                </a:cubicBezTo>
                <a:cubicBezTo>
                  <a:pt x="469183" y="203828"/>
                  <a:pt x="544901" y="174658"/>
                  <a:pt x="463757" y="201706"/>
                </a:cubicBezTo>
                <a:cubicBezTo>
                  <a:pt x="459275" y="215153"/>
                  <a:pt x="461844" y="233808"/>
                  <a:pt x="450310" y="242047"/>
                </a:cubicBezTo>
                <a:cubicBezTo>
                  <a:pt x="427242" y="258525"/>
                  <a:pt x="369628" y="240593"/>
                  <a:pt x="369628" y="268942"/>
                </a:cubicBezTo>
                <a:lnTo>
                  <a:pt x="409969" y="336177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Sympson</a:t>
            </a:r>
          </a:p>
          <a:p>
            <a:pPr algn="ctr">
              <a:defRPr/>
            </a:pPr>
            <a:r>
              <a:rPr lang="en-US" b="1" dirty="0"/>
              <a:t> Lake</a:t>
            </a:r>
          </a:p>
          <a:p>
            <a:pPr algn="ctr">
              <a:defRPr/>
            </a:pPr>
            <a:r>
              <a:rPr lang="en-US" b="1" dirty="0"/>
              <a:t>Reservoir</a:t>
            </a:r>
            <a:r>
              <a:rPr lang="en-US" dirty="0"/>
              <a:t> </a:t>
            </a:r>
          </a:p>
        </p:txBody>
      </p:sp>
      <p:sp>
        <p:nvSpPr>
          <p:cNvPr id="44" name="Oval 43"/>
          <p:cNvSpPr/>
          <p:nvPr/>
        </p:nvSpPr>
        <p:spPr>
          <a:xfrm>
            <a:off x="4868863" y="2266950"/>
            <a:ext cx="1000125" cy="105092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East #1</a:t>
            </a:r>
          </a:p>
        </p:txBody>
      </p:sp>
      <p:sp>
        <p:nvSpPr>
          <p:cNvPr id="45" name="Oval 44"/>
          <p:cNvSpPr/>
          <p:nvPr/>
        </p:nvSpPr>
        <p:spPr>
          <a:xfrm>
            <a:off x="5992813" y="2249488"/>
            <a:ext cx="1011237" cy="102711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West</a:t>
            </a:r>
          </a:p>
          <a:p>
            <a:pPr algn="ctr">
              <a:defRPr/>
            </a:pPr>
            <a:r>
              <a:rPr lang="en-US" dirty="0"/>
              <a:t>#2</a:t>
            </a:r>
          </a:p>
        </p:txBody>
      </p:sp>
      <p:sp>
        <p:nvSpPr>
          <p:cNvPr id="46" name="Oval 45"/>
          <p:cNvSpPr/>
          <p:nvPr/>
        </p:nvSpPr>
        <p:spPr>
          <a:xfrm>
            <a:off x="7150100" y="2249488"/>
            <a:ext cx="1079500" cy="102711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Clearwell</a:t>
            </a:r>
          </a:p>
        </p:txBody>
      </p:sp>
      <p:sp>
        <p:nvSpPr>
          <p:cNvPr id="47" name="Oval 46"/>
          <p:cNvSpPr/>
          <p:nvPr/>
        </p:nvSpPr>
        <p:spPr>
          <a:xfrm>
            <a:off x="4438650" y="4187825"/>
            <a:ext cx="1138238" cy="9779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Clearwell</a:t>
            </a:r>
          </a:p>
        </p:txBody>
      </p:sp>
      <p:sp>
        <p:nvSpPr>
          <p:cNvPr id="6" name="Heptagon 5"/>
          <p:cNvSpPr/>
          <p:nvPr/>
        </p:nvSpPr>
        <p:spPr>
          <a:xfrm>
            <a:off x="763588" y="2074863"/>
            <a:ext cx="304800" cy="312737"/>
          </a:xfrm>
          <a:prstGeom prst="heptagon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1</a:t>
            </a:r>
          </a:p>
        </p:txBody>
      </p:sp>
      <p:sp>
        <p:nvSpPr>
          <p:cNvPr id="55" name="Donut 54"/>
          <p:cNvSpPr/>
          <p:nvPr/>
        </p:nvSpPr>
        <p:spPr>
          <a:xfrm>
            <a:off x="3759200" y="3708400"/>
            <a:ext cx="457200" cy="479425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6" name="Donut 55"/>
          <p:cNvSpPr/>
          <p:nvPr/>
        </p:nvSpPr>
        <p:spPr>
          <a:xfrm>
            <a:off x="1562100" y="5056188"/>
            <a:ext cx="488950" cy="479425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7" name="Donut 56"/>
          <p:cNvSpPr/>
          <p:nvPr/>
        </p:nvSpPr>
        <p:spPr>
          <a:xfrm>
            <a:off x="3636963" y="5054600"/>
            <a:ext cx="512762" cy="479425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915988" y="2387600"/>
            <a:ext cx="7937" cy="5969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2849563" y="3013075"/>
            <a:ext cx="17462" cy="57943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endCxn id="42" idx="3"/>
          </p:cNvCxnSpPr>
          <p:nvPr/>
        </p:nvCxnSpPr>
        <p:spPr>
          <a:xfrm>
            <a:off x="915988" y="2971800"/>
            <a:ext cx="430212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stCxn id="3" idx="2"/>
          </p:cNvCxnSpPr>
          <p:nvPr/>
        </p:nvCxnSpPr>
        <p:spPr>
          <a:xfrm>
            <a:off x="2870200" y="4867275"/>
            <a:ext cx="15875" cy="47783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7658100" y="1671638"/>
            <a:ext cx="15875" cy="57785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6499225" y="1739900"/>
            <a:ext cx="0" cy="50482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5321300" y="1689100"/>
            <a:ext cx="17463" cy="57785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7727950" y="3273425"/>
            <a:ext cx="7938" cy="6873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6521450" y="3271838"/>
            <a:ext cx="6350" cy="72231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5351463" y="3292475"/>
            <a:ext cx="17462" cy="71437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5321300" y="3994150"/>
            <a:ext cx="2465388" cy="3492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H="1">
            <a:off x="5321300" y="1697038"/>
            <a:ext cx="3136900" cy="4286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8458200" y="1127125"/>
            <a:ext cx="0" cy="61277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08" name="TextBox 42"/>
          <p:cNvSpPr txBox="1">
            <a:spLocks noChangeArrowheads="1"/>
          </p:cNvSpPr>
          <p:nvPr/>
        </p:nvSpPr>
        <p:spPr bwMode="auto">
          <a:xfrm>
            <a:off x="2630488" y="6000750"/>
            <a:ext cx="1625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/>
              <a:t>Filter # 4 GAC Cap Location</a:t>
            </a:r>
          </a:p>
        </p:txBody>
      </p:sp>
      <p:cxnSp>
        <p:nvCxnSpPr>
          <p:cNvPr id="97" name="Straight Connector 96"/>
          <p:cNvCxnSpPr/>
          <p:nvPr/>
        </p:nvCxnSpPr>
        <p:spPr>
          <a:xfrm flipH="1" flipV="1">
            <a:off x="1855788" y="5324475"/>
            <a:ext cx="1030287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2886075" y="5324475"/>
            <a:ext cx="95885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3429000" y="3994150"/>
            <a:ext cx="415925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2058988" y="3994150"/>
            <a:ext cx="29845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>
            <a:stCxn id="42" idx="1"/>
          </p:cNvCxnSpPr>
          <p:nvPr/>
        </p:nvCxnSpPr>
        <p:spPr>
          <a:xfrm>
            <a:off x="2311400" y="2971800"/>
            <a:ext cx="574675" cy="127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>
            <a:endCxn id="47" idx="2"/>
          </p:cNvCxnSpPr>
          <p:nvPr/>
        </p:nvCxnSpPr>
        <p:spPr>
          <a:xfrm flipV="1">
            <a:off x="3725863" y="4676775"/>
            <a:ext cx="712787" cy="952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>
            <a:off x="4908550" y="4030663"/>
            <a:ext cx="4302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Flowchart: Process 109"/>
          <p:cNvSpPr/>
          <p:nvPr/>
        </p:nvSpPr>
        <p:spPr>
          <a:xfrm>
            <a:off x="7786688" y="334963"/>
            <a:ext cx="1181100" cy="777875"/>
          </a:xfrm>
          <a:prstGeom prst="flowChartProcess">
            <a:avLst/>
          </a:prstGeom>
          <a:gradFill>
            <a:gsLst>
              <a:gs pos="0">
                <a:schemeClr val="accent2">
                  <a:lumMod val="110000"/>
                  <a:satMod val="105000"/>
                  <a:tint val="67000"/>
                </a:schemeClr>
              </a:gs>
              <a:gs pos="15000">
                <a:schemeClr val="accent2">
                  <a:lumMod val="105000"/>
                  <a:satMod val="103000"/>
                  <a:tint val="73000"/>
                </a:schemeClr>
              </a:gs>
              <a:gs pos="100000">
                <a:schemeClr val="accent2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HS Pumps</a:t>
            </a:r>
          </a:p>
        </p:txBody>
      </p:sp>
      <p:cxnSp>
        <p:nvCxnSpPr>
          <p:cNvPr id="68" name="Straight Connector 67"/>
          <p:cNvCxnSpPr/>
          <p:nvPr/>
        </p:nvCxnSpPr>
        <p:spPr>
          <a:xfrm flipH="1" flipV="1">
            <a:off x="4914900" y="4029075"/>
            <a:ext cx="22225" cy="20161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ctagon 42"/>
          <p:cNvSpPr/>
          <p:nvPr/>
        </p:nvSpPr>
        <p:spPr>
          <a:xfrm>
            <a:off x="2476500" y="5227638"/>
            <a:ext cx="255588" cy="193675"/>
          </a:xfrm>
          <a:prstGeom prst="octagon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4</a:t>
            </a:r>
          </a:p>
        </p:txBody>
      </p:sp>
      <p:sp>
        <p:nvSpPr>
          <p:cNvPr id="81" name="Octagon 80"/>
          <p:cNvSpPr/>
          <p:nvPr/>
        </p:nvSpPr>
        <p:spPr>
          <a:xfrm>
            <a:off x="2430463" y="2851150"/>
            <a:ext cx="257175" cy="193675"/>
          </a:xfrm>
          <a:prstGeom prst="octagon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2</a:t>
            </a:r>
          </a:p>
        </p:txBody>
      </p:sp>
      <p:cxnSp>
        <p:nvCxnSpPr>
          <p:cNvPr id="82" name="Straight Connector 81"/>
          <p:cNvCxnSpPr/>
          <p:nvPr/>
        </p:nvCxnSpPr>
        <p:spPr>
          <a:xfrm>
            <a:off x="3616325" y="4695825"/>
            <a:ext cx="4302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Octagon 82"/>
          <p:cNvSpPr/>
          <p:nvPr/>
        </p:nvSpPr>
        <p:spPr>
          <a:xfrm>
            <a:off x="3429000" y="4575175"/>
            <a:ext cx="257175" cy="193675"/>
          </a:xfrm>
          <a:prstGeom prst="octagon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5</a:t>
            </a:r>
          </a:p>
        </p:txBody>
      </p:sp>
      <p:sp>
        <p:nvSpPr>
          <p:cNvPr id="84" name="Octagon 83"/>
          <p:cNvSpPr/>
          <p:nvPr/>
        </p:nvSpPr>
        <p:spPr>
          <a:xfrm>
            <a:off x="2300288" y="3881438"/>
            <a:ext cx="257175" cy="193675"/>
          </a:xfrm>
          <a:prstGeom prst="octagon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4</a:t>
            </a:r>
          </a:p>
        </p:txBody>
      </p:sp>
      <p:sp>
        <p:nvSpPr>
          <p:cNvPr id="85" name="Octagon 84"/>
          <p:cNvSpPr/>
          <p:nvPr/>
        </p:nvSpPr>
        <p:spPr>
          <a:xfrm>
            <a:off x="3201988" y="3881438"/>
            <a:ext cx="255587" cy="193675"/>
          </a:xfrm>
          <a:prstGeom prst="octagon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4</a:t>
            </a:r>
          </a:p>
        </p:txBody>
      </p:sp>
      <p:sp>
        <p:nvSpPr>
          <p:cNvPr id="86" name="Donut 85"/>
          <p:cNvSpPr/>
          <p:nvPr/>
        </p:nvSpPr>
        <p:spPr>
          <a:xfrm>
            <a:off x="1436688" y="3754438"/>
            <a:ext cx="565150" cy="479425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87" name="Heptagon 86"/>
          <p:cNvSpPr/>
          <p:nvPr/>
        </p:nvSpPr>
        <p:spPr>
          <a:xfrm>
            <a:off x="4052888" y="4535488"/>
            <a:ext cx="295275" cy="261937"/>
          </a:xfrm>
          <a:prstGeom prst="heptagon">
            <a:avLst/>
          </a:prstGeom>
          <a:solidFill>
            <a:schemeClr val="accent3">
              <a:lumMod val="6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7</a:t>
            </a:r>
          </a:p>
        </p:txBody>
      </p:sp>
      <p:sp>
        <p:nvSpPr>
          <p:cNvPr id="89" name="Heptagon 88"/>
          <p:cNvSpPr/>
          <p:nvPr/>
        </p:nvSpPr>
        <p:spPr>
          <a:xfrm>
            <a:off x="3714750" y="4549775"/>
            <a:ext cx="309563" cy="247650"/>
          </a:xfrm>
          <a:prstGeom prst="heptagon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6</a:t>
            </a:r>
          </a:p>
        </p:txBody>
      </p:sp>
      <p:sp>
        <p:nvSpPr>
          <p:cNvPr id="92" name="Heptagon 91"/>
          <p:cNvSpPr/>
          <p:nvPr/>
        </p:nvSpPr>
        <p:spPr>
          <a:xfrm>
            <a:off x="2673350" y="3289300"/>
            <a:ext cx="407988" cy="306388"/>
          </a:xfrm>
          <a:prstGeom prst="heptagon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3</a:t>
            </a:r>
          </a:p>
        </p:txBody>
      </p:sp>
      <p:sp>
        <p:nvSpPr>
          <p:cNvPr id="3128" name="TextBox 51"/>
          <p:cNvSpPr txBox="1">
            <a:spLocks noChangeArrowheads="1"/>
          </p:cNvSpPr>
          <p:nvPr/>
        </p:nvSpPr>
        <p:spPr bwMode="auto">
          <a:xfrm>
            <a:off x="923925" y="2317750"/>
            <a:ext cx="808038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1"/>
              <a:t>KMNO4</a:t>
            </a:r>
          </a:p>
        </p:txBody>
      </p:sp>
      <p:sp>
        <p:nvSpPr>
          <p:cNvPr id="3129" name="TextBox 52"/>
          <p:cNvSpPr txBox="1">
            <a:spLocks noChangeArrowheads="1"/>
          </p:cNvSpPr>
          <p:nvPr/>
        </p:nvSpPr>
        <p:spPr bwMode="auto">
          <a:xfrm>
            <a:off x="3013075" y="3275013"/>
            <a:ext cx="16160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1"/>
              <a:t>Activated Carbon</a:t>
            </a:r>
          </a:p>
        </p:txBody>
      </p:sp>
      <p:sp>
        <p:nvSpPr>
          <p:cNvPr id="3130" name="TextBox 53"/>
          <p:cNvSpPr txBox="1">
            <a:spLocks noChangeArrowheads="1"/>
          </p:cNvSpPr>
          <p:nvPr/>
        </p:nvSpPr>
        <p:spPr bwMode="auto">
          <a:xfrm>
            <a:off x="2565400" y="2687638"/>
            <a:ext cx="18732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1"/>
              <a:t>Post Actiflo CL2</a:t>
            </a:r>
          </a:p>
        </p:txBody>
      </p:sp>
      <p:sp>
        <p:nvSpPr>
          <p:cNvPr id="3131" name="TextBox 57"/>
          <p:cNvSpPr txBox="1">
            <a:spLocks noChangeArrowheads="1"/>
          </p:cNvSpPr>
          <p:nvPr/>
        </p:nvSpPr>
        <p:spPr bwMode="auto">
          <a:xfrm>
            <a:off x="998538" y="4297363"/>
            <a:ext cx="798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1"/>
              <a:t>TOF</a:t>
            </a:r>
            <a:r>
              <a:rPr lang="en-US" altLang="en-US" b="1"/>
              <a:t> </a:t>
            </a:r>
            <a:r>
              <a:rPr lang="en-US" altLang="en-US" sz="1100" b="1"/>
              <a:t>CL2</a:t>
            </a:r>
          </a:p>
        </p:txBody>
      </p:sp>
      <p:cxnSp>
        <p:nvCxnSpPr>
          <p:cNvPr id="64" name="Straight Arrow Connector 63"/>
          <p:cNvCxnSpPr>
            <a:stCxn id="3131" idx="3"/>
          </p:cNvCxnSpPr>
          <p:nvPr/>
        </p:nvCxnSpPr>
        <p:spPr>
          <a:xfrm flipV="1">
            <a:off x="1797050" y="4086225"/>
            <a:ext cx="485775" cy="3952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 flipV="1">
            <a:off x="1809750" y="4071938"/>
            <a:ext cx="1385888" cy="4365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>
            <a:stCxn id="3131" idx="3"/>
            <a:endCxn id="43" idx="0"/>
          </p:cNvCxnSpPr>
          <p:nvPr/>
        </p:nvCxnSpPr>
        <p:spPr>
          <a:xfrm>
            <a:off x="1797050" y="4481513"/>
            <a:ext cx="735013" cy="74612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>
            <a:endCxn id="83" idx="2"/>
          </p:cNvCxnSpPr>
          <p:nvPr/>
        </p:nvCxnSpPr>
        <p:spPr>
          <a:xfrm flipV="1">
            <a:off x="2220913" y="4768850"/>
            <a:ext cx="1265237" cy="127476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36" name="TextBox 104"/>
          <p:cNvSpPr txBox="1">
            <a:spLocks noChangeArrowheads="1"/>
          </p:cNvSpPr>
          <p:nvPr/>
        </p:nvSpPr>
        <p:spPr bwMode="auto">
          <a:xfrm>
            <a:off x="1227138" y="6016625"/>
            <a:ext cx="11779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1"/>
              <a:t>Post Filter CL2</a:t>
            </a:r>
          </a:p>
        </p:txBody>
      </p:sp>
      <p:cxnSp>
        <p:nvCxnSpPr>
          <p:cNvPr id="123" name="Straight Arrow Connector 122"/>
          <p:cNvCxnSpPr>
            <a:endCxn id="40" idx="3"/>
          </p:cNvCxnSpPr>
          <p:nvPr/>
        </p:nvCxnSpPr>
        <p:spPr>
          <a:xfrm flipV="1">
            <a:off x="3081338" y="5573713"/>
            <a:ext cx="519112" cy="4651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 flipH="1">
            <a:off x="3956050" y="3948113"/>
            <a:ext cx="603250" cy="70167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>
            <a:stCxn id="3140" idx="0"/>
            <a:endCxn id="87" idx="2"/>
          </p:cNvCxnSpPr>
          <p:nvPr/>
        </p:nvCxnSpPr>
        <p:spPr>
          <a:xfrm flipH="1" flipV="1">
            <a:off x="4267200" y="4797425"/>
            <a:ext cx="314325" cy="83502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40" name="TextBox 129"/>
          <p:cNvSpPr txBox="1">
            <a:spLocks noChangeArrowheads="1"/>
          </p:cNvSpPr>
          <p:nvPr/>
        </p:nvSpPr>
        <p:spPr bwMode="auto">
          <a:xfrm>
            <a:off x="4348163" y="5632450"/>
            <a:ext cx="46672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1"/>
              <a:t>PO4</a:t>
            </a:r>
          </a:p>
        </p:txBody>
      </p:sp>
      <p:sp>
        <p:nvSpPr>
          <p:cNvPr id="3141" name="TextBox 133"/>
          <p:cNvSpPr txBox="1">
            <a:spLocks noChangeArrowheads="1"/>
          </p:cNvSpPr>
          <p:nvPr/>
        </p:nvSpPr>
        <p:spPr bwMode="auto">
          <a:xfrm>
            <a:off x="4460875" y="3741738"/>
            <a:ext cx="4699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1"/>
              <a:t>HFS</a:t>
            </a: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0174">
            <a:off x="3024534" y="852628"/>
            <a:ext cx="1593153" cy="22533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32239" y="971333"/>
            <a:ext cx="1550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6EA92D"/>
                </a:solidFill>
              </a:rPr>
              <a:t>CL2 Demand</a:t>
            </a:r>
            <a:endParaRPr lang="en-US" b="1" i="1" dirty="0">
              <a:solidFill>
                <a:srgbClr val="6EA92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2">
  <a:themeElements>
    <a:clrScheme name="Custom 1">
      <a:dk1>
        <a:srgbClr val="00539B"/>
      </a:dk1>
      <a:lt1>
        <a:srgbClr val="FFFFFF"/>
      </a:lt1>
      <a:dk2>
        <a:srgbClr val="00539B"/>
      </a:dk2>
      <a:lt2>
        <a:srgbClr val="FFFFFF"/>
      </a:lt2>
      <a:accent1>
        <a:srgbClr val="0078C9"/>
      </a:accent1>
      <a:accent2>
        <a:srgbClr val="009DD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F497D"/>
      </a:hlink>
      <a:folHlink>
        <a:srgbClr val="9BBB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eme1">
  <a:themeElements>
    <a:clrScheme name="Custom 1">
      <a:dk1>
        <a:srgbClr val="00539B"/>
      </a:dk1>
      <a:lt1>
        <a:srgbClr val="FFFFFF"/>
      </a:lt1>
      <a:dk2>
        <a:srgbClr val="00539B"/>
      </a:dk2>
      <a:lt2>
        <a:srgbClr val="FFFFFF"/>
      </a:lt2>
      <a:accent1>
        <a:srgbClr val="0078C9"/>
      </a:accent1>
      <a:accent2>
        <a:srgbClr val="009DD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F497D"/>
      </a:hlink>
      <a:folHlink>
        <a:srgbClr val="9BBB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4970</TotalTime>
  <Words>1334</Words>
  <Application>Microsoft Office PowerPoint</Application>
  <PresentationFormat>On-screen Show (4:3)</PresentationFormat>
  <Paragraphs>542</Paragraphs>
  <Slides>48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3" baseType="lpstr">
      <vt:lpstr>MS PGothic</vt:lpstr>
      <vt:lpstr>Arial</vt:lpstr>
      <vt:lpstr>Calibri</vt:lpstr>
      <vt:lpstr>Calibri-Bold</vt:lpstr>
      <vt:lpstr>Constantia</vt:lpstr>
      <vt:lpstr>Helvetica Neue Bold</vt:lpstr>
      <vt:lpstr>Times New Roman</vt:lpstr>
      <vt:lpstr>Tw Cen MT</vt:lpstr>
      <vt:lpstr>Wingdings</vt:lpstr>
      <vt:lpstr>ヒラギノ角ゴ ProN W6</vt:lpstr>
      <vt:lpstr>Theme2</vt:lpstr>
      <vt:lpstr>Custom Design</vt:lpstr>
      <vt:lpstr>Theme1</vt:lpstr>
      <vt:lpstr>Droplet</vt:lpstr>
      <vt:lpstr>Clip</vt:lpstr>
      <vt:lpstr>    Enviroway Annual Conference     Dragon Slayer for  TOC  &amp; Chlorine Demand </vt:lpstr>
      <vt:lpstr>PowerPoint Presentation</vt:lpstr>
      <vt:lpstr>PowerPoint Presentation</vt:lpstr>
      <vt:lpstr>Conventional Filtration  at Work </vt:lpstr>
      <vt:lpstr>Filtration</vt:lpstr>
      <vt:lpstr>Filtration Has Two Mechanisms</vt:lpstr>
      <vt:lpstr>How GAC Works</vt:lpstr>
      <vt:lpstr>Bardstown Water Treatment</vt:lpstr>
      <vt:lpstr>PowerPoint Presentation</vt:lpstr>
      <vt:lpstr>Raw Water Profile </vt:lpstr>
      <vt:lpstr>Clarification &amp; Filtration in One Unit</vt:lpstr>
      <vt:lpstr>Improvements and Special Studies</vt:lpstr>
      <vt:lpstr>Improved Chlorine Feed</vt:lpstr>
      <vt:lpstr>Wetted Surface Cleaning</vt:lpstr>
      <vt:lpstr>Signs and symptoms of filter deterioration</vt:lpstr>
      <vt:lpstr>PowerPoint Presentation</vt:lpstr>
      <vt:lpstr>PowerPoint Presentation</vt:lpstr>
      <vt:lpstr>Filter Units</vt:lpstr>
      <vt:lpstr>Performance Evaluation</vt:lpstr>
      <vt:lpstr>PowerPoint Presentation</vt:lpstr>
      <vt:lpstr>PowerPoint Presentation</vt:lpstr>
      <vt:lpstr>Is my media Worn out?</vt:lpstr>
      <vt:lpstr>Sieve Analysis Data</vt:lpstr>
      <vt:lpstr>Sieve Analysis Data</vt:lpstr>
      <vt:lpstr>Floc Retention Analysis</vt:lpstr>
      <vt:lpstr>What the Numbers Mean</vt:lpstr>
      <vt:lpstr>PowerPoint Presentation</vt:lpstr>
      <vt:lpstr>Media Cleaning in Lab</vt:lpstr>
      <vt:lpstr>PowerPoint Presentation</vt:lpstr>
      <vt:lpstr>Aliquot Sample</vt:lpstr>
      <vt:lpstr>Constituent Clean-Up ANTHRACITE</vt:lpstr>
      <vt:lpstr>Constituent Clean-Up SAND</vt:lpstr>
      <vt:lpstr>Constituent LOADING</vt:lpstr>
      <vt:lpstr>Constituent LOADING</vt:lpstr>
      <vt:lpstr>Pre Cleaning Cl2 Data</vt:lpstr>
      <vt:lpstr>Chlorine Demand</vt:lpstr>
      <vt:lpstr>Chlorine Demand</vt:lpstr>
      <vt:lpstr>Benefits of Cleaning Process</vt:lpstr>
      <vt:lpstr>State of Kentucky Approval</vt:lpstr>
      <vt:lpstr>PowerPoint Presentation</vt:lpstr>
      <vt:lpstr>Anthracite Media Removed to Sand Level</vt:lpstr>
      <vt:lpstr>Bardstown GAC Installation</vt:lpstr>
      <vt:lpstr>   Sand &amp; GAC skimming</vt:lpstr>
      <vt:lpstr>PowerPoint Presentation</vt:lpstr>
      <vt:lpstr>Unit # 4 TOC Levels  Before &amp; After</vt:lpstr>
      <vt:lpstr>DPB Data</vt:lpstr>
      <vt:lpstr>Summary</vt:lpstr>
      <vt:lpstr>PowerPoint Presentation</vt:lpstr>
    </vt:vector>
  </TitlesOfParts>
  <Company>Blue Earth Labs, LLC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Filtration Media Optimization</dc:title>
  <dc:creator>Bob Cashion</dc:creator>
  <cp:lastModifiedBy>Robert Cashion</cp:lastModifiedBy>
  <cp:revision>105</cp:revision>
  <dcterms:created xsi:type="dcterms:W3CDTF">2011-02-21T22:20:10Z</dcterms:created>
  <dcterms:modified xsi:type="dcterms:W3CDTF">2016-10-19T02:17:06Z</dcterms:modified>
</cp:coreProperties>
</file>