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6B5F-C48B-4325-81D4-4858EE2380D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673-284A-4C87-9753-8DACF6C51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3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6B5F-C48B-4325-81D4-4858EE2380D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673-284A-4C87-9753-8DACF6C51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5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6B5F-C48B-4325-81D4-4858EE2380D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673-284A-4C87-9753-8DACF6C51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6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6B5F-C48B-4325-81D4-4858EE2380D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673-284A-4C87-9753-8DACF6C51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1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6B5F-C48B-4325-81D4-4858EE2380D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673-284A-4C87-9753-8DACF6C51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9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6B5F-C48B-4325-81D4-4858EE2380D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673-284A-4C87-9753-8DACF6C51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1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6B5F-C48B-4325-81D4-4858EE2380D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673-284A-4C87-9753-8DACF6C51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6B5F-C48B-4325-81D4-4858EE2380D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673-284A-4C87-9753-8DACF6C51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0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6B5F-C48B-4325-81D4-4858EE2380D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673-284A-4C87-9753-8DACF6C51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6B5F-C48B-4325-81D4-4858EE2380D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673-284A-4C87-9753-8DACF6C51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3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6B5F-C48B-4325-81D4-4858EE2380D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7673-284A-4C87-9753-8DACF6C51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3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76B5F-C48B-4325-81D4-4858EE2380D1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07673-284A-4C87-9753-8DACF6C51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0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81000"/>
            <a:ext cx="5486400" cy="93345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Peracetic</a:t>
            </a:r>
            <a:r>
              <a:rPr lang="en-US" dirty="0" smtClean="0"/>
              <a:t> Acid (PAA)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200400"/>
            <a:ext cx="6172200" cy="104774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 smtClean="0"/>
              <a:t>Kentucky Division of Water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December 6,2016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1600200" cy="198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47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Basin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0.785 X Diameter’ X Diameter X Depth’=</a:t>
            </a:r>
            <a:r>
              <a:rPr lang="en-US" dirty="0" err="1" smtClean="0"/>
              <a:t>cuft</a:t>
            </a:r>
            <a:endParaRPr lang="en-US" dirty="0" smtClean="0"/>
          </a:p>
          <a:p>
            <a:r>
              <a:rPr lang="en-US" dirty="0" smtClean="0"/>
              <a:t>0.785 X 40’ X 40’ X 28’=35,168 </a:t>
            </a:r>
            <a:r>
              <a:rPr lang="en-US" dirty="0" err="1" smtClean="0"/>
              <a:t>cuft</a:t>
            </a:r>
            <a:endParaRPr lang="en-US" dirty="0" smtClean="0"/>
          </a:p>
          <a:p>
            <a:r>
              <a:rPr lang="en-US" dirty="0" smtClean="0"/>
              <a:t>35,168 </a:t>
            </a:r>
            <a:r>
              <a:rPr lang="en-US" dirty="0" err="1" smtClean="0"/>
              <a:t>cuft</a:t>
            </a:r>
            <a:r>
              <a:rPr lang="en-US" dirty="0" smtClean="0"/>
              <a:t> X 7.48 gal per </a:t>
            </a:r>
            <a:r>
              <a:rPr lang="en-US" dirty="0" err="1" smtClean="0"/>
              <a:t>cuft</a:t>
            </a:r>
            <a:r>
              <a:rPr lang="en-US" dirty="0" smtClean="0"/>
              <a:t>=263,056 gallon</a:t>
            </a:r>
          </a:p>
          <a:p>
            <a:r>
              <a:rPr lang="en-US" dirty="0" smtClean="0"/>
              <a:t>263,056 gal/ 700 </a:t>
            </a:r>
            <a:r>
              <a:rPr lang="en-US" dirty="0" err="1" smtClean="0"/>
              <a:t>gpm</a:t>
            </a:r>
            <a:endParaRPr lang="en-US" dirty="0"/>
          </a:p>
          <a:p>
            <a:r>
              <a:rPr lang="en-US" dirty="0" smtClean="0"/>
              <a:t>=376min or 6.3 </a:t>
            </a:r>
            <a:r>
              <a:rPr lang="en-US" dirty="0" err="1" smtClean="0"/>
              <a:t>hrs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4495800" y="4267200"/>
            <a:ext cx="4572000" cy="25146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495800" y="4114800"/>
            <a:ext cx="4572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79780" y="3581400"/>
            <a:ext cx="14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Diameter 40’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267200" y="4648200"/>
            <a:ext cx="0" cy="1752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19303" y="5351164"/>
            <a:ext cx="173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28’ Water Depth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0" y="365760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700 GPM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06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Basin Test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2819400" y="2895600"/>
            <a:ext cx="4572000" cy="25146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819400" y="2743200"/>
            <a:ext cx="4572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590800" y="3276600"/>
            <a:ext cx="0" cy="1752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9600" y="3979564"/>
            <a:ext cx="1945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18’4” Water Depth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228600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700 GPM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03380" y="2209800"/>
            <a:ext cx="14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Diameter 32’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9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Basin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 Ft Answer=14,734 </a:t>
            </a:r>
            <a:r>
              <a:rPr lang="en-US" dirty="0" err="1" smtClean="0"/>
              <a:t>cuft</a:t>
            </a:r>
            <a:endParaRPr lang="en-US" dirty="0" smtClean="0"/>
          </a:p>
          <a:p>
            <a:r>
              <a:rPr lang="en-US" dirty="0" smtClean="0"/>
              <a:t>Volume Answer=110,210 gallons</a:t>
            </a:r>
          </a:p>
          <a:p>
            <a:r>
              <a:rPr lang="en-US" dirty="0" smtClean="0"/>
              <a:t>CT Time=157 minutes or 2.62 </a:t>
            </a:r>
            <a:r>
              <a:rPr lang="en-US" dirty="0" err="1" smtClean="0"/>
              <a:t>hrs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19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formulas are based on perfect laminar flow</a:t>
            </a:r>
          </a:p>
          <a:p>
            <a:r>
              <a:rPr lang="en-US" dirty="0" smtClean="0"/>
              <a:t>Sludge volume must be calculated and removed from water depth calculation, short circuits the flow</a:t>
            </a:r>
          </a:p>
          <a:p>
            <a:r>
              <a:rPr lang="en-US" dirty="0" err="1" smtClean="0"/>
              <a:t>Baffels</a:t>
            </a:r>
            <a:r>
              <a:rPr lang="en-US" dirty="0" smtClean="0"/>
              <a:t> or walls have to be calculated separately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3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PAA Dosages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Formula: (8.34 X MGD X PPM (MG/L)) / % Solution (as decimal)</a:t>
            </a:r>
          </a:p>
          <a:p>
            <a:r>
              <a:rPr lang="en-US" dirty="0" smtClean="0"/>
              <a:t>Knowns: Usually two types of PAA; 15% and 22% &amp; MGD; 15% weighs 9.47lbs/gal and 22% weighs 9.28lbs/gal</a:t>
            </a:r>
          </a:p>
          <a:p>
            <a:r>
              <a:rPr lang="en-US" dirty="0" smtClean="0"/>
              <a:t>If you know flow in GPM, GPM X 1,440 min/day=MGD</a:t>
            </a:r>
          </a:p>
          <a:p>
            <a:r>
              <a:rPr lang="en-US" dirty="0" smtClean="0"/>
              <a:t>MGD in formula is represented as the following; 1,460,000 is (1.46)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4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PAA Dosage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WWTP is producing 2.45 MG of wastewater per day.  They want to feed 2 mg/l (ppm) of PAA 15%.</a:t>
            </a:r>
          </a:p>
          <a:p>
            <a:r>
              <a:rPr lang="en-US" dirty="0" smtClean="0"/>
              <a:t>Formula: (8.34 X 2.45 MG X 2 ppm) / .15=</a:t>
            </a:r>
            <a:r>
              <a:rPr lang="en-US" dirty="0" err="1" smtClean="0"/>
              <a:t>lbs</a:t>
            </a:r>
            <a:endParaRPr lang="en-US" dirty="0" smtClean="0"/>
          </a:p>
          <a:p>
            <a:r>
              <a:rPr lang="en-US" dirty="0" smtClean="0"/>
              <a:t>(40.866) / .15=272.44 </a:t>
            </a:r>
            <a:r>
              <a:rPr lang="en-US" dirty="0" err="1" smtClean="0"/>
              <a:t>lbs</a:t>
            </a:r>
            <a:r>
              <a:rPr lang="en-US" dirty="0" smtClean="0"/>
              <a:t> of product</a:t>
            </a:r>
          </a:p>
          <a:p>
            <a:r>
              <a:rPr lang="en-US" dirty="0" smtClean="0"/>
              <a:t>272.44 </a:t>
            </a:r>
            <a:r>
              <a:rPr lang="en-US" dirty="0" err="1" smtClean="0"/>
              <a:t>lbs</a:t>
            </a:r>
            <a:r>
              <a:rPr lang="en-US" dirty="0" smtClean="0"/>
              <a:t> / 9.47=29 gal/day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4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pump is rated for 40 gallons/day</a:t>
            </a:r>
          </a:p>
          <a:p>
            <a:r>
              <a:rPr lang="en-US" dirty="0" smtClean="0"/>
              <a:t>Formula: 40 X %Stroke X %Speed</a:t>
            </a:r>
          </a:p>
          <a:p>
            <a:r>
              <a:rPr lang="en-US" dirty="0" smtClean="0"/>
              <a:t>Example: 40 X 100% X 50%</a:t>
            </a:r>
          </a:p>
          <a:p>
            <a:r>
              <a:rPr lang="en-US" dirty="0" smtClean="0"/>
              <a:t>40 X 1 X 0.5=20 gallons/day</a:t>
            </a:r>
          </a:p>
          <a:p>
            <a:r>
              <a:rPr lang="en-US" dirty="0" smtClean="0"/>
              <a:t>20gpd X 9.47=189 </a:t>
            </a:r>
            <a:r>
              <a:rPr lang="en-US" dirty="0" err="1" smtClean="0"/>
              <a:t>lbs</a:t>
            </a:r>
            <a:r>
              <a:rPr lang="en-US" dirty="0" smtClean="0"/>
              <a:t>/day</a:t>
            </a:r>
          </a:p>
        </p:txBody>
      </p:sp>
    </p:spTree>
    <p:extLst>
      <p:ext uri="{BB962C8B-B14F-4D97-AF65-F5344CB8AC3E}">
        <p14:creationId xmlns:p14="http://schemas.microsoft.com/office/powerpoint/2010/main" val="9802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Formula:  </a:t>
            </a:r>
            <a:r>
              <a:rPr lang="en-US" dirty="0" err="1" smtClean="0"/>
              <a:t>lbs</a:t>
            </a:r>
            <a:r>
              <a:rPr lang="en-US" dirty="0" smtClean="0"/>
              <a:t> / (8.34 X MGD) X (% Sol)=ppm</a:t>
            </a:r>
          </a:p>
          <a:p>
            <a:r>
              <a:rPr lang="en-US" dirty="0" smtClean="0"/>
              <a:t>(189 </a:t>
            </a:r>
            <a:r>
              <a:rPr lang="en-US" dirty="0" err="1" smtClean="0"/>
              <a:t>lbs</a:t>
            </a:r>
            <a:r>
              <a:rPr lang="en-US" dirty="0" smtClean="0"/>
              <a:t>/day / (8.34 X 2.45)) X (.15)=ppm</a:t>
            </a:r>
          </a:p>
          <a:p>
            <a:r>
              <a:rPr lang="en-US" dirty="0" smtClean="0"/>
              <a:t>(189 </a:t>
            </a:r>
            <a:r>
              <a:rPr lang="en-US" dirty="0" err="1" smtClean="0"/>
              <a:t>lbs</a:t>
            </a:r>
            <a:r>
              <a:rPr lang="en-US" dirty="0" smtClean="0"/>
              <a:t>/day / (20.433) X (.15))=ppm</a:t>
            </a:r>
          </a:p>
          <a:p>
            <a:r>
              <a:rPr lang="en-US" dirty="0" smtClean="0"/>
              <a:t>9.25 X (.15)=ppm</a:t>
            </a:r>
          </a:p>
          <a:p>
            <a:r>
              <a:rPr lang="en-US" dirty="0" smtClean="0"/>
              <a:t>1.39 ppm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13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Calculation of Contact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2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Basin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know the length in feet, width in feet, depth of water in feet</a:t>
            </a:r>
          </a:p>
          <a:p>
            <a:r>
              <a:rPr lang="en-US" dirty="0" smtClean="0"/>
              <a:t>If inches are given, divide inches by 12</a:t>
            </a:r>
          </a:p>
          <a:p>
            <a:r>
              <a:rPr lang="en-US" dirty="0" smtClean="0"/>
              <a:t>Ex: 6”=0.5ft, 3”=0.25ft</a:t>
            </a:r>
          </a:p>
          <a:p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4419600" y="4343400"/>
            <a:ext cx="3962400" cy="1905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876800" y="4191000"/>
            <a:ext cx="3505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88796" y="3821668"/>
            <a:ext cx="82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Length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267200" y="4800600"/>
            <a:ext cx="0" cy="1447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84093" y="5339834"/>
            <a:ext cx="762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Depth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267200" y="4267200"/>
            <a:ext cx="45720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32449" y="4311134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68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Basin Known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Length in feet</a:t>
            </a:r>
          </a:p>
          <a:p>
            <a:r>
              <a:rPr lang="en-US" dirty="0" smtClean="0"/>
              <a:t>Width in feet</a:t>
            </a:r>
          </a:p>
          <a:p>
            <a:r>
              <a:rPr lang="en-US" dirty="0" smtClean="0"/>
              <a:t>Depth of Water in feet</a:t>
            </a:r>
          </a:p>
          <a:p>
            <a:r>
              <a:rPr lang="en-US" dirty="0" smtClean="0"/>
              <a:t>Flow in GPM of Effluent (if not known, take effluent in MGD/1440 mins per day</a:t>
            </a:r>
          </a:p>
          <a:p>
            <a:r>
              <a:rPr lang="en-US" dirty="0" smtClean="0"/>
              <a:t>Cu Ft of Water=7.48 gallons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8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Basin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20’L X 10’W X 6’D=1,200 </a:t>
            </a:r>
            <a:r>
              <a:rPr lang="en-US" dirty="0" err="1" smtClean="0"/>
              <a:t>cuft</a:t>
            </a:r>
            <a:endParaRPr lang="en-US" dirty="0" smtClean="0"/>
          </a:p>
          <a:p>
            <a:r>
              <a:rPr lang="en-US" dirty="0" smtClean="0"/>
              <a:t>1,200 </a:t>
            </a:r>
            <a:r>
              <a:rPr lang="en-US" dirty="0" err="1" smtClean="0"/>
              <a:t>cuft</a:t>
            </a:r>
            <a:r>
              <a:rPr lang="en-US" dirty="0" smtClean="0"/>
              <a:t> X 7.48 gal per </a:t>
            </a:r>
            <a:r>
              <a:rPr lang="en-US" dirty="0" err="1" smtClean="0"/>
              <a:t>cuft</a:t>
            </a:r>
            <a:r>
              <a:rPr lang="en-US" dirty="0" smtClean="0"/>
              <a:t>=8,976 gallons</a:t>
            </a:r>
          </a:p>
          <a:p>
            <a:r>
              <a:rPr lang="en-US" dirty="0" smtClean="0"/>
              <a:t>8,976 gal / 600 </a:t>
            </a:r>
            <a:r>
              <a:rPr lang="en-US" dirty="0" err="1" smtClean="0"/>
              <a:t>gpm</a:t>
            </a:r>
            <a:r>
              <a:rPr lang="en-US" dirty="0" smtClean="0"/>
              <a:t>=14.96 minutes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5105400" y="4712732"/>
            <a:ext cx="3962400" cy="1905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562600" y="4560332"/>
            <a:ext cx="3505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74596" y="4191000"/>
            <a:ext cx="1221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20’ Length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53000" y="5169932"/>
            <a:ext cx="0" cy="1447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75644" y="5709166"/>
            <a:ext cx="989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6’ Depth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953000" y="4636532"/>
            <a:ext cx="45720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96905" y="456033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10’ Width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60228" y="365760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600 GPM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5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Basin Test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2590800" y="3341132"/>
            <a:ext cx="3962400" cy="1905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48000" y="3188732"/>
            <a:ext cx="3505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59996" y="2819400"/>
            <a:ext cx="1431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22’6” Length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438400" y="3798332"/>
            <a:ext cx="0" cy="1447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61044" y="4337566"/>
            <a:ext cx="989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’ Depth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438400" y="3264932"/>
            <a:ext cx="45720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98829" y="3184621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11’2” Width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45628" y="228600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850 GPM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8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Basin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 Ft Answer=2,010.6 cu </a:t>
            </a:r>
            <a:r>
              <a:rPr lang="en-US" dirty="0" err="1" smtClean="0"/>
              <a:t>ft</a:t>
            </a:r>
            <a:endParaRPr lang="en-US" dirty="0" smtClean="0"/>
          </a:p>
          <a:p>
            <a:r>
              <a:rPr lang="en-US" dirty="0" smtClean="0"/>
              <a:t>Volume Answer=15,039 gal</a:t>
            </a:r>
          </a:p>
          <a:p>
            <a:r>
              <a:rPr lang="en-US" dirty="0" smtClean="0"/>
              <a:t>CT Time=17.69 min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9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Basin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know the diameter in feet or radius in feet, depth of water in feet</a:t>
            </a:r>
          </a:p>
          <a:p>
            <a:r>
              <a:rPr lang="en-US" dirty="0" smtClean="0"/>
              <a:t>If inches are given, divide inches by 12</a:t>
            </a:r>
          </a:p>
          <a:p>
            <a:r>
              <a:rPr lang="en-US" dirty="0" smtClean="0"/>
              <a:t>Ex: 6”=0.5ft, 3”=0.25ft</a:t>
            </a:r>
          </a:p>
          <a:p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4419600" y="3962400"/>
            <a:ext cx="4572000" cy="25146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Basin Known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Diameter in feet</a:t>
            </a:r>
          </a:p>
          <a:p>
            <a:r>
              <a:rPr lang="en-US" dirty="0" smtClean="0"/>
              <a:t>Depth in feet</a:t>
            </a:r>
          </a:p>
          <a:p>
            <a:r>
              <a:rPr lang="en-US" dirty="0" smtClean="0"/>
              <a:t>0.785</a:t>
            </a:r>
          </a:p>
          <a:p>
            <a:r>
              <a:rPr lang="en-US" sz="2400" dirty="0" smtClean="0"/>
              <a:t>Formula is 0.785 </a:t>
            </a:r>
            <a:r>
              <a:rPr lang="en-US" sz="2400" dirty="0"/>
              <a:t>X</a:t>
            </a:r>
            <a:r>
              <a:rPr lang="en-US" sz="2400" dirty="0" smtClean="0"/>
              <a:t> Diameter’ X Diameter X Depth’=</a:t>
            </a:r>
            <a:r>
              <a:rPr lang="en-US" sz="2400" dirty="0" err="1" smtClean="0"/>
              <a:t>cuft</a:t>
            </a:r>
            <a:endParaRPr lang="en-US" sz="2400" dirty="0" smtClean="0"/>
          </a:p>
          <a:p>
            <a:r>
              <a:rPr lang="en-US" dirty="0" smtClean="0"/>
              <a:t>7.48 gallons per </a:t>
            </a:r>
            <a:r>
              <a:rPr lang="en-US" dirty="0" err="1" smtClean="0"/>
              <a:t>cuft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53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547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Peracetic Acid (PAA)</vt:lpstr>
      <vt:lpstr>Calculation of Contact Time</vt:lpstr>
      <vt:lpstr>Square Basin</vt:lpstr>
      <vt:lpstr>Square Basin Known Factors</vt:lpstr>
      <vt:lpstr>Square Basin Math</vt:lpstr>
      <vt:lpstr>Square Basin Test</vt:lpstr>
      <vt:lpstr>Square Basin Test</vt:lpstr>
      <vt:lpstr>Round Basin</vt:lpstr>
      <vt:lpstr>Round Basin Known Factors</vt:lpstr>
      <vt:lpstr>Round Basin Math</vt:lpstr>
      <vt:lpstr>Round Basin Test</vt:lpstr>
      <vt:lpstr>Round Basin Test</vt:lpstr>
      <vt:lpstr>Flow Factors</vt:lpstr>
      <vt:lpstr>Calculating PAA Dosages</vt:lpstr>
      <vt:lpstr>Calculating PAA Dosage</vt:lpstr>
      <vt:lpstr>Back Calculation</vt:lpstr>
      <vt:lpstr>Back Calculation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Peracetic Acid (PAA)</dc:title>
  <dc:creator>S4 Water Sales and Service, LLC</dc:creator>
  <cp:lastModifiedBy>S4 Water Sales and Service, LLC</cp:lastModifiedBy>
  <cp:revision>14</cp:revision>
  <cp:lastPrinted>2016-12-01T21:52:22Z</cp:lastPrinted>
  <dcterms:created xsi:type="dcterms:W3CDTF">2016-12-01T17:19:45Z</dcterms:created>
  <dcterms:modified xsi:type="dcterms:W3CDTF">2016-12-01T21:52:52Z</dcterms:modified>
</cp:coreProperties>
</file>