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91" r:id="rId3"/>
    <p:sldId id="392" r:id="rId4"/>
    <p:sldId id="393" r:id="rId5"/>
    <p:sldId id="329" r:id="rId6"/>
    <p:sldId id="330" r:id="rId7"/>
    <p:sldId id="333" r:id="rId8"/>
    <p:sldId id="334" r:id="rId9"/>
    <p:sldId id="335" r:id="rId10"/>
    <p:sldId id="336" r:id="rId11"/>
    <p:sldId id="337" r:id="rId12"/>
    <p:sldId id="338" r:id="rId13"/>
    <p:sldId id="376" r:id="rId14"/>
    <p:sldId id="377" r:id="rId15"/>
    <p:sldId id="340" r:id="rId16"/>
    <p:sldId id="341" r:id="rId17"/>
    <p:sldId id="343" r:id="rId18"/>
    <p:sldId id="344" r:id="rId19"/>
    <p:sldId id="345" r:id="rId20"/>
    <p:sldId id="346" r:id="rId21"/>
    <p:sldId id="347" r:id="rId22"/>
    <p:sldId id="348" r:id="rId23"/>
    <p:sldId id="350" r:id="rId24"/>
    <p:sldId id="394" r:id="rId25"/>
    <p:sldId id="349" r:id="rId26"/>
    <p:sldId id="351" r:id="rId27"/>
    <p:sldId id="382" r:id="rId28"/>
  </p:sldIdLst>
  <p:sldSz cx="9144000" cy="6858000" type="screen4x3"/>
  <p:notesSz cx="7077075" cy="9383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A6D08"/>
    <a:srgbClr val="6E4E06"/>
    <a:srgbClr val="0747A5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3826" autoAdjust="0"/>
  </p:normalViewPr>
  <p:slideViewPr>
    <p:cSldViewPr snapToGrid="0">
      <p:cViewPr>
        <p:scale>
          <a:sx n="80" d="100"/>
          <a:sy n="80" d="100"/>
        </p:scale>
        <p:origin x="-900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9507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0" y="0"/>
            <a:ext cx="3067374" cy="469507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264AA77E-14C4-4328-A6B9-9D3437EAACFC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2604"/>
            <a:ext cx="3067374" cy="469507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0" y="8912604"/>
            <a:ext cx="3067374" cy="469507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DE9EDD53-4B3D-422E-98EC-D835DE293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677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8" tIns="47024" rIns="94048" bIns="470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342" y="0"/>
            <a:ext cx="3066733" cy="46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8" tIns="47024" rIns="94048" bIns="470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610" y="4457264"/>
            <a:ext cx="5189855" cy="422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8" tIns="47024" rIns="94048" bIns="470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4527"/>
            <a:ext cx="3066733" cy="46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8" tIns="47024" rIns="94048" bIns="470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342" y="8914527"/>
            <a:ext cx="3066733" cy="46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8" tIns="47024" rIns="94048" bIns="470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407F3F4-AF25-4F7D-B687-5CA88DBABF6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8933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1D899-C017-4389-9ACE-471F323BB5F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10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1D899-C017-4389-9ACE-471F323BB5F6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10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1D899-C017-4389-9ACE-471F323BB5F6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10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1D899-C017-4389-9ACE-471F323BB5F6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10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1D899-C017-4389-9ACE-471F323BB5F6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10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1D899-C017-4389-9ACE-471F323BB5F6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10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1D899-C017-4389-9ACE-471F323BB5F6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10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1D899-C017-4389-9ACE-471F323BB5F6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10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1D899-C017-4389-9ACE-471F323BB5F6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10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1D899-C017-4389-9ACE-471F323BB5F6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10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1D899-C017-4389-9ACE-471F323BB5F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10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1D899-C017-4389-9ACE-471F323BB5F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10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1D899-C017-4389-9ACE-471F323BB5F6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10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1D899-C017-4389-9ACE-471F323BB5F6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10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1D899-C017-4389-9ACE-471F323BB5F6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10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1D899-C017-4389-9ACE-471F323BB5F6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10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1D899-C017-4389-9ACE-471F323BB5F6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10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050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143000"/>
            <a:ext cx="7467600" cy="2667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5475" name="Rectangle 205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4038600"/>
            <a:ext cx="7467600" cy="1447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</a:t>
            </a:r>
          </a:p>
          <a:p>
            <a:pPr lvl="2"/>
            <a:endParaRPr lang="en-US" smtClean="0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457200" y="6583363"/>
            <a:ext cx="24384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 dirty="0">
                <a:solidFill>
                  <a:srgbClr val="99CCFF"/>
                </a:solidFill>
                <a:latin typeface="Verdana" pitchFamily="34" charset="0"/>
              </a:rPr>
              <a:t>Filename.ppt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458788" indent="-458788" algn="l" rtl="0" eaLnBrk="1" fontAlgn="base" hangingPunct="1">
        <a:spcBef>
          <a:spcPct val="20000"/>
        </a:spcBef>
        <a:spcAft>
          <a:spcPct val="0"/>
        </a:spcAft>
        <a:buClr>
          <a:srgbClr val="0747A5"/>
        </a:buClr>
        <a:buSzPct val="70000"/>
        <a:buFont typeface="Wingdings" pitchFamily="2" charset="2"/>
        <a:buAutoNum type="arabicPeriod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1074738" indent="-5016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AutoNum type="alphaLcPeriod"/>
        <a:defRPr sz="2400">
          <a:solidFill>
            <a:schemeClr val="tx1"/>
          </a:solidFill>
          <a:latin typeface="+mn-lt"/>
        </a:defRPr>
      </a:lvl2pPr>
      <a:lvl3pPr marL="1600200" indent="-4111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Char char="•"/>
        <a:defRPr sz="2000">
          <a:solidFill>
            <a:schemeClr val="tx1"/>
          </a:solidFill>
          <a:latin typeface="+mn-lt"/>
        </a:defRPr>
      </a:lvl3pPr>
      <a:lvl4pPr marL="2516188" indent="-412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Tahoma" pitchFamily="34" charset="0"/>
        </a:defRPr>
      </a:lvl4pPr>
      <a:lvl5pPr marL="30432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ahoma" pitchFamily="34" charset="0"/>
        </a:defRPr>
      </a:lvl5pPr>
      <a:lvl6pPr marL="35004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ahoma" pitchFamily="34" charset="0"/>
        </a:defRPr>
      </a:lvl6pPr>
      <a:lvl7pPr marL="39576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ahoma" pitchFamily="34" charset="0"/>
        </a:defRPr>
      </a:lvl7pPr>
      <a:lvl8pPr marL="44148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ahoma" pitchFamily="34" charset="0"/>
        </a:defRPr>
      </a:lvl8pPr>
      <a:lvl9pPr marL="48720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ahom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F0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6350" y="497681"/>
            <a:ext cx="7038975" cy="4900792"/>
          </a:xfrm>
          <a:prstGeom prst="rect">
            <a:avLst/>
          </a:prstGeom>
        </p:spPr>
      </p:pic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096963" y="2238375"/>
            <a:ext cx="690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3600" b="1" dirty="0">
              <a:latin typeface="Gill Sans" pitchFamily="1" charset="0"/>
            </a:endParaRP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838200" y="1143000"/>
            <a:ext cx="7467600" cy="2489200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Development of a Filter Surveillance Program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Part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Brandt Cashion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S4 Water Sales and Service, LLC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800600"/>
          </a:xfrm>
          <a:noFill/>
        </p:spPr>
        <p:txBody>
          <a:bodyPr/>
          <a:lstStyle/>
          <a:p>
            <a:pPr marL="1712913" indent="-1712913">
              <a:buNone/>
            </a:pPr>
            <a:r>
              <a:rPr lang="en-US" dirty="0" smtClean="0"/>
              <a:t>Purpose: To check how much the filter bed is expanding during a backwash</a:t>
            </a:r>
          </a:p>
          <a:p>
            <a:pPr marL="2401888" indent="-2401888">
              <a:buNone/>
            </a:pPr>
            <a:endParaRPr lang="en-US" dirty="0" smtClean="0"/>
          </a:p>
          <a:p>
            <a:pPr marL="2401888" indent="-2401888">
              <a:buNone/>
            </a:pPr>
            <a:r>
              <a:rPr lang="en-US" dirty="0" smtClean="0"/>
              <a:t>Importance: The bed expansion is a direct indication of backwash efficiency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96963" y="2238375"/>
            <a:ext cx="690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3600" b="1" dirty="0">
              <a:latin typeface="Gill Sans" pitchFamily="1" charset="0"/>
            </a:endParaRPr>
          </a:p>
        </p:txBody>
      </p:sp>
      <p:sp>
        <p:nvSpPr>
          <p:cNvPr id="798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Media Expansion Test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743200" y="4724400"/>
            <a:ext cx="3429000" cy="1828800"/>
            <a:chOff x="914400" y="4267200"/>
            <a:chExt cx="3429000" cy="1828800"/>
          </a:xfrm>
        </p:grpSpPr>
        <p:grpSp>
          <p:nvGrpSpPr>
            <p:cNvPr id="17" name="Group 16"/>
            <p:cNvGrpSpPr/>
            <p:nvPr/>
          </p:nvGrpSpPr>
          <p:grpSpPr>
            <a:xfrm>
              <a:off x="914400" y="4267200"/>
              <a:ext cx="3429000" cy="1828800"/>
              <a:chOff x="915194" y="3276600"/>
              <a:chExt cx="3429000" cy="182880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915194" y="3276600"/>
                <a:ext cx="3429000" cy="1828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915194" y="4648200"/>
                <a:ext cx="3429000" cy="457200"/>
              </a:xfrm>
              <a:prstGeom prst="rect">
                <a:avLst/>
              </a:prstGeom>
              <a:solidFill>
                <a:srgbClr val="9A6D08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7" name="Trapezoid 6"/>
              <p:cNvSpPr/>
              <p:nvPr/>
            </p:nvSpPr>
            <p:spPr bwMode="auto">
              <a:xfrm rot="10800000">
                <a:off x="1219994" y="3733800"/>
                <a:ext cx="304800" cy="228600"/>
              </a:xfrm>
              <a:prstGeom prst="trapezoid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8" name="Trapezoid 7"/>
              <p:cNvSpPr/>
              <p:nvPr/>
            </p:nvSpPr>
            <p:spPr bwMode="auto">
              <a:xfrm rot="10800000">
                <a:off x="2058194" y="3733800"/>
                <a:ext cx="304800" cy="228600"/>
              </a:xfrm>
              <a:prstGeom prst="trapezoid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10" name="Trapezoid 9"/>
              <p:cNvSpPr/>
              <p:nvPr/>
            </p:nvSpPr>
            <p:spPr bwMode="auto">
              <a:xfrm rot="10800000">
                <a:off x="2972594" y="3733800"/>
                <a:ext cx="304800" cy="228600"/>
              </a:xfrm>
              <a:prstGeom prst="trapezoid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11" name="Trapezoid 10"/>
              <p:cNvSpPr/>
              <p:nvPr/>
            </p:nvSpPr>
            <p:spPr bwMode="auto">
              <a:xfrm rot="10800000">
                <a:off x="3810794" y="3733800"/>
                <a:ext cx="304800" cy="228600"/>
              </a:xfrm>
              <a:prstGeom prst="trapezoid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 bwMode="auto">
            <a:xfrm>
              <a:off x="914400" y="5410200"/>
              <a:ext cx="3429000" cy="685800"/>
            </a:xfrm>
            <a:prstGeom prst="rect">
              <a:avLst/>
            </a:prstGeom>
            <a:solidFill>
              <a:srgbClr val="9A6D08">
                <a:alpha val="61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05000" y="5105400"/>
              <a:ext cx="1527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Expanded Media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66800" y="2209800"/>
            <a:ext cx="690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3600" b="1" dirty="0">
              <a:latin typeface="Gill Sans" pitchFamily="1" charset="0"/>
            </a:endParaRPr>
          </a:p>
        </p:txBody>
      </p:sp>
      <p:sp>
        <p:nvSpPr>
          <p:cNvPr id="798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Media Depth Before Backwash</a:t>
            </a:r>
            <a:endParaRPr lang="en-US" dirty="0"/>
          </a:p>
        </p:txBody>
      </p:sp>
      <p:grpSp>
        <p:nvGrpSpPr>
          <p:cNvPr id="2" name="Group 26"/>
          <p:cNvGrpSpPr/>
          <p:nvPr/>
        </p:nvGrpSpPr>
        <p:grpSpPr>
          <a:xfrm>
            <a:off x="1676400" y="2362200"/>
            <a:ext cx="5867400" cy="3962400"/>
            <a:chOff x="914400" y="4267200"/>
            <a:chExt cx="3429000" cy="1828800"/>
          </a:xfrm>
        </p:grpSpPr>
        <p:grpSp>
          <p:nvGrpSpPr>
            <p:cNvPr id="3" name="Group 16"/>
            <p:cNvGrpSpPr/>
            <p:nvPr/>
          </p:nvGrpSpPr>
          <p:grpSpPr>
            <a:xfrm>
              <a:off x="914400" y="4267200"/>
              <a:ext cx="3429000" cy="1828800"/>
              <a:chOff x="915194" y="3276600"/>
              <a:chExt cx="3429000" cy="182880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915194" y="3276600"/>
                <a:ext cx="3429000" cy="1828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915194" y="4648200"/>
                <a:ext cx="3429000" cy="457200"/>
              </a:xfrm>
              <a:prstGeom prst="rect">
                <a:avLst/>
              </a:prstGeom>
              <a:solidFill>
                <a:srgbClr val="9A6D08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7" name="Trapezoid 6"/>
              <p:cNvSpPr/>
              <p:nvPr/>
            </p:nvSpPr>
            <p:spPr bwMode="auto">
              <a:xfrm rot="10800000">
                <a:off x="1219994" y="3733800"/>
                <a:ext cx="304800" cy="228600"/>
              </a:xfrm>
              <a:prstGeom prst="trapezoid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8" name="Trapezoid 7"/>
              <p:cNvSpPr/>
              <p:nvPr/>
            </p:nvSpPr>
            <p:spPr bwMode="auto">
              <a:xfrm rot="10800000">
                <a:off x="2058194" y="3733800"/>
                <a:ext cx="304800" cy="228600"/>
              </a:xfrm>
              <a:prstGeom prst="trapezoid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10" name="Trapezoid 9"/>
              <p:cNvSpPr/>
              <p:nvPr/>
            </p:nvSpPr>
            <p:spPr bwMode="auto">
              <a:xfrm rot="10800000">
                <a:off x="2972594" y="3733800"/>
                <a:ext cx="304800" cy="228600"/>
              </a:xfrm>
              <a:prstGeom prst="trapezoid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11" name="Trapezoid 10"/>
              <p:cNvSpPr/>
              <p:nvPr/>
            </p:nvSpPr>
            <p:spPr bwMode="auto">
              <a:xfrm rot="10800000">
                <a:off x="3810794" y="3733800"/>
                <a:ext cx="304800" cy="228600"/>
              </a:xfrm>
              <a:prstGeom prst="trapezoid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339439" y="5779477"/>
              <a:ext cx="392715" cy="142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Media</a:t>
              </a:r>
              <a:endParaRPr lang="en-US" sz="14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76400" y="5257800"/>
            <a:ext cx="457200" cy="76200"/>
            <a:chOff x="533400" y="3962400"/>
            <a:chExt cx="457200" cy="76200"/>
          </a:xfrm>
        </p:grpSpPr>
        <p:sp>
          <p:nvSpPr>
            <p:cNvPr id="16" name="Oval 15"/>
            <p:cNvSpPr/>
            <p:nvPr/>
          </p:nvSpPr>
          <p:spPr bwMode="auto">
            <a:xfrm flipV="1">
              <a:off x="533400" y="3962400"/>
              <a:ext cx="457200" cy="76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17" name="Isosceles Triangle 16"/>
            <p:cNvSpPr/>
            <p:nvPr/>
          </p:nvSpPr>
          <p:spPr bwMode="auto">
            <a:xfrm>
              <a:off x="609600" y="3962400"/>
              <a:ext cx="304800" cy="76200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 bwMode="auto">
          <a:xfrm rot="5400000" flipH="1" flipV="1">
            <a:off x="457200" y="3810000"/>
            <a:ext cx="2895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>
            <a:off x="952500" y="5829300"/>
            <a:ext cx="990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29504" y="5638800"/>
            <a:ext cx="1632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Media </a:t>
            </a:r>
          </a:p>
          <a:p>
            <a:pPr algn="ctr"/>
            <a:r>
              <a:rPr lang="en-US" sz="1400" dirty="0" smtClean="0"/>
              <a:t>Depth = 30 inches</a:t>
            </a:r>
            <a:endParaRPr lang="en-US" sz="1400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rot="5400000">
            <a:off x="-38100" y="3848100"/>
            <a:ext cx="2971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45294" y="3581400"/>
            <a:ext cx="10502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Rope/pole </a:t>
            </a:r>
          </a:p>
          <a:p>
            <a:pPr algn="ctr"/>
            <a:r>
              <a:rPr lang="en-US" sz="1400" dirty="0" smtClean="0"/>
              <a:t>Length =</a:t>
            </a:r>
          </a:p>
          <a:p>
            <a:pPr algn="ctr"/>
            <a:r>
              <a:rPr lang="en-US" sz="1400" dirty="0" smtClean="0"/>
              <a:t>68 inches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447925" y="458152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Secchi</a:t>
            </a:r>
            <a:r>
              <a:rPr lang="en-US" sz="1800" dirty="0" smtClean="0"/>
              <a:t> disk</a:t>
            </a:r>
            <a:endParaRPr lang="en-US" sz="18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rot="5400000">
            <a:off x="2085975" y="4876800"/>
            <a:ext cx="323850" cy="285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1694329" y="3281082"/>
            <a:ext cx="5862918" cy="209774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66800" y="2209800"/>
            <a:ext cx="690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3600" b="1" dirty="0">
              <a:latin typeface="Gill Sans" pitchFamily="1" charset="0"/>
            </a:endParaRPr>
          </a:p>
        </p:txBody>
      </p:sp>
      <p:sp>
        <p:nvSpPr>
          <p:cNvPr id="798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Media Depth During the Backwash</a:t>
            </a:r>
            <a:endParaRPr lang="en-US" dirty="0"/>
          </a:p>
        </p:txBody>
      </p:sp>
      <p:grpSp>
        <p:nvGrpSpPr>
          <p:cNvPr id="2" name="Group 26"/>
          <p:cNvGrpSpPr/>
          <p:nvPr/>
        </p:nvGrpSpPr>
        <p:grpSpPr>
          <a:xfrm>
            <a:off x="1676400" y="2362200"/>
            <a:ext cx="5867400" cy="3962400"/>
            <a:chOff x="914400" y="4267200"/>
            <a:chExt cx="3429000" cy="1828800"/>
          </a:xfrm>
        </p:grpSpPr>
        <p:grpSp>
          <p:nvGrpSpPr>
            <p:cNvPr id="3" name="Group 16"/>
            <p:cNvGrpSpPr/>
            <p:nvPr/>
          </p:nvGrpSpPr>
          <p:grpSpPr>
            <a:xfrm>
              <a:off x="914400" y="4267200"/>
              <a:ext cx="3429000" cy="1828800"/>
              <a:chOff x="915194" y="3276600"/>
              <a:chExt cx="3429000" cy="182880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915194" y="3276600"/>
                <a:ext cx="3429000" cy="18288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915194" y="4648200"/>
                <a:ext cx="3429000" cy="457200"/>
              </a:xfrm>
              <a:prstGeom prst="rect">
                <a:avLst/>
              </a:prstGeom>
              <a:solidFill>
                <a:srgbClr val="9A6D08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7" name="Trapezoid 6"/>
              <p:cNvSpPr/>
              <p:nvPr/>
            </p:nvSpPr>
            <p:spPr bwMode="auto">
              <a:xfrm rot="10800000">
                <a:off x="1219994" y="3733800"/>
                <a:ext cx="304800" cy="228600"/>
              </a:xfrm>
              <a:prstGeom prst="trapezoid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8" name="Trapezoid 7"/>
              <p:cNvSpPr/>
              <p:nvPr/>
            </p:nvSpPr>
            <p:spPr bwMode="auto">
              <a:xfrm rot="10800000">
                <a:off x="2058194" y="3733800"/>
                <a:ext cx="304800" cy="228600"/>
              </a:xfrm>
              <a:prstGeom prst="trapezoid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10" name="Trapezoid 9"/>
              <p:cNvSpPr/>
              <p:nvPr/>
            </p:nvSpPr>
            <p:spPr bwMode="auto">
              <a:xfrm rot="10800000">
                <a:off x="2972594" y="3733800"/>
                <a:ext cx="304800" cy="228600"/>
              </a:xfrm>
              <a:prstGeom prst="trapezoid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11" name="Trapezoid 10"/>
              <p:cNvSpPr/>
              <p:nvPr/>
            </p:nvSpPr>
            <p:spPr bwMode="auto">
              <a:xfrm rot="10800000">
                <a:off x="3810794" y="3733800"/>
                <a:ext cx="304800" cy="228600"/>
              </a:xfrm>
              <a:prstGeom prst="trapezoid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916417" y="5402959"/>
              <a:ext cx="892977" cy="142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Expanded Media</a:t>
              </a:r>
              <a:endParaRPr lang="en-US" sz="14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447006" y="2362200"/>
            <a:ext cx="686594" cy="2389094"/>
            <a:chOff x="1447006" y="2362200"/>
            <a:chExt cx="686594" cy="2972594"/>
          </a:xfrm>
        </p:grpSpPr>
        <p:grpSp>
          <p:nvGrpSpPr>
            <p:cNvPr id="4" name="Group 17"/>
            <p:cNvGrpSpPr/>
            <p:nvPr/>
          </p:nvGrpSpPr>
          <p:grpSpPr>
            <a:xfrm>
              <a:off x="1676400" y="5257800"/>
              <a:ext cx="457200" cy="76200"/>
              <a:chOff x="533400" y="3962400"/>
              <a:chExt cx="457200" cy="76200"/>
            </a:xfrm>
          </p:grpSpPr>
          <p:sp>
            <p:nvSpPr>
              <p:cNvPr id="16" name="Oval 15"/>
              <p:cNvSpPr/>
              <p:nvPr/>
            </p:nvSpPr>
            <p:spPr bwMode="auto">
              <a:xfrm flipV="1">
                <a:off x="533400" y="3962400"/>
                <a:ext cx="457200" cy="762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17" name="Isosceles Triangle 16"/>
              <p:cNvSpPr/>
              <p:nvPr/>
            </p:nvSpPr>
            <p:spPr bwMode="auto">
              <a:xfrm>
                <a:off x="609600" y="3962400"/>
                <a:ext cx="304800" cy="76200"/>
              </a:xfrm>
              <a:prstGeom prst="triangl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 bwMode="auto">
            <a:xfrm rot="5400000" flipH="1" flipV="1">
              <a:off x="457200" y="3810000"/>
              <a:ext cx="28956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rot="5400000">
              <a:off x="-38100" y="3848100"/>
              <a:ext cx="2971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27" name="TextBox 26"/>
          <p:cNvSpPr txBox="1"/>
          <p:nvPr/>
        </p:nvSpPr>
        <p:spPr>
          <a:xfrm>
            <a:off x="119886" y="3581400"/>
            <a:ext cx="1701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Rope/pole </a:t>
            </a:r>
          </a:p>
          <a:p>
            <a:pPr algn="ctr"/>
            <a:r>
              <a:rPr lang="en-US" sz="1400" dirty="0" smtClean="0"/>
              <a:t>Length = 60 inches</a:t>
            </a:r>
            <a:endParaRPr lang="en-US" sz="1400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1685368" y="4697506"/>
            <a:ext cx="5853952" cy="1595718"/>
          </a:xfrm>
          <a:prstGeom prst="rect">
            <a:avLst/>
          </a:prstGeom>
          <a:solidFill>
            <a:srgbClr val="9A6D08">
              <a:alpha val="61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20354" y="4078941"/>
            <a:ext cx="1677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Backwash water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Method of Measuring Media Expansion</a:t>
            </a:r>
            <a:endParaRPr lang="en-US" dirty="0"/>
          </a:p>
        </p:txBody>
      </p:sp>
      <p:pic>
        <p:nvPicPr>
          <p:cNvPr id="43" name="Picture 42" descr="C: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915296"/>
            <a:ext cx="4354283" cy="3326755"/>
          </a:xfrm>
          <a:prstGeom prst="rect">
            <a:avLst/>
          </a:prstGeom>
          <a:noFill/>
        </p:spPr>
      </p:pic>
      <p:pic>
        <p:nvPicPr>
          <p:cNvPr id="45" name="Picture 1026" descr="N:\BizDev\Marketing\Proj Mngrs\Rivers_p\Filter Workshop\MVC-003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0099" y="2828924"/>
            <a:ext cx="4533901" cy="3400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1694329" y="3281082"/>
            <a:ext cx="5862918" cy="209774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66800" y="2209800"/>
            <a:ext cx="690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3600" b="1" dirty="0">
              <a:latin typeface="Gill Sans" pitchFamily="1" charset="0"/>
            </a:endParaRPr>
          </a:p>
        </p:txBody>
      </p:sp>
      <p:sp>
        <p:nvSpPr>
          <p:cNvPr id="798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Method of Measuring Media Expansion</a:t>
            </a:r>
            <a:endParaRPr lang="en-US" dirty="0"/>
          </a:p>
        </p:txBody>
      </p:sp>
      <p:grpSp>
        <p:nvGrpSpPr>
          <p:cNvPr id="2" name="Group 26"/>
          <p:cNvGrpSpPr/>
          <p:nvPr/>
        </p:nvGrpSpPr>
        <p:grpSpPr>
          <a:xfrm>
            <a:off x="1676400" y="2362200"/>
            <a:ext cx="5867400" cy="3962400"/>
            <a:chOff x="914400" y="4267200"/>
            <a:chExt cx="3429000" cy="1828800"/>
          </a:xfrm>
        </p:grpSpPr>
        <p:grpSp>
          <p:nvGrpSpPr>
            <p:cNvPr id="3" name="Group 16"/>
            <p:cNvGrpSpPr/>
            <p:nvPr/>
          </p:nvGrpSpPr>
          <p:grpSpPr>
            <a:xfrm>
              <a:off x="914400" y="4267200"/>
              <a:ext cx="3429000" cy="1828800"/>
              <a:chOff x="915194" y="3276600"/>
              <a:chExt cx="3429000" cy="182880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915194" y="3276600"/>
                <a:ext cx="3429000" cy="18288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915194" y="4648200"/>
                <a:ext cx="3429000" cy="457200"/>
              </a:xfrm>
              <a:prstGeom prst="rect">
                <a:avLst/>
              </a:prstGeom>
              <a:solidFill>
                <a:srgbClr val="9A6D08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7" name="Trapezoid 6"/>
              <p:cNvSpPr/>
              <p:nvPr/>
            </p:nvSpPr>
            <p:spPr bwMode="auto">
              <a:xfrm rot="10800000">
                <a:off x="1219994" y="3733800"/>
                <a:ext cx="304800" cy="228600"/>
              </a:xfrm>
              <a:prstGeom prst="trapezoid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8" name="Trapezoid 7"/>
              <p:cNvSpPr/>
              <p:nvPr/>
            </p:nvSpPr>
            <p:spPr bwMode="auto">
              <a:xfrm rot="10800000">
                <a:off x="2058194" y="3733800"/>
                <a:ext cx="304800" cy="228600"/>
              </a:xfrm>
              <a:prstGeom prst="trapezoid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10" name="Trapezoid 9"/>
              <p:cNvSpPr/>
              <p:nvPr/>
            </p:nvSpPr>
            <p:spPr bwMode="auto">
              <a:xfrm rot="10800000">
                <a:off x="2972594" y="3733800"/>
                <a:ext cx="304800" cy="228600"/>
              </a:xfrm>
              <a:prstGeom prst="trapezoid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11" name="Trapezoid 10"/>
              <p:cNvSpPr/>
              <p:nvPr/>
            </p:nvSpPr>
            <p:spPr bwMode="auto">
              <a:xfrm rot="10800000">
                <a:off x="3810794" y="3733800"/>
                <a:ext cx="304800" cy="228600"/>
              </a:xfrm>
              <a:prstGeom prst="trapezoid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916417" y="5402959"/>
              <a:ext cx="892977" cy="142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Expanded Media</a:t>
              </a:r>
              <a:endParaRPr lang="en-US" sz="1400" dirty="0"/>
            </a:p>
          </p:txBody>
        </p:sp>
      </p:grpSp>
      <p:grpSp>
        <p:nvGrpSpPr>
          <p:cNvPr id="12" name="Group 44"/>
          <p:cNvGrpSpPr/>
          <p:nvPr/>
        </p:nvGrpSpPr>
        <p:grpSpPr>
          <a:xfrm flipH="1">
            <a:off x="5759824" y="4267200"/>
            <a:ext cx="1752600" cy="1066800"/>
            <a:chOff x="6019800" y="1066800"/>
            <a:chExt cx="1752600" cy="106680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6096000" y="1143000"/>
              <a:ext cx="152400" cy="914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6055659" y="1066800"/>
              <a:ext cx="224118" cy="125506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grpSp>
          <p:nvGrpSpPr>
            <p:cNvPr id="13" name="Group 43"/>
            <p:cNvGrpSpPr/>
            <p:nvPr/>
          </p:nvGrpSpPr>
          <p:grpSpPr>
            <a:xfrm>
              <a:off x="6373906" y="1232647"/>
              <a:ext cx="1250576" cy="842235"/>
              <a:chOff x="6400800" y="838200"/>
              <a:chExt cx="1250576" cy="842235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6400800" y="838200"/>
                <a:ext cx="76200" cy="838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6553200" y="923364"/>
                <a:ext cx="76200" cy="75438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6705600" y="1008530"/>
                <a:ext cx="76200" cy="67056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6858000" y="1093695"/>
                <a:ext cx="76200" cy="586740"/>
              </a:xfrm>
              <a:prstGeom prst="rect">
                <a:avLst/>
              </a:prstGeom>
              <a:solidFill>
                <a:srgbClr val="9A6D08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7010400" y="1169894"/>
                <a:ext cx="76200" cy="502920"/>
              </a:xfrm>
              <a:prstGeom prst="rect">
                <a:avLst/>
              </a:prstGeom>
              <a:solidFill>
                <a:srgbClr val="9A6D08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7162800" y="1255065"/>
                <a:ext cx="76200" cy="419100"/>
              </a:xfrm>
              <a:prstGeom prst="rect">
                <a:avLst/>
              </a:prstGeom>
              <a:solidFill>
                <a:srgbClr val="9A6D08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7306235" y="1340224"/>
                <a:ext cx="76200" cy="335280"/>
              </a:xfrm>
              <a:prstGeom prst="rect">
                <a:avLst/>
              </a:prstGeom>
              <a:solidFill>
                <a:srgbClr val="9A6D08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7440705" y="1425388"/>
                <a:ext cx="76200" cy="251460"/>
              </a:xfrm>
              <a:prstGeom prst="rect">
                <a:avLst/>
              </a:prstGeom>
              <a:solidFill>
                <a:srgbClr val="9A6D08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7575176" y="1510553"/>
                <a:ext cx="76200" cy="167640"/>
              </a:xfrm>
              <a:prstGeom prst="rect">
                <a:avLst/>
              </a:prstGeom>
              <a:solidFill>
                <a:srgbClr val="9A6D08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6019800" y="2057400"/>
              <a:ext cx="17526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</p:grpSp>
      <p:sp>
        <p:nvSpPr>
          <p:cNvPr id="42" name="Rectangle 41"/>
          <p:cNvSpPr/>
          <p:nvPr/>
        </p:nvSpPr>
        <p:spPr bwMode="auto">
          <a:xfrm>
            <a:off x="1685368" y="4697506"/>
            <a:ext cx="5853952" cy="1595718"/>
          </a:xfrm>
          <a:prstGeom prst="rect">
            <a:avLst/>
          </a:prstGeom>
          <a:solidFill>
            <a:srgbClr val="9A6D08">
              <a:alpha val="61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33129" y="2303929"/>
            <a:ext cx="45719" cy="19453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20354" y="4078941"/>
            <a:ext cx="1677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Backwash water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Media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Initial Depth = 68 inches</a:t>
            </a:r>
          </a:p>
          <a:p>
            <a:pPr>
              <a:buNone/>
            </a:pPr>
            <a:r>
              <a:rPr lang="en-US" dirty="0" smtClean="0"/>
              <a:t>Expanded Depth = 60 inches</a:t>
            </a:r>
          </a:p>
          <a:p>
            <a:pPr>
              <a:buNone/>
            </a:pPr>
            <a:r>
              <a:rPr lang="en-US" dirty="0" smtClean="0"/>
              <a:t>Bed Expansion = 8 inches</a:t>
            </a:r>
          </a:p>
          <a:p>
            <a:pPr>
              <a:buNone/>
            </a:pPr>
            <a:r>
              <a:rPr lang="en-US" dirty="0" smtClean="0"/>
              <a:t>Bed Expansion Percent = 8 in./30 in. =27%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Typical Bed Expansion is 20-30%</a:t>
            </a:r>
          </a:p>
          <a:p>
            <a:pPr>
              <a:buNone/>
            </a:pPr>
            <a:r>
              <a:rPr lang="en-US" dirty="0" smtClean="0"/>
              <a:t>Therefore o.k.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800600"/>
          </a:xfrm>
          <a:noFill/>
        </p:spPr>
        <p:txBody>
          <a:bodyPr/>
          <a:lstStyle/>
          <a:p>
            <a:pPr marL="1712913" indent="-1712913">
              <a:buNone/>
            </a:pPr>
            <a:r>
              <a:rPr lang="en-US" dirty="0" smtClean="0"/>
              <a:t>Purpose: To determine optimal backwashing duration</a:t>
            </a:r>
          </a:p>
          <a:p>
            <a:pPr marL="2401888" indent="-2401888">
              <a:buNone/>
            </a:pPr>
            <a:endParaRPr lang="en-US" dirty="0" smtClean="0"/>
          </a:p>
          <a:p>
            <a:pPr marL="2401888" indent="-2401888">
              <a:buNone/>
            </a:pPr>
            <a:r>
              <a:rPr lang="en-US" dirty="0" smtClean="0"/>
              <a:t>Importance: Over backwashing can</a:t>
            </a:r>
          </a:p>
          <a:p>
            <a:pPr marL="2401888" indent="-173038">
              <a:buFont typeface="Arial" pitchFamily="34" charset="0"/>
              <a:buChar char="•"/>
            </a:pPr>
            <a:r>
              <a:rPr lang="en-US" dirty="0" smtClean="0"/>
              <a:t>cause all of the solids to be washed out of the filter. </a:t>
            </a:r>
          </a:p>
          <a:p>
            <a:pPr marL="2401888" indent="-173038">
              <a:buFont typeface="Arial" pitchFamily="34" charset="0"/>
              <a:buChar char="•"/>
            </a:pPr>
            <a:r>
              <a:rPr lang="en-US" dirty="0" smtClean="0"/>
              <a:t>result in effluent turbidity spikes during the filter ripening process</a:t>
            </a:r>
          </a:p>
          <a:p>
            <a:pPr marL="2401888" indent="-173038">
              <a:buFont typeface="Arial" pitchFamily="34" charset="0"/>
              <a:buChar char="•"/>
            </a:pPr>
            <a:r>
              <a:rPr lang="en-US" dirty="0" smtClean="0"/>
              <a:t>cause the wasting of water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96963" y="2238375"/>
            <a:ext cx="690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3600" b="1" dirty="0">
              <a:latin typeface="Gill Sans" pitchFamily="1" charset="0"/>
            </a:endParaRPr>
          </a:p>
        </p:txBody>
      </p:sp>
      <p:sp>
        <p:nvSpPr>
          <p:cNvPr id="798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Backwash Turbidity Profile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Backwash Turbidity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minimum of two plant employees</a:t>
            </a:r>
          </a:p>
          <a:p>
            <a:r>
              <a:rPr lang="en-US" dirty="0" smtClean="0"/>
              <a:t>Stopwatch</a:t>
            </a:r>
          </a:p>
          <a:p>
            <a:r>
              <a:rPr lang="en-US" dirty="0" smtClean="0"/>
              <a:t>Sampling device</a:t>
            </a:r>
          </a:p>
          <a:p>
            <a:r>
              <a:rPr lang="en-US" dirty="0" smtClean="0"/>
              <a:t>Bench-top turbidimeter</a:t>
            </a:r>
          </a:p>
          <a:p>
            <a:r>
              <a:rPr lang="en-US" dirty="0" smtClean="0"/>
              <a:t>30-100 mL sample bottles marked in 1 min intervals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 Backwash Samples Every minute</a:t>
            </a:r>
            <a:endParaRPr lang="en-US" dirty="0"/>
          </a:p>
        </p:txBody>
      </p:sp>
      <p:pic>
        <p:nvPicPr>
          <p:cNvPr id="5" name="Picture 2" descr="N:\BizDev\Marketing\Proj Mngrs\Rivers_p\Filter Workshop\MVC-024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Samples into Sample Containers</a:t>
            </a:r>
            <a:endParaRPr lang="en-US" dirty="0"/>
          </a:p>
        </p:txBody>
      </p:sp>
      <p:pic>
        <p:nvPicPr>
          <p:cNvPr id="6" name="Picture 2" descr="N:\BizDev\Marketing\Proj Mngrs\Rivers_p\Filter Workshop\MVC-027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96963" y="2238375"/>
            <a:ext cx="690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3600" b="1" dirty="0">
              <a:latin typeface="Gill Sans" pitchFamily="1" charset="0"/>
            </a:endParaRPr>
          </a:p>
        </p:txBody>
      </p:sp>
      <p:sp>
        <p:nvSpPr>
          <p:cNvPr id="79881" name="Rectangle 9"/>
          <p:cNvSpPr>
            <a:spLocks noGrp="1" noChangeArrowheads="1"/>
          </p:cNvSpPr>
          <p:nvPr>
            <p:ph type="title"/>
          </p:nvPr>
        </p:nvSpPr>
        <p:spPr>
          <a:xfrm>
            <a:off x="466725" y="171450"/>
            <a:ext cx="8229600" cy="762000"/>
          </a:xfrm>
        </p:spPr>
        <p:txBody>
          <a:bodyPr/>
          <a:lstStyle/>
          <a:p>
            <a:r>
              <a:rPr lang="en-US" dirty="0" smtClean="0"/>
              <a:t>Purpose of the Filter Surveillance Program</a:t>
            </a:r>
            <a:endParaRPr lang="en-US" dirty="0"/>
          </a:p>
        </p:txBody>
      </p:sp>
      <p:sp>
        <p:nvSpPr>
          <p:cNvPr id="7988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542925" y="1609725"/>
            <a:ext cx="6648450" cy="4800600"/>
          </a:xfrm>
        </p:spPr>
        <p:txBody>
          <a:bodyPr/>
          <a:lstStyle/>
          <a:p>
            <a:pPr marL="400050" indent="-400050"/>
            <a:r>
              <a:rPr lang="en-US" dirty="0" smtClean="0"/>
              <a:t>Increase Filter efficiency</a:t>
            </a:r>
          </a:p>
          <a:p>
            <a:pPr marL="400050" indent="-400050"/>
            <a:r>
              <a:rPr lang="en-US" dirty="0" smtClean="0"/>
              <a:t>Improve Filter Performance</a:t>
            </a:r>
          </a:p>
        </p:txBody>
      </p:sp>
      <p:pic>
        <p:nvPicPr>
          <p:cNvPr id="6" name="Picture 5" descr="DSCF0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75" y="2774155"/>
            <a:ext cx="5026026" cy="376952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2061" y="2790825"/>
            <a:ext cx="1977284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4053" y="4546128"/>
            <a:ext cx="1906339" cy="154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Backwash Water Turbidity</a:t>
            </a:r>
            <a:endParaRPr lang="en-US" dirty="0"/>
          </a:p>
        </p:txBody>
      </p:sp>
      <p:pic>
        <p:nvPicPr>
          <p:cNvPr id="7" name="Picture 2" descr="N:\BizDev\Marketing\Proj Mngrs\Rivers_p\Filter Workshop\MVC-028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A Backwash Turbidity Graph</a:t>
            </a:r>
            <a:endParaRPr lang="en-US" dirty="0"/>
          </a:p>
        </p:txBody>
      </p:sp>
      <p:pic>
        <p:nvPicPr>
          <p:cNvPr id="131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084" y="1646422"/>
            <a:ext cx="3546647" cy="311383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6" name="Picture 1026" descr="C:\Documents and Settings\privers\My Documents\Presentations\WEASC2000\img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433" y="1488141"/>
            <a:ext cx="4014399" cy="45748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682369"/>
            <a:ext cx="8263801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It is recommended that a backwash be ended</a:t>
            </a:r>
          </a:p>
          <a:p>
            <a:r>
              <a:rPr lang="en-US" dirty="0" smtClean="0"/>
              <a:t>when the turbidity reaches the range of 10-15 NTU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Wash Observation</a:t>
            </a:r>
            <a:endParaRPr lang="en-US" dirty="0"/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336176" y="1349189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2913" marR="0" lvl="0" indent="-171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Purpose: To determine the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effectiveness of the surface wash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401888" marR="0" lvl="0" indent="-24018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401888" marR="0" lvl="0" indent="-24018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Importance: The surface wash improves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backwashing effectiveness by adding energy and abrasion during the backwash and higher hydraulic shear forces in the bed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96963" y="2238375"/>
            <a:ext cx="690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3600" b="1" dirty="0">
              <a:latin typeface="Gill Sans" pitchFamily="1" charset="0"/>
            </a:endParaRPr>
          </a:p>
        </p:txBody>
      </p:sp>
      <p:sp>
        <p:nvSpPr>
          <p:cNvPr id="798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Surface Wash Systems</a:t>
            </a:r>
            <a:endParaRPr lang="en-US" dirty="0"/>
          </a:p>
        </p:txBody>
      </p:sp>
      <p:pic>
        <p:nvPicPr>
          <p:cNvPr id="6" name="Content Placeholder 5" descr="P126007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3339" y="2047874"/>
            <a:ext cx="3727636" cy="3267075"/>
          </a:xfrm>
        </p:spPr>
      </p:pic>
      <p:pic>
        <p:nvPicPr>
          <p:cNvPr id="7" name="Picture 2050" descr="N:\BizDev\Marketing\Proj Mngrs\Rivers_p\Filter Workshop\MVC-018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798" y="2052918"/>
            <a:ext cx="4347765" cy="3260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Scour Surface Wash</a:t>
            </a:r>
            <a:endParaRPr lang="en-US" dirty="0"/>
          </a:p>
        </p:txBody>
      </p:sp>
      <p:pic>
        <p:nvPicPr>
          <p:cNvPr id="4" name="Picture 2" descr="DIGI006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831" y="1952625"/>
            <a:ext cx="4530298" cy="308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G_04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2850" y="1990726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96963" y="2238375"/>
            <a:ext cx="690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3600" b="1" dirty="0">
              <a:latin typeface="Gill Sans" pitchFamily="1" charset="0"/>
            </a:endParaRPr>
          </a:p>
        </p:txBody>
      </p:sp>
      <p:sp>
        <p:nvSpPr>
          <p:cNvPr id="798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Wash Or Air Scour System Check</a:t>
            </a:r>
            <a:endParaRPr lang="en-US" dirty="0"/>
          </a:p>
        </p:txBody>
      </p:sp>
      <p:sp>
        <p:nvSpPr>
          <p:cNvPr id="79884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400050"/>
            <a:r>
              <a:rPr lang="en-US" dirty="0" smtClean="0"/>
              <a:t>Operate the arms without backwash water</a:t>
            </a:r>
          </a:p>
          <a:p>
            <a:pPr marL="1016000" lvl="1" indent="-400050"/>
            <a:r>
              <a:rPr lang="en-US" dirty="0" smtClean="0"/>
              <a:t>Do the arms rotate?</a:t>
            </a:r>
          </a:p>
          <a:p>
            <a:pPr marL="1016000" lvl="1" indent="-400050"/>
            <a:r>
              <a:rPr lang="en-US" dirty="0" smtClean="0"/>
              <a:t>Are all the nozzles spraying water</a:t>
            </a:r>
          </a:p>
          <a:p>
            <a:pPr marL="400050" indent="-400050"/>
            <a:r>
              <a:rPr lang="en-US" dirty="0" smtClean="0"/>
              <a:t>During the Surface wash any surface wash deficiencies should be noted.</a:t>
            </a:r>
          </a:p>
        </p:txBody>
      </p:sp>
      <p:pic>
        <p:nvPicPr>
          <p:cNvPr id="6" name="Picture 5" descr="IMG_04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6625" y="4086225"/>
            <a:ext cx="3378200" cy="2533650"/>
          </a:xfrm>
          <a:prstGeom prst="rect">
            <a:avLst/>
          </a:prstGeom>
        </p:spPr>
      </p:pic>
      <p:pic>
        <p:nvPicPr>
          <p:cNvPr id="7" name="Picture 6" descr="IMG_04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4081462"/>
            <a:ext cx="3295650" cy="2471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96963" y="2238375"/>
            <a:ext cx="690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3600" b="1" dirty="0">
              <a:latin typeface="Gill Sans" pitchFamily="1" charset="0"/>
            </a:endParaRPr>
          </a:p>
        </p:txBody>
      </p:sp>
      <p:sp>
        <p:nvSpPr>
          <p:cNvPr id="798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 To Check for During The Backwash</a:t>
            </a:r>
            <a:endParaRPr lang="en-US" dirty="0"/>
          </a:p>
        </p:txBody>
      </p:sp>
      <p:sp>
        <p:nvSpPr>
          <p:cNvPr id="79884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400050"/>
            <a:r>
              <a:rPr lang="en-US" dirty="0" smtClean="0"/>
              <a:t>Media boiling</a:t>
            </a:r>
          </a:p>
          <a:p>
            <a:pPr marL="400050" indent="-400050"/>
            <a:r>
              <a:rPr lang="en-US" dirty="0" smtClean="0"/>
              <a:t>Uneven distribution of backwash water</a:t>
            </a:r>
          </a:p>
          <a:p>
            <a:pPr marL="400050" indent="-400050"/>
            <a:r>
              <a:rPr lang="en-US" dirty="0" smtClean="0"/>
              <a:t>Media Carryover</a:t>
            </a:r>
          </a:p>
        </p:txBody>
      </p:sp>
      <p:pic>
        <p:nvPicPr>
          <p:cNvPr id="5" name="Picture 4" descr="IMG_0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790572" y="3028949"/>
            <a:ext cx="3028951" cy="3714751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8207" y="3267074"/>
            <a:ext cx="4243308" cy="303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096963" y="2238375"/>
            <a:ext cx="690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3600" b="1" dirty="0">
              <a:latin typeface="Gill Sans" pitchFamily="1" charset="0"/>
            </a:endParaRP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838200" y="1143000"/>
            <a:ext cx="7467600" cy="2489200"/>
          </a:xfrm>
          <a:ln/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4738253" y="4287611"/>
            <a:ext cx="4405747" cy="1222540"/>
          </a:xfrm>
          <a:ln/>
        </p:spPr>
        <p:txBody>
          <a:bodyPr/>
          <a:lstStyle/>
          <a:p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96963" y="2238375"/>
            <a:ext cx="690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3600" b="1" dirty="0">
              <a:latin typeface="Gill Sans" pitchFamily="1" charset="0"/>
            </a:endParaRPr>
          </a:p>
        </p:txBody>
      </p:sp>
      <p:sp>
        <p:nvSpPr>
          <p:cNvPr id="79881" name="Rectangle 9"/>
          <p:cNvSpPr>
            <a:spLocks noGrp="1" noChangeArrowheads="1"/>
          </p:cNvSpPr>
          <p:nvPr>
            <p:ph type="title"/>
          </p:nvPr>
        </p:nvSpPr>
        <p:spPr>
          <a:xfrm>
            <a:off x="333376" y="295275"/>
            <a:ext cx="8439150" cy="762000"/>
          </a:xfrm>
        </p:spPr>
        <p:txBody>
          <a:bodyPr/>
          <a:lstStyle/>
          <a:p>
            <a:r>
              <a:rPr lang="en-US" dirty="0" smtClean="0"/>
              <a:t>How Do We Increase Filter Efficiency and Improve Filter Performance?</a:t>
            </a:r>
            <a:endParaRPr lang="en-US" dirty="0"/>
          </a:p>
        </p:txBody>
      </p:sp>
      <p:sp>
        <p:nvSpPr>
          <p:cNvPr id="7988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04800" y="2276475"/>
            <a:ext cx="5114925" cy="2676525"/>
          </a:xfrm>
        </p:spPr>
        <p:txBody>
          <a:bodyPr/>
          <a:lstStyle/>
          <a:p>
            <a:pPr marL="400050" indent="-400050"/>
            <a:r>
              <a:rPr lang="en-US" dirty="0" smtClean="0"/>
              <a:t>Determine the condition</a:t>
            </a:r>
            <a:br>
              <a:rPr lang="en-US" dirty="0" smtClean="0"/>
            </a:br>
            <a:r>
              <a:rPr lang="en-US" dirty="0" smtClean="0"/>
              <a:t>of the filter</a:t>
            </a:r>
          </a:p>
          <a:p>
            <a:pPr marL="400050" indent="-400050"/>
            <a:r>
              <a:rPr lang="en-US" dirty="0" smtClean="0"/>
              <a:t>Evaluate the need for rehabilitation or change in operations</a:t>
            </a:r>
          </a:p>
        </p:txBody>
      </p:sp>
      <p:pic>
        <p:nvPicPr>
          <p:cNvPr id="5" name="Picture 4" descr="DSCF04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4621404" y="2564005"/>
            <a:ext cx="4738243" cy="3202048"/>
          </a:xfrm>
          <a:prstGeom prst="rect">
            <a:avLst/>
          </a:prstGeom>
        </p:spPr>
      </p:pic>
      <p:pic>
        <p:nvPicPr>
          <p:cNvPr id="6" name="Picture 5" descr="DSCF04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3074" y="4669633"/>
            <a:ext cx="2600325" cy="1950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96963" y="2238375"/>
            <a:ext cx="690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3600" b="1" dirty="0">
              <a:latin typeface="Gill Sans" pitchFamily="1" charset="0"/>
            </a:endParaRPr>
          </a:p>
        </p:txBody>
      </p:sp>
      <p:sp>
        <p:nvSpPr>
          <p:cNvPr id="798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a Filter Surveillance Program</a:t>
            </a:r>
            <a:endParaRPr lang="en-US" dirty="0"/>
          </a:p>
        </p:txBody>
      </p:sp>
      <p:sp>
        <p:nvSpPr>
          <p:cNvPr id="7988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00975" cy="4800600"/>
          </a:xfrm>
        </p:spPr>
        <p:txBody>
          <a:bodyPr/>
          <a:lstStyle/>
          <a:p>
            <a:pPr marL="400050" indent="-400050"/>
            <a:r>
              <a:rPr lang="en-US" dirty="0" smtClean="0"/>
              <a:t>Identify filter surveillance teams</a:t>
            </a:r>
          </a:p>
          <a:p>
            <a:pPr marL="1016000" lvl="1" indent="-400050"/>
            <a:r>
              <a:rPr lang="en-US" dirty="0" smtClean="0"/>
              <a:t>Minimum of two people</a:t>
            </a:r>
          </a:p>
          <a:p>
            <a:pPr marL="400050" indent="-400050"/>
            <a:r>
              <a:rPr lang="en-US" dirty="0" smtClean="0"/>
              <a:t>Review historical records</a:t>
            </a:r>
          </a:p>
          <a:p>
            <a:pPr marL="1016000" lvl="1" indent="-400050"/>
            <a:r>
              <a:rPr lang="en-US" dirty="0" smtClean="0"/>
              <a:t>Design drawings, operating reports,</a:t>
            </a:r>
            <a:br>
              <a:rPr lang="en-US" dirty="0" smtClean="0"/>
            </a:br>
            <a:r>
              <a:rPr lang="en-US" dirty="0" smtClean="0"/>
              <a:t> SOPs, filter media specifications</a:t>
            </a:r>
          </a:p>
          <a:p>
            <a:pPr marL="400050" indent="-400050"/>
            <a:r>
              <a:rPr lang="en-US" dirty="0" smtClean="0"/>
              <a:t>Inspections will require</a:t>
            </a:r>
          </a:p>
          <a:p>
            <a:pPr marL="1016000" lvl="1" indent="-400050"/>
            <a:r>
              <a:rPr lang="en-US" dirty="0" smtClean="0"/>
              <a:t> between 8-16 man-hours</a:t>
            </a:r>
          </a:p>
          <a:p>
            <a:pPr marL="1016000" lvl="1" indent="-400050"/>
            <a:r>
              <a:rPr lang="en-US" dirty="0" smtClean="0"/>
              <a:t>and 1.5-2 times the normal amount </a:t>
            </a:r>
            <a:br>
              <a:rPr lang="en-US" dirty="0" smtClean="0"/>
            </a:br>
            <a:r>
              <a:rPr lang="en-US" dirty="0" smtClean="0"/>
              <a:t>of backwash water</a:t>
            </a:r>
          </a:p>
        </p:txBody>
      </p:sp>
      <p:pic>
        <p:nvPicPr>
          <p:cNvPr id="5" name="Picture 2" descr="N:\BizDev\Marketing\Proj Mngrs\Rivers_p\Filter Workshop\MVC-01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9450" y="1454945"/>
            <a:ext cx="1943099" cy="1457324"/>
          </a:xfrm>
          <a:prstGeom prst="rect">
            <a:avLst/>
          </a:prstGeom>
          <a:noFill/>
        </p:spPr>
      </p:pic>
      <p:pic>
        <p:nvPicPr>
          <p:cNvPr id="6" name="Picture 2" descr="N:\BizDev\Marketing\Proj Mngrs\Rivers_p\Filter Workshop\MVC-013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4699" y="4191000"/>
            <a:ext cx="1892300" cy="141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96963" y="2238375"/>
            <a:ext cx="690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3600" b="1" dirty="0">
              <a:latin typeface="Gill Sans" pitchFamily="1" charset="0"/>
            </a:endParaRPr>
          </a:p>
        </p:txBody>
      </p:sp>
      <p:sp>
        <p:nvSpPr>
          <p:cNvPr id="798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Surveillance Program Components</a:t>
            </a:r>
            <a:endParaRPr lang="en-US" dirty="0"/>
          </a:p>
        </p:txBody>
      </p:sp>
      <p:sp>
        <p:nvSpPr>
          <p:cNvPr id="79884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400050"/>
            <a:r>
              <a:rPr lang="en-US" dirty="0" smtClean="0"/>
              <a:t>Backwash Evaluation Tests</a:t>
            </a:r>
          </a:p>
          <a:p>
            <a:pPr marL="400050" indent="-400050"/>
            <a:r>
              <a:rPr lang="en-US" dirty="0" smtClean="0"/>
              <a:t>Filter Bed/Media Tests</a:t>
            </a:r>
          </a:p>
          <a:p>
            <a:pPr marL="400050" indent="-400050"/>
            <a:r>
              <a:rPr lang="en-US" dirty="0" smtClean="0"/>
              <a:t>Filter Performance Tests</a:t>
            </a:r>
          </a:p>
        </p:txBody>
      </p:sp>
      <p:pic>
        <p:nvPicPr>
          <p:cNvPr id="6" name="Picture 5" descr="IMG_0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725" y="4352925"/>
            <a:ext cx="2412999" cy="1809749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8299" y="4322000"/>
            <a:ext cx="3419476" cy="176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9488" y="4367213"/>
            <a:ext cx="1804987" cy="174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96963" y="2238375"/>
            <a:ext cx="690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3600" b="1" dirty="0">
              <a:latin typeface="Gill Sans" pitchFamily="1" charset="0"/>
            </a:endParaRPr>
          </a:p>
        </p:txBody>
      </p:sp>
      <p:sp>
        <p:nvSpPr>
          <p:cNvPr id="798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Backwash Evaluation Tests</a:t>
            </a:r>
            <a:endParaRPr lang="en-US" dirty="0"/>
          </a:p>
        </p:txBody>
      </p:sp>
      <p:sp>
        <p:nvSpPr>
          <p:cNvPr id="79884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400050"/>
            <a:r>
              <a:rPr lang="en-US" dirty="0" smtClean="0"/>
              <a:t>Backwash Rise Rate</a:t>
            </a:r>
          </a:p>
          <a:p>
            <a:pPr marL="400050" indent="-400050"/>
            <a:r>
              <a:rPr lang="en-US" dirty="0" smtClean="0"/>
              <a:t>Filter Media Bed Expansion Test</a:t>
            </a:r>
          </a:p>
          <a:p>
            <a:pPr marL="400050" indent="-400050"/>
            <a:r>
              <a:rPr lang="en-US" dirty="0" smtClean="0"/>
              <a:t>Filter Backwash Turbidity Profile</a:t>
            </a:r>
          </a:p>
          <a:p>
            <a:pPr marL="400050" indent="-400050"/>
            <a:r>
              <a:rPr lang="en-US" dirty="0" smtClean="0"/>
              <a:t>Observation of the Surface Wash</a:t>
            </a:r>
          </a:p>
          <a:p>
            <a:pPr marL="400050" indent="-400050"/>
            <a:r>
              <a:rPr lang="en-US" dirty="0" smtClean="0"/>
              <a:t>Filter Boil Check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800600"/>
          </a:xfrm>
          <a:noFill/>
        </p:spPr>
        <p:txBody>
          <a:bodyPr/>
          <a:lstStyle/>
          <a:p>
            <a:pPr marL="1712913" indent="-1712913">
              <a:buNone/>
            </a:pPr>
            <a:r>
              <a:rPr lang="en-US" dirty="0" smtClean="0"/>
              <a:t>Purpose: To confirm the accuracy of backwash flow meters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96963" y="2238375"/>
            <a:ext cx="690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3600" b="1" dirty="0">
              <a:latin typeface="Gill Sans" pitchFamily="1" charset="0"/>
            </a:endParaRPr>
          </a:p>
        </p:txBody>
      </p:sp>
      <p:sp>
        <p:nvSpPr>
          <p:cNvPr id="798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Backwash Rise Rate Test Example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426402" y="3803198"/>
            <a:ext cx="1119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Measurable</a:t>
            </a:r>
          </a:p>
          <a:p>
            <a:pPr algn="ctr"/>
            <a:r>
              <a:rPr lang="en-US" sz="1400" dirty="0" smtClean="0"/>
              <a:t>Zone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15194" y="3276600"/>
            <a:ext cx="3429000" cy="1828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15194" y="4648200"/>
            <a:ext cx="3429000" cy="457200"/>
          </a:xfrm>
          <a:prstGeom prst="rect">
            <a:avLst/>
          </a:prstGeom>
          <a:gradFill>
            <a:gsLst>
              <a:gs pos="0">
                <a:srgbClr val="6E4E06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rPr>
              <a:t>Media</a:t>
            </a:r>
          </a:p>
        </p:txBody>
      </p:sp>
      <p:sp>
        <p:nvSpPr>
          <p:cNvPr id="7" name="Trapezoid 6"/>
          <p:cNvSpPr/>
          <p:nvPr/>
        </p:nvSpPr>
        <p:spPr bwMode="auto">
          <a:xfrm rot="10800000">
            <a:off x="1219994" y="3733800"/>
            <a:ext cx="304800" cy="228600"/>
          </a:xfrm>
          <a:prstGeom prst="trapezoid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8" name="Trapezoid 7"/>
          <p:cNvSpPr/>
          <p:nvPr/>
        </p:nvSpPr>
        <p:spPr bwMode="auto">
          <a:xfrm rot="10800000">
            <a:off x="2058194" y="3733800"/>
            <a:ext cx="304800" cy="228600"/>
          </a:xfrm>
          <a:prstGeom prst="trapezoid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10" name="Trapezoid 9"/>
          <p:cNvSpPr/>
          <p:nvPr/>
        </p:nvSpPr>
        <p:spPr bwMode="auto">
          <a:xfrm rot="10800000">
            <a:off x="2972594" y="3733800"/>
            <a:ext cx="304800" cy="228600"/>
          </a:xfrm>
          <a:prstGeom prst="trapezoid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11" name="Trapezoid 10"/>
          <p:cNvSpPr/>
          <p:nvPr/>
        </p:nvSpPr>
        <p:spPr bwMode="auto">
          <a:xfrm rot="10800000">
            <a:off x="3810794" y="3733800"/>
            <a:ext cx="304800" cy="228600"/>
          </a:xfrm>
          <a:prstGeom prst="trapezoid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>
            <a:off x="4153694" y="4304506"/>
            <a:ext cx="6858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4306094" y="3542506"/>
            <a:ext cx="3810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12642" name="Picture 2" descr="http://www.lawrencegoetz.com/rul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05600" y="3352800"/>
            <a:ext cx="116888" cy="1295400"/>
          </a:xfrm>
          <a:prstGeom prst="rect">
            <a:avLst/>
          </a:prstGeom>
          <a:noFill/>
        </p:spPr>
      </p:pic>
      <p:sp>
        <p:nvSpPr>
          <p:cNvPr id="42" name="Rectangle 41"/>
          <p:cNvSpPr/>
          <p:nvPr/>
        </p:nvSpPr>
        <p:spPr bwMode="auto">
          <a:xfrm>
            <a:off x="6172200" y="4648200"/>
            <a:ext cx="1131570" cy="457200"/>
          </a:xfrm>
          <a:prstGeom prst="rect">
            <a:avLst/>
          </a:prstGeom>
          <a:gradFill>
            <a:gsLst>
              <a:gs pos="0">
                <a:srgbClr val="6E4E06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rPr>
              <a:t>Media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19200" y="5410200"/>
            <a:ext cx="2427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Filter area</a:t>
            </a:r>
          </a:p>
          <a:p>
            <a:r>
              <a:rPr lang="en-US" sz="2400" dirty="0" smtClean="0"/>
              <a:t>18 x 14 = 252 ft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229600" cy="48006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Measure the time it takes for  the water level to reach the following levels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96963" y="2238375"/>
            <a:ext cx="690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3600" b="1" dirty="0">
              <a:latin typeface="Gill Sans" pitchFamily="1" charset="0"/>
            </a:endParaRPr>
          </a:p>
        </p:txBody>
      </p:sp>
      <p:sp>
        <p:nvSpPr>
          <p:cNvPr id="798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Backwash Rise Rate Test Example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09600" y="3429000"/>
            <a:ext cx="1219200" cy="1676400"/>
            <a:chOff x="4876800" y="2133600"/>
            <a:chExt cx="1219200" cy="1676400"/>
          </a:xfrm>
        </p:grpSpPr>
        <p:pic>
          <p:nvPicPr>
            <p:cNvPr id="112642" name="Picture 2" descr="http://www.lawrencegoetz.com/ruler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5410200" y="2133600"/>
              <a:ext cx="116888" cy="1295400"/>
            </a:xfrm>
            <a:prstGeom prst="rect">
              <a:avLst/>
            </a:prstGeom>
            <a:noFill/>
          </p:spPr>
        </p:pic>
        <p:sp>
          <p:nvSpPr>
            <p:cNvPr id="29" name="Rectangle 28"/>
            <p:cNvSpPr/>
            <p:nvPr/>
          </p:nvSpPr>
          <p:spPr bwMode="auto">
            <a:xfrm>
              <a:off x="4876800" y="3429000"/>
              <a:ext cx="1219200" cy="381000"/>
            </a:xfrm>
            <a:prstGeom prst="rect">
              <a:avLst/>
            </a:prstGeom>
            <a:gradFill>
              <a:gsLst>
                <a:gs pos="0">
                  <a:srgbClr val="6E4E06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rPr>
                <a:t>Media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876800" y="3429000"/>
              <a:ext cx="1219200" cy="45719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981200" y="3429000"/>
            <a:ext cx="1726928" cy="1676400"/>
            <a:chOff x="2133600" y="3429000"/>
            <a:chExt cx="1726928" cy="1676400"/>
          </a:xfrm>
        </p:grpSpPr>
        <p:grpSp>
          <p:nvGrpSpPr>
            <p:cNvPr id="37" name="Group 36"/>
            <p:cNvGrpSpPr/>
            <p:nvPr/>
          </p:nvGrpSpPr>
          <p:grpSpPr>
            <a:xfrm>
              <a:off x="2133600" y="3429000"/>
              <a:ext cx="1219200" cy="1676400"/>
              <a:chOff x="6400800" y="2667000"/>
              <a:chExt cx="1219200" cy="1676400"/>
            </a:xfrm>
          </p:grpSpPr>
          <p:pic>
            <p:nvPicPr>
              <p:cNvPr id="31" name="Picture 2" descr="http://www.lawrencegoetz.com/ruler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6934200" y="2667000"/>
                <a:ext cx="116888" cy="1295400"/>
              </a:xfrm>
              <a:prstGeom prst="rect">
                <a:avLst/>
              </a:prstGeom>
              <a:noFill/>
            </p:spPr>
          </p:pic>
          <p:sp>
            <p:nvSpPr>
              <p:cNvPr id="32" name="Rectangle 31"/>
              <p:cNvSpPr/>
              <p:nvPr/>
            </p:nvSpPr>
            <p:spPr bwMode="auto">
              <a:xfrm>
                <a:off x="6400800" y="3962400"/>
                <a:ext cx="1219200" cy="381000"/>
              </a:xfrm>
              <a:prstGeom prst="rect">
                <a:avLst/>
              </a:prstGeom>
              <a:gradFill>
                <a:gsLst>
                  <a:gs pos="0">
                    <a:srgbClr val="6E4E06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umanst521 BT" pitchFamily="34" charset="0"/>
                  </a:rPr>
                  <a:t>Media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6400800" y="3581400"/>
                <a:ext cx="1219200" cy="4267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62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</p:grpSp>
        <p:cxnSp>
          <p:nvCxnSpPr>
            <p:cNvPr id="43" name="Straight Arrow Connector 42"/>
            <p:cNvCxnSpPr/>
            <p:nvPr/>
          </p:nvCxnSpPr>
          <p:spPr bwMode="auto">
            <a:xfrm rot="5400000">
              <a:off x="3239294" y="4533900"/>
              <a:ext cx="380206" cy="7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3429000" y="4419600"/>
              <a:ext cx="4315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6 in</a:t>
              </a:r>
              <a:endParaRPr lang="en-US" sz="12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657600" y="3429000"/>
            <a:ext cx="1735688" cy="1676400"/>
            <a:chOff x="4038600" y="3429000"/>
            <a:chExt cx="1735688" cy="1676400"/>
          </a:xfrm>
        </p:grpSpPr>
        <p:grpSp>
          <p:nvGrpSpPr>
            <p:cNvPr id="28" name="Group 27"/>
            <p:cNvGrpSpPr/>
            <p:nvPr/>
          </p:nvGrpSpPr>
          <p:grpSpPr>
            <a:xfrm>
              <a:off x="4038600" y="3429000"/>
              <a:ext cx="1219200" cy="1676400"/>
              <a:chOff x="4876800" y="4419600"/>
              <a:chExt cx="1219200" cy="1676400"/>
            </a:xfrm>
          </p:grpSpPr>
          <p:pic>
            <p:nvPicPr>
              <p:cNvPr id="34" name="Picture 2" descr="http://www.lawrencegoetz.com/ruler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5410200" y="4419600"/>
                <a:ext cx="116888" cy="1295400"/>
              </a:xfrm>
              <a:prstGeom prst="rect">
                <a:avLst/>
              </a:prstGeom>
              <a:noFill/>
            </p:spPr>
          </p:pic>
          <p:sp>
            <p:nvSpPr>
              <p:cNvPr id="35" name="Rectangle 34"/>
              <p:cNvSpPr/>
              <p:nvPr/>
            </p:nvSpPr>
            <p:spPr bwMode="auto">
              <a:xfrm>
                <a:off x="4876800" y="5715000"/>
                <a:ext cx="1219200" cy="381000"/>
              </a:xfrm>
              <a:prstGeom prst="rect">
                <a:avLst/>
              </a:prstGeom>
              <a:gradFill>
                <a:gsLst>
                  <a:gs pos="0">
                    <a:srgbClr val="6E4E06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umanst521 BT" pitchFamily="34" charset="0"/>
                  </a:rPr>
                  <a:t>Media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4876800" y="5105400"/>
                <a:ext cx="1219200" cy="6553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62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5257800" y="4267200"/>
              <a:ext cx="5164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12 in</a:t>
              </a:r>
              <a:endParaRPr lang="en-US" sz="1200" dirty="0"/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 rot="5400000" flipH="1" flipV="1">
              <a:off x="5029200" y="4419600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5410200" y="3429000"/>
            <a:ext cx="1811888" cy="1676400"/>
            <a:chOff x="5867400" y="3429000"/>
            <a:chExt cx="1811888" cy="1676400"/>
          </a:xfrm>
        </p:grpSpPr>
        <p:grpSp>
          <p:nvGrpSpPr>
            <p:cNvPr id="27" name="Group 26"/>
            <p:cNvGrpSpPr/>
            <p:nvPr/>
          </p:nvGrpSpPr>
          <p:grpSpPr>
            <a:xfrm>
              <a:off x="5867400" y="3429000"/>
              <a:ext cx="1219200" cy="1676400"/>
              <a:chOff x="7162800" y="4648200"/>
              <a:chExt cx="1219200" cy="1676400"/>
            </a:xfrm>
          </p:grpSpPr>
          <p:pic>
            <p:nvPicPr>
              <p:cNvPr id="38" name="Picture 2" descr="http://www.lawrencegoetz.com/ruler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7696200" y="4648200"/>
                <a:ext cx="116888" cy="1295400"/>
              </a:xfrm>
              <a:prstGeom prst="rect">
                <a:avLst/>
              </a:prstGeom>
              <a:noFill/>
            </p:spPr>
          </p:pic>
          <p:sp>
            <p:nvSpPr>
              <p:cNvPr id="39" name="Rectangle 38"/>
              <p:cNvSpPr/>
              <p:nvPr/>
            </p:nvSpPr>
            <p:spPr bwMode="auto">
              <a:xfrm>
                <a:off x="7162800" y="5943600"/>
                <a:ext cx="1219200" cy="381000"/>
              </a:xfrm>
              <a:prstGeom prst="rect">
                <a:avLst/>
              </a:prstGeom>
              <a:gradFill>
                <a:gsLst>
                  <a:gs pos="0">
                    <a:srgbClr val="6E4E06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umanst521 BT" pitchFamily="34" charset="0"/>
                  </a:rPr>
                  <a:t>Media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7162800" y="4953000"/>
                <a:ext cx="1219200" cy="10363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62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</p:grpSp>
        <p:cxnSp>
          <p:nvCxnSpPr>
            <p:cNvPr id="51" name="Straight Arrow Connector 50"/>
            <p:cNvCxnSpPr/>
            <p:nvPr/>
          </p:nvCxnSpPr>
          <p:spPr bwMode="auto">
            <a:xfrm rot="5400000" flipH="1" flipV="1">
              <a:off x="6668294" y="4228306"/>
              <a:ext cx="990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7162800" y="4191000"/>
              <a:ext cx="5164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18 in</a:t>
              </a:r>
              <a:endParaRPr lang="en-US" sz="12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162800" y="3429000"/>
            <a:ext cx="1811888" cy="1676400"/>
            <a:chOff x="5867400" y="3429000"/>
            <a:chExt cx="1811888" cy="1676400"/>
          </a:xfrm>
        </p:grpSpPr>
        <p:grpSp>
          <p:nvGrpSpPr>
            <p:cNvPr id="58" name="Group 26"/>
            <p:cNvGrpSpPr/>
            <p:nvPr/>
          </p:nvGrpSpPr>
          <p:grpSpPr>
            <a:xfrm>
              <a:off x="5867400" y="3429000"/>
              <a:ext cx="1219200" cy="1676400"/>
              <a:chOff x="7162800" y="4648200"/>
              <a:chExt cx="1219200" cy="1676400"/>
            </a:xfrm>
          </p:grpSpPr>
          <p:pic>
            <p:nvPicPr>
              <p:cNvPr id="61" name="Picture 2" descr="http://www.lawrencegoetz.com/ruler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7696200" y="4648200"/>
                <a:ext cx="116888" cy="1295400"/>
              </a:xfrm>
              <a:prstGeom prst="rect">
                <a:avLst/>
              </a:prstGeom>
              <a:noFill/>
            </p:spPr>
          </p:pic>
          <p:sp>
            <p:nvSpPr>
              <p:cNvPr id="62" name="Rectangle 61"/>
              <p:cNvSpPr/>
              <p:nvPr/>
            </p:nvSpPr>
            <p:spPr bwMode="auto">
              <a:xfrm>
                <a:off x="7162800" y="5943600"/>
                <a:ext cx="1219200" cy="381000"/>
              </a:xfrm>
              <a:prstGeom prst="rect">
                <a:avLst/>
              </a:prstGeom>
              <a:gradFill>
                <a:gsLst>
                  <a:gs pos="0">
                    <a:srgbClr val="6E4E06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umanst521 BT" pitchFamily="34" charset="0"/>
                  </a:rPr>
                  <a:t>Media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7162800" y="4724400"/>
                <a:ext cx="1219200" cy="12649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62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</p:grpSp>
        <p:cxnSp>
          <p:nvCxnSpPr>
            <p:cNvPr id="59" name="Straight Arrow Connector 58"/>
            <p:cNvCxnSpPr/>
            <p:nvPr/>
          </p:nvCxnSpPr>
          <p:spPr bwMode="auto">
            <a:xfrm rot="5400000" flipH="1" flipV="1">
              <a:off x="6553200" y="4114800"/>
              <a:ext cx="1219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7162800" y="4191000"/>
              <a:ext cx="5164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24 in</a:t>
              </a:r>
              <a:endParaRPr lang="en-US" sz="1200" dirty="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914400" y="2819400"/>
            <a:ext cx="516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t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2286000" y="2819400"/>
            <a:ext cx="516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t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3962400" y="2819400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t</a:t>
            </a:r>
            <a:r>
              <a:rPr lang="en-US" baseline="-25000" dirty="0" smtClean="0"/>
              <a:t>12</a:t>
            </a:r>
            <a:endParaRPr lang="en-US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5715000" y="2819400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t</a:t>
            </a:r>
            <a:r>
              <a:rPr lang="en-US" baseline="-25000" dirty="0" smtClean="0"/>
              <a:t>18</a:t>
            </a:r>
            <a:endParaRPr lang="en-US" baseline="-25000" dirty="0"/>
          </a:p>
        </p:txBody>
      </p:sp>
      <p:sp>
        <p:nvSpPr>
          <p:cNvPr id="69" name="TextBox 68"/>
          <p:cNvSpPr txBox="1"/>
          <p:nvPr/>
        </p:nvSpPr>
        <p:spPr>
          <a:xfrm>
            <a:off x="7391400" y="2819400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t</a:t>
            </a:r>
            <a:r>
              <a:rPr lang="en-US" baseline="-25000" dirty="0" smtClean="0"/>
              <a:t>24</a:t>
            </a:r>
            <a:endParaRPr lang="en-US" baseline="-25000" dirty="0"/>
          </a:p>
        </p:txBody>
      </p:sp>
      <p:sp>
        <p:nvSpPr>
          <p:cNvPr id="70" name="TextBox 69"/>
          <p:cNvSpPr txBox="1"/>
          <p:nvPr/>
        </p:nvSpPr>
        <p:spPr>
          <a:xfrm>
            <a:off x="293500" y="5638800"/>
            <a:ext cx="9150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 measure the metered backwash flow = 3,630 gp</a:t>
            </a:r>
            <a:r>
              <a:rPr lang="en-US" dirty="0"/>
              <a:t>m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96963" y="2238375"/>
            <a:ext cx="690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3600" b="1" dirty="0">
              <a:latin typeface="Gill Sans" pitchFamily="1" charset="0"/>
            </a:endParaRPr>
          </a:p>
        </p:txBody>
      </p:sp>
      <p:sp>
        <p:nvSpPr>
          <p:cNvPr id="798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Backwash Rise Calculation</a:t>
            </a:r>
            <a:endParaRPr lang="en-US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457200" y="1066800"/>
          <a:ext cx="73152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547"/>
                <a:gridCol w="1251286"/>
                <a:gridCol w="1443789"/>
                <a:gridCol w="1363578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Time,</a:t>
                      </a:r>
                    </a:p>
                    <a:p>
                      <a:r>
                        <a:rPr lang="en-US" dirty="0" smtClean="0"/>
                        <a:t>Seconds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Velocity,</a:t>
                      </a:r>
                    </a:p>
                    <a:p>
                      <a:r>
                        <a:rPr lang="en-US" dirty="0" smtClean="0"/>
                        <a:t>ft/min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Velocity, ft/min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Backwash</a:t>
                      </a:r>
                      <a:r>
                        <a:rPr lang="en-US" baseline="0" dirty="0" smtClean="0"/>
                        <a:t> rate,</a:t>
                      </a:r>
                    </a:p>
                    <a:p>
                      <a:r>
                        <a:rPr lang="en-US" baseline="0" dirty="0" smtClean="0"/>
                        <a:t>gpm/ft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0-6</a:t>
                      </a:r>
                      <a:r>
                        <a:rPr lang="en-US" baseline="0" dirty="0" smtClean="0"/>
                        <a:t> in.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2.00</a:t>
                      </a:r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1.94</a:t>
                      </a:r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14.51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6-12 in.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1.88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12- 18 in.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2.00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18-24 in.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1.88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33400" y="3733800"/>
            <a:ext cx="79528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Velocity = 0.5 ft / 0.25 min = 2.00 ft/min</a:t>
            </a:r>
          </a:p>
          <a:p>
            <a:r>
              <a:rPr lang="en-US" sz="2400" dirty="0" smtClean="0"/>
              <a:t>Backwash rate = 1.94 ft/min x 7.48 gal/ft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= 14.51 gpm/ft</a:t>
            </a:r>
            <a:r>
              <a:rPr lang="en-US" sz="2400" baseline="30000" dirty="0" smtClean="0"/>
              <a:t>2</a:t>
            </a:r>
            <a:endParaRPr lang="en-US" sz="2400" baseline="30000" dirty="0"/>
          </a:p>
          <a:p>
            <a:endParaRPr lang="en-US" sz="2400" dirty="0" smtClean="0"/>
          </a:p>
          <a:p>
            <a:r>
              <a:rPr lang="en-US" sz="2400" dirty="0" smtClean="0"/>
              <a:t>Backwash Flow = Backwash rate X Filter Area</a:t>
            </a:r>
          </a:p>
          <a:p>
            <a:r>
              <a:rPr lang="en-US" sz="2400" dirty="0" smtClean="0"/>
              <a:t>Backwash Flow = 14.51 gpm/ft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x 252 ft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3656 gpm</a:t>
            </a:r>
          </a:p>
          <a:p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762000" y="5943600"/>
            <a:ext cx="6252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metered backwash flow = 3,630 gp</a:t>
            </a:r>
            <a:r>
              <a:rPr lang="en-US" dirty="0"/>
              <a:t>m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theme/theme1.xml><?xml version="1.0" encoding="utf-8"?>
<a:theme xmlns:a="http://schemas.openxmlformats.org/drawingml/2006/main" name="Carollo Smooth Template_With Logo">
  <a:themeElements>
    <a:clrScheme name="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00AE9D"/>
      </a:accent1>
      <a:accent2>
        <a:srgbClr val="A52960"/>
      </a:accent2>
      <a:accent3>
        <a:srgbClr val="FFFFFF"/>
      </a:accent3>
      <a:accent4>
        <a:srgbClr val="000000"/>
      </a:accent4>
      <a:accent5>
        <a:srgbClr val="AAD3CC"/>
      </a:accent5>
      <a:accent6>
        <a:srgbClr val="952456"/>
      </a:accent6>
      <a:hlink>
        <a:srgbClr val="00718A"/>
      </a:hlink>
      <a:folHlink>
        <a:srgbClr val="631957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umanst521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umanst521 BT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FF"/>
        </a:accent1>
        <a:accent2>
          <a:srgbClr val="9933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Carollo Smooth Template_With Logo</Template>
  <TotalTime>1036</TotalTime>
  <Words>641</Words>
  <Application>Microsoft Office PowerPoint</Application>
  <PresentationFormat>On-screen Show (4:3)</PresentationFormat>
  <Paragraphs>184</Paragraphs>
  <Slides>27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Carollo Smooth Template_With Logo</vt:lpstr>
      <vt:lpstr>Development of a Filter Surveillance Program Part 1</vt:lpstr>
      <vt:lpstr>Purpose of the Filter Surveillance Program</vt:lpstr>
      <vt:lpstr>How Do We Increase Filter Efficiency and Improve Filter Performance?</vt:lpstr>
      <vt:lpstr>Starting a Filter Surveillance Program</vt:lpstr>
      <vt:lpstr>Filter Surveillance Program Components</vt:lpstr>
      <vt:lpstr>Backwash Evaluation Tests</vt:lpstr>
      <vt:lpstr>Backwash Rise Rate Test Example</vt:lpstr>
      <vt:lpstr>Backwash Rise Rate Test Example</vt:lpstr>
      <vt:lpstr>Backwash Rise Calculation</vt:lpstr>
      <vt:lpstr>Filter Media Expansion Test</vt:lpstr>
      <vt:lpstr>Measure Media Depth Before Backwash</vt:lpstr>
      <vt:lpstr>Measure Media Depth During the Backwash</vt:lpstr>
      <vt:lpstr>Alternative Method of Measuring Media Expansion</vt:lpstr>
      <vt:lpstr>Alternative Method of Measuring Media Expansion</vt:lpstr>
      <vt:lpstr>Calculate Media Expansion</vt:lpstr>
      <vt:lpstr>Filter Backwash Turbidity Profile</vt:lpstr>
      <vt:lpstr>Filter Backwash Turbidity Profile</vt:lpstr>
      <vt:lpstr>Collect Backwash Samples Every minute</vt:lpstr>
      <vt:lpstr>Transfer Samples into Sample Containers</vt:lpstr>
      <vt:lpstr>Measure Backwash Water Turbidity</vt:lpstr>
      <vt:lpstr>Prepare A Backwash Turbidity Graph</vt:lpstr>
      <vt:lpstr>Surface Wash Observation</vt:lpstr>
      <vt:lpstr>Types of Surface Wash Systems</vt:lpstr>
      <vt:lpstr>Air Scour Surface Wash</vt:lpstr>
      <vt:lpstr>Surface Wash Or Air Scour System Check</vt:lpstr>
      <vt:lpstr>Other Issues To Check for During The Backwash</vt:lpstr>
      <vt:lpstr>Questions?</vt:lpstr>
    </vt:vector>
  </TitlesOfParts>
  <Company>Carollo Engineers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Filter Surveillance Techniques</dc:title>
  <dc:creator>KBourgeous</dc:creator>
  <cp:lastModifiedBy>HP Authorized Customer</cp:lastModifiedBy>
  <cp:revision>114</cp:revision>
  <cp:lastPrinted>2007-03-29T20:46:26Z</cp:lastPrinted>
  <dcterms:created xsi:type="dcterms:W3CDTF">2011-02-17T16:20:29Z</dcterms:created>
  <dcterms:modified xsi:type="dcterms:W3CDTF">2012-02-23T00:23:46Z</dcterms:modified>
</cp:coreProperties>
</file>