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</p:sldMasterIdLst>
  <p:notesMasterIdLst>
    <p:notesMasterId r:id="rId36"/>
  </p:notesMasterIdLst>
  <p:handoutMasterIdLst>
    <p:handoutMasterId r:id="rId37"/>
  </p:handoutMasterIdLst>
  <p:sldIdLst>
    <p:sldId id="361" r:id="rId3"/>
    <p:sldId id="381" r:id="rId4"/>
    <p:sldId id="408" r:id="rId5"/>
    <p:sldId id="407" r:id="rId6"/>
    <p:sldId id="382" r:id="rId7"/>
    <p:sldId id="383" r:id="rId8"/>
    <p:sldId id="384" r:id="rId9"/>
    <p:sldId id="385" r:id="rId10"/>
    <p:sldId id="386" r:id="rId11"/>
    <p:sldId id="344" r:id="rId12"/>
    <p:sldId id="342" r:id="rId13"/>
    <p:sldId id="334" r:id="rId14"/>
    <p:sldId id="387" r:id="rId15"/>
    <p:sldId id="388" r:id="rId16"/>
    <p:sldId id="393" r:id="rId17"/>
    <p:sldId id="389" r:id="rId18"/>
    <p:sldId id="395" r:id="rId19"/>
    <p:sldId id="396" r:id="rId20"/>
    <p:sldId id="390" r:id="rId21"/>
    <p:sldId id="394" r:id="rId22"/>
    <p:sldId id="403" r:id="rId23"/>
    <p:sldId id="397" r:id="rId24"/>
    <p:sldId id="400" r:id="rId25"/>
    <p:sldId id="404" r:id="rId26"/>
    <p:sldId id="398" r:id="rId27"/>
    <p:sldId id="399" r:id="rId28"/>
    <p:sldId id="401" r:id="rId29"/>
    <p:sldId id="405" r:id="rId30"/>
    <p:sldId id="402" r:id="rId31"/>
    <p:sldId id="406" r:id="rId32"/>
    <p:sldId id="391" r:id="rId33"/>
    <p:sldId id="392" r:id="rId34"/>
    <p:sldId id="337" r:id="rId35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84732" autoAdjust="0"/>
  </p:normalViewPr>
  <p:slideViewPr>
    <p:cSldViewPr>
      <p:cViewPr varScale="1">
        <p:scale>
          <a:sx n="69" d="100"/>
          <a:sy n="69" d="100"/>
        </p:scale>
        <p:origin x="133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38628-58B8-4EC8-8ED2-114D6C58728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3D9509B-5FEF-46C1-8642-5F43018E1D55}">
      <dgm:prSet phldrT="[Text]" custT="1"/>
      <dgm:spPr/>
      <dgm:t>
        <a:bodyPr/>
        <a:lstStyle/>
        <a:p>
          <a:r>
            <a:rPr lang="en-US" sz="1600" baseline="0" dirty="0"/>
            <a:t/>
          </a:r>
          <a:br>
            <a:rPr lang="en-US" sz="1600" baseline="0" dirty="0"/>
          </a:br>
          <a:r>
            <a:rPr lang="en-US" sz="1600" baseline="0" dirty="0"/>
            <a:t/>
          </a:r>
          <a:br>
            <a:rPr lang="en-US" sz="1600" baseline="0" dirty="0"/>
          </a:br>
          <a:r>
            <a:rPr lang="en-US" sz="1600" baseline="0" dirty="0">
              <a:solidFill>
                <a:schemeClr val="bg1"/>
              </a:solidFill>
            </a:rPr>
            <a:t>6 Board </a:t>
          </a:r>
        </a:p>
        <a:p>
          <a:r>
            <a:rPr lang="en-US" sz="1600" baseline="0" dirty="0">
              <a:solidFill>
                <a:schemeClr val="bg1"/>
              </a:solidFill>
            </a:rPr>
            <a:t>Members</a:t>
          </a:r>
        </a:p>
      </dgm:t>
    </dgm:pt>
    <dgm:pt modelId="{56EFB9F1-029C-4B65-A593-1C9E6F871B47}" type="parTrans" cxnId="{47AD6DB0-A25E-44C8-8C3E-0EC6968EBB79}">
      <dgm:prSet/>
      <dgm:spPr/>
      <dgm:t>
        <a:bodyPr/>
        <a:lstStyle/>
        <a:p>
          <a:endParaRPr lang="en-US"/>
        </a:p>
      </dgm:t>
    </dgm:pt>
    <dgm:pt modelId="{BC8A1FD0-AF3A-49E0-A1C8-FC016A1C583E}" type="sibTrans" cxnId="{47AD6DB0-A25E-44C8-8C3E-0EC6968EBB79}">
      <dgm:prSet/>
      <dgm:spPr/>
      <dgm:t>
        <a:bodyPr/>
        <a:lstStyle/>
        <a:p>
          <a:endParaRPr lang="en-US"/>
        </a:p>
      </dgm:t>
    </dgm:pt>
    <dgm:pt modelId="{6C42DE48-5CBD-4C33-B6D0-A4A11E1F2012}">
      <dgm:prSet phldrT="[Text]" custT="1"/>
      <dgm:spPr/>
      <dgm:t>
        <a:bodyPr/>
        <a:lstStyle/>
        <a:p>
          <a:r>
            <a:rPr lang="en-US" sz="2400" baseline="0" dirty="0">
              <a:solidFill>
                <a:schemeClr val="bg1"/>
              </a:solidFill>
            </a:rPr>
            <a:t>11 Operations </a:t>
          </a:r>
        </a:p>
        <a:p>
          <a:r>
            <a:rPr lang="en-US" sz="2400" baseline="0" dirty="0">
              <a:solidFill>
                <a:schemeClr val="bg1"/>
              </a:solidFill>
            </a:rPr>
            <a:t>Staff - Treatment &amp; Distribution </a:t>
          </a:r>
        </a:p>
      </dgm:t>
    </dgm:pt>
    <dgm:pt modelId="{3A436397-EED7-47A1-BEBE-09B778B0A388}" type="parTrans" cxnId="{A83274B1-D5C7-46D1-8022-F18659102900}">
      <dgm:prSet/>
      <dgm:spPr/>
      <dgm:t>
        <a:bodyPr/>
        <a:lstStyle/>
        <a:p>
          <a:endParaRPr lang="en-US"/>
        </a:p>
      </dgm:t>
    </dgm:pt>
    <dgm:pt modelId="{6D3CE3DB-F744-4217-956D-4DFCA91487AF}" type="sibTrans" cxnId="{A83274B1-D5C7-46D1-8022-F18659102900}">
      <dgm:prSet/>
      <dgm:spPr/>
      <dgm:t>
        <a:bodyPr/>
        <a:lstStyle/>
        <a:p>
          <a:endParaRPr lang="en-US"/>
        </a:p>
      </dgm:t>
    </dgm:pt>
    <dgm:pt modelId="{B6FA1BC8-A947-443C-A32F-47CC06DC5041}">
      <dgm:prSet phldrT="[Text]" custT="1"/>
      <dgm:spPr/>
      <dgm:t>
        <a:bodyPr/>
        <a:lstStyle/>
        <a:p>
          <a:r>
            <a:rPr lang="en-US" sz="3000" u="sng" baseline="0" dirty="0">
              <a:solidFill>
                <a:schemeClr val="bg1"/>
              </a:solidFill>
            </a:rPr>
            <a:t>14 Employee Total Staff</a:t>
          </a:r>
        </a:p>
      </dgm:t>
    </dgm:pt>
    <dgm:pt modelId="{3FB81469-3C93-47F2-AFBD-D92BD095411A}" type="parTrans" cxnId="{8AE30C2F-ED84-426E-8DAA-B8F729632BC3}">
      <dgm:prSet/>
      <dgm:spPr/>
      <dgm:t>
        <a:bodyPr/>
        <a:lstStyle/>
        <a:p>
          <a:endParaRPr lang="en-US"/>
        </a:p>
      </dgm:t>
    </dgm:pt>
    <dgm:pt modelId="{8B2A3C5F-BDF1-4F0A-AEC9-6E87BC4759CC}" type="sibTrans" cxnId="{8AE30C2F-ED84-426E-8DAA-B8F729632BC3}">
      <dgm:prSet/>
      <dgm:spPr/>
      <dgm:t>
        <a:bodyPr/>
        <a:lstStyle/>
        <a:p>
          <a:endParaRPr lang="en-US"/>
        </a:p>
      </dgm:t>
    </dgm:pt>
    <dgm:pt modelId="{04F96164-53AA-4ADE-B771-753128A486F2}" type="pres">
      <dgm:prSet presAssocID="{1A338628-58B8-4EC8-8ED2-114D6C587283}" presName="Name0" presStyleCnt="0">
        <dgm:presLayoutVars>
          <dgm:dir/>
          <dgm:animLvl val="lvl"/>
          <dgm:resizeHandles val="exact"/>
        </dgm:presLayoutVars>
      </dgm:prSet>
      <dgm:spPr/>
    </dgm:pt>
    <dgm:pt modelId="{C83045F2-6739-4680-AC7D-2025576A7864}" type="pres">
      <dgm:prSet presAssocID="{D3D9509B-5FEF-46C1-8642-5F43018E1D55}" presName="Name8" presStyleCnt="0"/>
      <dgm:spPr/>
    </dgm:pt>
    <dgm:pt modelId="{B425F807-8108-42F6-98ED-921F9D7087EE}" type="pres">
      <dgm:prSet presAssocID="{D3D9509B-5FEF-46C1-8642-5F43018E1D5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4B51D-A450-46CD-8402-168E46E92329}" type="pres">
      <dgm:prSet presAssocID="{D3D9509B-5FEF-46C1-8642-5F43018E1D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87237-6731-4F93-8398-3F9D83F0FD74}" type="pres">
      <dgm:prSet presAssocID="{6C42DE48-5CBD-4C33-B6D0-A4A11E1F2012}" presName="Name8" presStyleCnt="0"/>
      <dgm:spPr/>
    </dgm:pt>
    <dgm:pt modelId="{B7D69943-C27C-425F-BC18-A8062B853C69}" type="pres">
      <dgm:prSet presAssocID="{6C42DE48-5CBD-4C33-B6D0-A4A11E1F201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AA40E-3271-4404-A3A1-A49536F44F3A}" type="pres">
      <dgm:prSet presAssocID="{6C42DE48-5CBD-4C33-B6D0-A4A11E1F20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E7643-2B88-4B75-BC67-139AD2964727}" type="pres">
      <dgm:prSet presAssocID="{B6FA1BC8-A947-443C-A32F-47CC06DC5041}" presName="Name8" presStyleCnt="0"/>
      <dgm:spPr/>
    </dgm:pt>
    <dgm:pt modelId="{0786A102-FB64-4B45-9116-778048D2ACE3}" type="pres">
      <dgm:prSet presAssocID="{B6FA1BC8-A947-443C-A32F-47CC06DC5041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7DB94-3F0E-4318-8837-6B359B48DE69}" type="pres">
      <dgm:prSet presAssocID="{B6FA1BC8-A947-443C-A32F-47CC06DC50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DF8F8A-A71C-441F-A168-D4D5267E269F}" type="presOf" srcId="{1A338628-58B8-4EC8-8ED2-114D6C587283}" destId="{04F96164-53AA-4ADE-B771-753128A486F2}" srcOrd="0" destOrd="0" presId="urn:microsoft.com/office/officeart/2005/8/layout/pyramid1"/>
    <dgm:cxn modelId="{A83274B1-D5C7-46D1-8022-F18659102900}" srcId="{1A338628-58B8-4EC8-8ED2-114D6C587283}" destId="{6C42DE48-5CBD-4C33-B6D0-A4A11E1F2012}" srcOrd="1" destOrd="0" parTransId="{3A436397-EED7-47A1-BEBE-09B778B0A388}" sibTransId="{6D3CE3DB-F744-4217-956D-4DFCA91487AF}"/>
    <dgm:cxn modelId="{665000C8-4648-4791-87C0-6769D0ECEBBF}" type="presOf" srcId="{D3D9509B-5FEF-46C1-8642-5F43018E1D55}" destId="{9294B51D-A450-46CD-8402-168E46E92329}" srcOrd="1" destOrd="0" presId="urn:microsoft.com/office/officeart/2005/8/layout/pyramid1"/>
    <dgm:cxn modelId="{45FBB633-05F5-4D32-938E-651A9B31843F}" type="presOf" srcId="{6C42DE48-5CBD-4C33-B6D0-A4A11E1F2012}" destId="{B7D69943-C27C-425F-BC18-A8062B853C69}" srcOrd="0" destOrd="0" presId="urn:microsoft.com/office/officeart/2005/8/layout/pyramid1"/>
    <dgm:cxn modelId="{1AAE396F-BD7F-4E0E-9C05-AE2B18BCC830}" type="presOf" srcId="{D3D9509B-5FEF-46C1-8642-5F43018E1D55}" destId="{B425F807-8108-42F6-98ED-921F9D7087EE}" srcOrd="0" destOrd="0" presId="urn:microsoft.com/office/officeart/2005/8/layout/pyramid1"/>
    <dgm:cxn modelId="{377BFDD1-BB02-40C6-933F-170E5116F7E0}" type="presOf" srcId="{B6FA1BC8-A947-443C-A32F-47CC06DC5041}" destId="{0786A102-FB64-4B45-9116-778048D2ACE3}" srcOrd="0" destOrd="0" presId="urn:microsoft.com/office/officeart/2005/8/layout/pyramid1"/>
    <dgm:cxn modelId="{9934FE8B-0409-4667-9BD5-F377EECFF6F5}" type="presOf" srcId="{6C42DE48-5CBD-4C33-B6D0-A4A11E1F2012}" destId="{015AA40E-3271-4404-A3A1-A49536F44F3A}" srcOrd="1" destOrd="0" presId="urn:microsoft.com/office/officeart/2005/8/layout/pyramid1"/>
    <dgm:cxn modelId="{876300A4-9BA2-496A-BE5B-A83F22364767}" type="presOf" srcId="{B6FA1BC8-A947-443C-A32F-47CC06DC5041}" destId="{BB87DB94-3F0E-4318-8837-6B359B48DE69}" srcOrd="1" destOrd="0" presId="urn:microsoft.com/office/officeart/2005/8/layout/pyramid1"/>
    <dgm:cxn modelId="{47AD6DB0-A25E-44C8-8C3E-0EC6968EBB79}" srcId="{1A338628-58B8-4EC8-8ED2-114D6C587283}" destId="{D3D9509B-5FEF-46C1-8642-5F43018E1D55}" srcOrd="0" destOrd="0" parTransId="{56EFB9F1-029C-4B65-A593-1C9E6F871B47}" sibTransId="{BC8A1FD0-AF3A-49E0-A1C8-FC016A1C583E}"/>
    <dgm:cxn modelId="{8AE30C2F-ED84-426E-8DAA-B8F729632BC3}" srcId="{1A338628-58B8-4EC8-8ED2-114D6C587283}" destId="{B6FA1BC8-A947-443C-A32F-47CC06DC5041}" srcOrd="2" destOrd="0" parTransId="{3FB81469-3C93-47F2-AFBD-D92BD095411A}" sibTransId="{8B2A3C5F-BDF1-4F0A-AEC9-6E87BC4759CC}"/>
    <dgm:cxn modelId="{4C39CBAE-DBBC-4A87-98F5-16E8BECE0665}" type="presParOf" srcId="{04F96164-53AA-4ADE-B771-753128A486F2}" destId="{C83045F2-6739-4680-AC7D-2025576A7864}" srcOrd="0" destOrd="0" presId="urn:microsoft.com/office/officeart/2005/8/layout/pyramid1"/>
    <dgm:cxn modelId="{5376F54B-DB34-431E-86E1-2F63617561F5}" type="presParOf" srcId="{C83045F2-6739-4680-AC7D-2025576A7864}" destId="{B425F807-8108-42F6-98ED-921F9D7087EE}" srcOrd="0" destOrd="0" presId="urn:microsoft.com/office/officeart/2005/8/layout/pyramid1"/>
    <dgm:cxn modelId="{6048A511-E4B6-4A71-8396-E7E4B1D835ED}" type="presParOf" srcId="{C83045F2-6739-4680-AC7D-2025576A7864}" destId="{9294B51D-A450-46CD-8402-168E46E92329}" srcOrd="1" destOrd="0" presId="urn:microsoft.com/office/officeart/2005/8/layout/pyramid1"/>
    <dgm:cxn modelId="{DA11981B-3B41-4461-96FE-6219F5577E57}" type="presParOf" srcId="{04F96164-53AA-4ADE-B771-753128A486F2}" destId="{8D087237-6731-4F93-8398-3F9D83F0FD74}" srcOrd="1" destOrd="0" presId="urn:microsoft.com/office/officeart/2005/8/layout/pyramid1"/>
    <dgm:cxn modelId="{B3AA4546-162B-4F30-A271-641AE0B6DA10}" type="presParOf" srcId="{8D087237-6731-4F93-8398-3F9D83F0FD74}" destId="{B7D69943-C27C-425F-BC18-A8062B853C69}" srcOrd="0" destOrd="0" presId="urn:microsoft.com/office/officeart/2005/8/layout/pyramid1"/>
    <dgm:cxn modelId="{B6DC75FC-EF57-46E8-A474-3ECFE8E3E560}" type="presParOf" srcId="{8D087237-6731-4F93-8398-3F9D83F0FD74}" destId="{015AA40E-3271-4404-A3A1-A49536F44F3A}" srcOrd="1" destOrd="0" presId="urn:microsoft.com/office/officeart/2005/8/layout/pyramid1"/>
    <dgm:cxn modelId="{C02C960F-60E0-4E48-8378-4F18705BB154}" type="presParOf" srcId="{04F96164-53AA-4ADE-B771-753128A486F2}" destId="{D20E7643-2B88-4B75-BC67-139AD2964727}" srcOrd="2" destOrd="0" presId="urn:microsoft.com/office/officeart/2005/8/layout/pyramid1"/>
    <dgm:cxn modelId="{0B0FAF42-0916-4F65-B98F-565B31D55CE5}" type="presParOf" srcId="{D20E7643-2B88-4B75-BC67-139AD2964727}" destId="{0786A102-FB64-4B45-9116-778048D2ACE3}" srcOrd="0" destOrd="0" presId="urn:microsoft.com/office/officeart/2005/8/layout/pyramid1"/>
    <dgm:cxn modelId="{E5A65D2F-04A5-47C2-B26B-BCD4F1EC4F1C}" type="presParOf" srcId="{D20E7643-2B88-4B75-BC67-139AD2964727}" destId="{BB87DB94-3F0E-4318-8837-6B359B48DE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56190A-FBD5-4C34-83E7-CAAC46486D9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C166EB-3187-499D-B034-126B0269D5B9}">
      <dgm:prSet phldrT="[Text]"/>
      <dgm:spPr>
        <a:xfrm>
          <a:off x="1907046" y="956"/>
          <a:ext cx="1291307" cy="839349"/>
        </a:xfrm>
        <a:prstGeom prst="roundRect">
          <a:avLst/>
        </a:prstGeom>
        <a:solidFill>
          <a:srgbClr val="E8B7B7">
            <a:lumMod val="50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Integrity</a:t>
          </a:r>
          <a:endParaRPr lang="en-US" dirty="0">
            <a:solidFill>
              <a:sysClr val="window" lastClr="FFFFFF"/>
            </a:solidFill>
            <a:latin typeface="Georgia"/>
            <a:ea typeface="+mn-ea"/>
            <a:cs typeface="+mn-cs"/>
          </a:endParaRPr>
        </a:p>
      </dgm:t>
    </dgm:pt>
    <dgm:pt modelId="{BF0014AE-836C-43A2-A8AD-340E5C1EBD4B}" type="parTrans" cxnId="{45292EB2-2A84-44D3-A234-730DE7D9F629}">
      <dgm:prSet/>
      <dgm:spPr/>
      <dgm:t>
        <a:bodyPr/>
        <a:lstStyle/>
        <a:p>
          <a:endParaRPr lang="en-US"/>
        </a:p>
      </dgm:t>
    </dgm:pt>
    <dgm:pt modelId="{ECFC6F54-C898-41FD-9AFA-A1756F1AADE8}" type="sibTrans" cxnId="{45292EB2-2A84-44D3-A234-730DE7D9F629}">
      <dgm:prSet/>
      <dgm:spPr>
        <a:xfrm>
          <a:off x="1164161" y="420631"/>
          <a:ext cx="2777077" cy="2777077"/>
        </a:xfrm>
        <a:custGeom>
          <a:avLst/>
          <a:gdLst/>
          <a:ahLst/>
          <a:cxnLst/>
          <a:rect l="0" t="0" r="0" b="0"/>
          <a:pathLst>
            <a:path>
              <a:moveTo>
                <a:pt x="2043522" y="164187"/>
              </a:moveTo>
              <a:arcTo wR="1388538" hR="1388538" stAng="17888710" swAng="2629607"/>
            </a:path>
          </a:pathLst>
        </a:custGeom>
        <a:noFill/>
        <a:ln w="95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D5093F4-348B-431D-819F-CCDE84E4E088}">
      <dgm:prSet phldrT="[Text]"/>
      <dgm:spPr>
        <a:xfrm>
          <a:off x="3295585" y="1389495"/>
          <a:ext cx="1291307" cy="839349"/>
        </a:xfrm>
        <a:prstGeom prst="roundRect">
          <a:avLst/>
        </a:prstGeom>
        <a:solidFill>
          <a:srgbClr val="A8CDD7">
            <a:lumMod val="50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Transparency</a:t>
          </a:r>
        </a:p>
      </dgm:t>
    </dgm:pt>
    <dgm:pt modelId="{26373FE2-4F6F-4EA2-B293-5E5AAE3F874C}" type="parTrans" cxnId="{962C7C9D-BB8A-4347-8C2A-679E9EB109F0}">
      <dgm:prSet/>
      <dgm:spPr/>
      <dgm:t>
        <a:bodyPr/>
        <a:lstStyle/>
        <a:p>
          <a:endParaRPr lang="en-US"/>
        </a:p>
      </dgm:t>
    </dgm:pt>
    <dgm:pt modelId="{0FB84162-3FF7-4941-A769-EB3069C5933B}" type="sibTrans" cxnId="{962C7C9D-BB8A-4347-8C2A-679E9EB109F0}">
      <dgm:prSet/>
      <dgm:spPr>
        <a:xfrm>
          <a:off x="1164161" y="420631"/>
          <a:ext cx="2777077" cy="2777077"/>
        </a:xfrm>
        <a:custGeom>
          <a:avLst/>
          <a:gdLst/>
          <a:ahLst/>
          <a:cxnLst/>
          <a:rect l="0" t="0" r="0" b="0"/>
          <a:pathLst>
            <a:path>
              <a:moveTo>
                <a:pt x="2708907" y="1818267"/>
              </a:moveTo>
              <a:arcTo wR="1388538" hR="1388538" stAng="1081683" swAng="2629607"/>
            </a:path>
          </a:pathLst>
        </a:custGeom>
        <a:noFill/>
        <a:ln w="95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4E7C95A-1859-43DC-A070-89CAFD294027}">
      <dgm:prSet phldrT="[Text]"/>
      <dgm:spPr>
        <a:xfrm>
          <a:off x="1907046" y="2778034"/>
          <a:ext cx="1291307" cy="839349"/>
        </a:xfrm>
        <a:prstGeom prst="roundRect">
          <a:avLst/>
        </a:prstGeom>
        <a:solidFill>
          <a:srgbClr val="72A376">
            <a:lumMod val="75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Training</a:t>
          </a:r>
        </a:p>
      </dgm:t>
    </dgm:pt>
    <dgm:pt modelId="{5640CCCE-054A-42D6-9F9C-F850140D2EBB}" type="parTrans" cxnId="{6F52E9FC-6DD5-4940-8B75-DA09DBD34785}">
      <dgm:prSet/>
      <dgm:spPr/>
      <dgm:t>
        <a:bodyPr/>
        <a:lstStyle/>
        <a:p>
          <a:endParaRPr lang="en-US"/>
        </a:p>
      </dgm:t>
    </dgm:pt>
    <dgm:pt modelId="{A6D49652-EE21-4FF5-A2D5-36DFC07F1163}" type="sibTrans" cxnId="{6F52E9FC-6DD5-4940-8B75-DA09DBD34785}">
      <dgm:prSet/>
      <dgm:spPr>
        <a:xfrm>
          <a:off x="1164161" y="420631"/>
          <a:ext cx="2777077" cy="2777077"/>
        </a:xfrm>
        <a:custGeom>
          <a:avLst/>
          <a:gdLst/>
          <a:ahLst/>
          <a:cxnLst/>
          <a:rect l="0" t="0" r="0" b="0"/>
          <a:pathLst>
            <a:path>
              <a:moveTo>
                <a:pt x="733555" y="2612890"/>
              </a:moveTo>
              <a:arcTo wR="1388538" hR="1388538" stAng="7088710" swAng="2629607"/>
            </a:path>
          </a:pathLst>
        </a:custGeom>
        <a:noFill/>
        <a:ln w="95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525C6AB-FE19-4124-B835-FD68E897AB35}">
      <dgm:prSet phldrT="[Text]"/>
      <dgm:spPr>
        <a:xfrm>
          <a:off x="518507" y="1389495"/>
          <a:ext cx="1291307" cy="839349"/>
        </a:xfrm>
        <a:prstGeom prst="roundRect">
          <a:avLst/>
        </a:prstGeom>
        <a:solidFill>
          <a:srgbClr val="EAEBDE">
            <a:lumMod val="50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Open Mind &amp; Continuous Evaluation</a:t>
          </a:r>
        </a:p>
      </dgm:t>
    </dgm:pt>
    <dgm:pt modelId="{375B6F78-13AF-4D5C-B876-B951B636A025}" type="parTrans" cxnId="{3CD1DD16-4410-4BF7-902D-714EE00A9104}">
      <dgm:prSet/>
      <dgm:spPr/>
      <dgm:t>
        <a:bodyPr/>
        <a:lstStyle/>
        <a:p>
          <a:endParaRPr lang="en-US"/>
        </a:p>
      </dgm:t>
    </dgm:pt>
    <dgm:pt modelId="{ABF88857-6C0A-4051-B2F2-3F13F3514903}" type="sibTrans" cxnId="{3CD1DD16-4410-4BF7-902D-714EE00A9104}">
      <dgm:prSet/>
      <dgm:spPr>
        <a:xfrm>
          <a:off x="1164161" y="420631"/>
          <a:ext cx="2777077" cy="2777077"/>
        </a:xfrm>
        <a:custGeom>
          <a:avLst/>
          <a:gdLst/>
          <a:ahLst/>
          <a:cxnLst/>
          <a:rect l="0" t="0" r="0" b="0"/>
          <a:pathLst>
            <a:path>
              <a:moveTo>
                <a:pt x="68170" y="958810"/>
              </a:moveTo>
              <a:arcTo wR="1388538" hR="1388538" stAng="11881683" swAng="2629607"/>
            </a:path>
          </a:pathLst>
        </a:custGeom>
        <a:noFill/>
        <a:ln w="95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78030BD-3732-45BB-A3F7-532EB6F27992}" type="pres">
      <dgm:prSet presAssocID="{C356190A-FBD5-4C34-83E7-CAAC46486D9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19F941-4094-4CF3-A291-7C9D051F4CE1}" type="pres">
      <dgm:prSet presAssocID="{70C166EB-3187-499D-B034-126B0269D5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1FDD6-49CE-4304-9EDC-1281F58EA6DC}" type="pres">
      <dgm:prSet presAssocID="{70C166EB-3187-499D-B034-126B0269D5B9}" presName="spNode" presStyleCnt="0"/>
      <dgm:spPr/>
    </dgm:pt>
    <dgm:pt modelId="{32C4FE02-0AC0-431C-A242-8B9AA2F7CBA7}" type="pres">
      <dgm:prSet presAssocID="{ECFC6F54-C898-41FD-9AFA-A1756F1AADE8}" presName="sibTrans" presStyleLbl="sibTrans1D1" presStyleIdx="0" presStyleCnt="4"/>
      <dgm:spPr/>
      <dgm:t>
        <a:bodyPr/>
        <a:lstStyle/>
        <a:p>
          <a:endParaRPr lang="en-US"/>
        </a:p>
      </dgm:t>
    </dgm:pt>
    <dgm:pt modelId="{901296F8-A3A1-472A-A935-53E7DD02EF2C}" type="pres">
      <dgm:prSet presAssocID="{6D5093F4-348B-431D-819F-CCDE84E4E08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1458B-3F86-4C4E-9D83-F2B843DEBF85}" type="pres">
      <dgm:prSet presAssocID="{6D5093F4-348B-431D-819F-CCDE84E4E088}" presName="spNode" presStyleCnt="0"/>
      <dgm:spPr/>
    </dgm:pt>
    <dgm:pt modelId="{236F345B-6FCD-4384-A514-5ED373A92F8D}" type="pres">
      <dgm:prSet presAssocID="{0FB84162-3FF7-4941-A769-EB3069C5933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DB94889C-AC04-4825-A047-95A1DE88CE7D}" type="pres">
      <dgm:prSet presAssocID="{A4E7C95A-1859-43DC-A070-89CAFD2940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6EE68-528D-463D-825A-AD7CE4A044F8}" type="pres">
      <dgm:prSet presAssocID="{A4E7C95A-1859-43DC-A070-89CAFD294027}" presName="spNode" presStyleCnt="0"/>
      <dgm:spPr/>
    </dgm:pt>
    <dgm:pt modelId="{BC954F7D-6F9A-4518-916D-88A48CEAA217}" type="pres">
      <dgm:prSet presAssocID="{A6D49652-EE21-4FF5-A2D5-36DFC07F116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7BC4143-CAED-4FEA-B4A6-D7400D429A05}" type="pres">
      <dgm:prSet presAssocID="{6525C6AB-FE19-4124-B835-FD68E897AB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A48282-673C-4DA7-B07B-A6210D8E0141}" type="pres">
      <dgm:prSet presAssocID="{6525C6AB-FE19-4124-B835-FD68E897AB35}" presName="spNode" presStyleCnt="0"/>
      <dgm:spPr/>
    </dgm:pt>
    <dgm:pt modelId="{415ABFCF-42D6-48B9-83DF-30FAB147D660}" type="pres">
      <dgm:prSet presAssocID="{ABF88857-6C0A-4051-B2F2-3F13F3514903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B25F5BD0-E87F-46E8-A402-2109D2856F7E}" type="presOf" srcId="{A4E7C95A-1859-43DC-A070-89CAFD294027}" destId="{DB94889C-AC04-4825-A047-95A1DE88CE7D}" srcOrd="0" destOrd="0" presId="urn:microsoft.com/office/officeart/2005/8/layout/cycle6"/>
    <dgm:cxn modelId="{45292EB2-2A84-44D3-A234-730DE7D9F629}" srcId="{C356190A-FBD5-4C34-83E7-CAAC46486D99}" destId="{70C166EB-3187-499D-B034-126B0269D5B9}" srcOrd="0" destOrd="0" parTransId="{BF0014AE-836C-43A2-A8AD-340E5C1EBD4B}" sibTransId="{ECFC6F54-C898-41FD-9AFA-A1756F1AADE8}"/>
    <dgm:cxn modelId="{1D76F6E3-0779-4276-A94E-072CEAFD7FDF}" type="presOf" srcId="{6525C6AB-FE19-4124-B835-FD68E897AB35}" destId="{57BC4143-CAED-4FEA-B4A6-D7400D429A05}" srcOrd="0" destOrd="0" presId="urn:microsoft.com/office/officeart/2005/8/layout/cycle6"/>
    <dgm:cxn modelId="{BB851B40-5157-4D2F-B58F-08E5486F1E96}" type="presOf" srcId="{ECFC6F54-C898-41FD-9AFA-A1756F1AADE8}" destId="{32C4FE02-0AC0-431C-A242-8B9AA2F7CBA7}" srcOrd="0" destOrd="0" presId="urn:microsoft.com/office/officeart/2005/8/layout/cycle6"/>
    <dgm:cxn modelId="{3CD1DD16-4410-4BF7-902D-714EE00A9104}" srcId="{C356190A-FBD5-4C34-83E7-CAAC46486D99}" destId="{6525C6AB-FE19-4124-B835-FD68E897AB35}" srcOrd="3" destOrd="0" parTransId="{375B6F78-13AF-4D5C-B876-B951B636A025}" sibTransId="{ABF88857-6C0A-4051-B2F2-3F13F3514903}"/>
    <dgm:cxn modelId="{0B54096E-9F2A-4811-8876-0F9595878EF1}" type="presOf" srcId="{70C166EB-3187-499D-B034-126B0269D5B9}" destId="{5C19F941-4094-4CF3-A291-7C9D051F4CE1}" srcOrd="0" destOrd="0" presId="urn:microsoft.com/office/officeart/2005/8/layout/cycle6"/>
    <dgm:cxn modelId="{962C7C9D-BB8A-4347-8C2A-679E9EB109F0}" srcId="{C356190A-FBD5-4C34-83E7-CAAC46486D99}" destId="{6D5093F4-348B-431D-819F-CCDE84E4E088}" srcOrd="1" destOrd="0" parTransId="{26373FE2-4F6F-4EA2-B293-5E5AAE3F874C}" sibTransId="{0FB84162-3FF7-4941-A769-EB3069C5933B}"/>
    <dgm:cxn modelId="{E688BBE8-540A-465E-AF36-EA55161022A6}" type="presOf" srcId="{ABF88857-6C0A-4051-B2F2-3F13F3514903}" destId="{415ABFCF-42D6-48B9-83DF-30FAB147D660}" srcOrd="0" destOrd="0" presId="urn:microsoft.com/office/officeart/2005/8/layout/cycle6"/>
    <dgm:cxn modelId="{6F52E9FC-6DD5-4940-8B75-DA09DBD34785}" srcId="{C356190A-FBD5-4C34-83E7-CAAC46486D99}" destId="{A4E7C95A-1859-43DC-A070-89CAFD294027}" srcOrd="2" destOrd="0" parTransId="{5640CCCE-054A-42D6-9F9C-F850140D2EBB}" sibTransId="{A6D49652-EE21-4FF5-A2D5-36DFC07F1163}"/>
    <dgm:cxn modelId="{0B109CF0-CAD7-4CBC-8D86-0D29AA9C6022}" type="presOf" srcId="{A6D49652-EE21-4FF5-A2D5-36DFC07F1163}" destId="{BC954F7D-6F9A-4518-916D-88A48CEAA217}" srcOrd="0" destOrd="0" presId="urn:microsoft.com/office/officeart/2005/8/layout/cycle6"/>
    <dgm:cxn modelId="{84B35699-FED4-4CD0-BF0B-D9B38F7B47DC}" type="presOf" srcId="{C356190A-FBD5-4C34-83E7-CAAC46486D99}" destId="{E78030BD-3732-45BB-A3F7-532EB6F27992}" srcOrd="0" destOrd="0" presId="urn:microsoft.com/office/officeart/2005/8/layout/cycle6"/>
    <dgm:cxn modelId="{84F46EF6-750B-4F99-839E-E2642984A9BD}" type="presOf" srcId="{6D5093F4-348B-431D-819F-CCDE84E4E088}" destId="{901296F8-A3A1-472A-A935-53E7DD02EF2C}" srcOrd="0" destOrd="0" presId="urn:microsoft.com/office/officeart/2005/8/layout/cycle6"/>
    <dgm:cxn modelId="{939A0C8C-39AA-46D2-81F8-0EC50E24D4B4}" type="presOf" srcId="{0FB84162-3FF7-4941-A769-EB3069C5933B}" destId="{236F345B-6FCD-4384-A514-5ED373A92F8D}" srcOrd="0" destOrd="0" presId="urn:microsoft.com/office/officeart/2005/8/layout/cycle6"/>
    <dgm:cxn modelId="{A0A8E259-DCB5-487C-BB25-9C763FCA8F87}" type="presParOf" srcId="{E78030BD-3732-45BB-A3F7-532EB6F27992}" destId="{5C19F941-4094-4CF3-A291-7C9D051F4CE1}" srcOrd="0" destOrd="0" presId="urn:microsoft.com/office/officeart/2005/8/layout/cycle6"/>
    <dgm:cxn modelId="{C9B57BA3-B404-4063-97C1-15A7A67BC6A3}" type="presParOf" srcId="{E78030BD-3732-45BB-A3F7-532EB6F27992}" destId="{5BF1FDD6-49CE-4304-9EDC-1281F58EA6DC}" srcOrd="1" destOrd="0" presId="urn:microsoft.com/office/officeart/2005/8/layout/cycle6"/>
    <dgm:cxn modelId="{E0AB46A3-BE1F-45BA-8906-811A7B1928F4}" type="presParOf" srcId="{E78030BD-3732-45BB-A3F7-532EB6F27992}" destId="{32C4FE02-0AC0-431C-A242-8B9AA2F7CBA7}" srcOrd="2" destOrd="0" presId="urn:microsoft.com/office/officeart/2005/8/layout/cycle6"/>
    <dgm:cxn modelId="{DDB02D12-E14E-43A2-BA81-30C05A0CF21C}" type="presParOf" srcId="{E78030BD-3732-45BB-A3F7-532EB6F27992}" destId="{901296F8-A3A1-472A-A935-53E7DD02EF2C}" srcOrd="3" destOrd="0" presId="urn:microsoft.com/office/officeart/2005/8/layout/cycle6"/>
    <dgm:cxn modelId="{3CD30263-95CA-4335-BFDC-C696BF050DB2}" type="presParOf" srcId="{E78030BD-3732-45BB-A3F7-532EB6F27992}" destId="{8981458B-3F86-4C4E-9D83-F2B843DEBF85}" srcOrd="4" destOrd="0" presId="urn:microsoft.com/office/officeart/2005/8/layout/cycle6"/>
    <dgm:cxn modelId="{9DE651E7-1BC0-4B9B-9EA3-49E232853221}" type="presParOf" srcId="{E78030BD-3732-45BB-A3F7-532EB6F27992}" destId="{236F345B-6FCD-4384-A514-5ED373A92F8D}" srcOrd="5" destOrd="0" presId="urn:microsoft.com/office/officeart/2005/8/layout/cycle6"/>
    <dgm:cxn modelId="{EE336B58-D590-4E90-BA25-951A336B8910}" type="presParOf" srcId="{E78030BD-3732-45BB-A3F7-532EB6F27992}" destId="{DB94889C-AC04-4825-A047-95A1DE88CE7D}" srcOrd="6" destOrd="0" presId="urn:microsoft.com/office/officeart/2005/8/layout/cycle6"/>
    <dgm:cxn modelId="{BEFAED0D-1719-46B6-8E83-68596A2BCAF1}" type="presParOf" srcId="{E78030BD-3732-45BB-A3F7-532EB6F27992}" destId="{4F76EE68-528D-463D-825A-AD7CE4A044F8}" srcOrd="7" destOrd="0" presId="urn:microsoft.com/office/officeart/2005/8/layout/cycle6"/>
    <dgm:cxn modelId="{4B73BEDB-8755-453B-A919-0EF08D1AAC9C}" type="presParOf" srcId="{E78030BD-3732-45BB-A3F7-532EB6F27992}" destId="{BC954F7D-6F9A-4518-916D-88A48CEAA217}" srcOrd="8" destOrd="0" presId="urn:microsoft.com/office/officeart/2005/8/layout/cycle6"/>
    <dgm:cxn modelId="{5AF0D411-76EB-48C8-9E15-65667CD5A398}" type="presParOf" srcId="{E78030BD-3732-45BB-A3F7-532EB6F27992}" destId="{57BC4143-CAED-4FEA-B4A6-D7400D429A05}" srcOrd="9" destOrd="0" presId="urn:microsoft.com/office/officeart/2005/8/layout/cycle6"/>
    <dgm:cxn modelId="{6D3F7F67-5EC2-4B43-B039-116C55784F96}" type="presParOf" srcId="{E78030BD-3732-45BB-A3F7-532EB6F27992}" destId="{2CA48282-673C-4DA7-B07B-A6210D8E0141}" srcOrd="10" destOrd="0" presId="urn:microsoft.com/office/officeart/2005/8/layout/cycle6"/>
    <dgm:cxn modelId="{0C65DB64-5924-4BA7-8647-1FF545FA2139}" type="presParOf" srcId="{E78030BD-3732-45BB-A3F7-532EB6F27992}" destId="{415ABFCF-42D6-48B9-83DF-30FAB147D660}" srcOrd="11" destOrd="0" presId="urn:microsoft.com/office/officeart/2005/8/layout/cycle6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56190A-FBD5-4C34-83E7-CAAC46486D99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C166EB-3187-499D-B034-126B0269D5B9}">
      <dgm:prSet phldrT="[Text]"/>
      <dgm:spPr>
        <a:xfrm>
          <a:off x="960629" y="0"/>
          <a:ext cx="1302602" cy="723668"/>
        </a:xfrm>
        <a:prstGeom prst="roundRect">
          <a:avLst>
            <a:gd name="adj" fmla="val 10000"/>
          </a:avLst>
        </a:prstGeom>
        <a:solidFill>
          <a:srgbClr val="E8B7B7">
            <a:lumMod val="75000"/>
          </a:srgbClr>
        </a:solidFill>
        <a:ln w="11429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Needs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BF0014AE-836C-43A2-A8AD-340E5C1EBD4B}" type="parTrans" cxnId="{45292EB2-2A84-44D3-A234-730DE7D9F629}">
      <dgm:prSet/>
      <dgm:spPr/>
      <dgm:t>
        <a:bodyPr/>
        <a:lstStyle/>
        <a:p>
          <a:endParaRPr lang="en-US"/>
        </a:p>
      </dgm:t>
    </dgm:pt>
    <dgm:pt modelId="{ECFC6F54-C898-41FD-9AFA-A1756F1AADE8}" type="sibTrans" cxnId="{45292EB2-2A84-44D3-A234-730DE7D9F629}">
      <dgm:prSet/>
      <dgm:spPr/>
      <dgm:t>
        <a:bodyPr/>
        <a:lstStyle/>
        <a:p>
          <a:endParaRPr lang="en-US"/>
        </a:p>
      </dgm:t>
    </dgm:pt>
    <dgm:pt modelId="{6D5093F4-348B-431D-819F-CCDE84E4E088}">
      <dgm:prSet phldrT="[Text]"/>
      <dgm:spPr>
        <a:xfrm>
          <a:off x="2842167" y="0"/>
          <a:ext cx="1302602" cy="723668"/>
        </a:xfrm>
        <a:prstGeom prst="roundRect">
          <a:avLst>
            <a:gd name="adj" fmla="val 10000"/>
          </a:avLst>
        </a:prstGeom>
        <a:solidFill>
          <a:srgbClr val="A8CDD7">
            <a:lumMod val="50000"/>
          </a:srgbClr>
        </a:solidFill>
        <a:ln w="11429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Cost</a:t>
          </a:r>
        </a:p>
      </dgm:t>
    </dgm:pt>
    <dgm:pt modelId="{26373FE2-4F6F-4EA2-B293-5E5AAE3F874C}" type="parTrans" cxnId="{962C7C9D-BB8A-4347-8C2A-679E9EB109F0}">
      <dgm:prSet/>
      <dgm:spPr/>
      <dgm:t>
        <a:bodyPr/>
        <a:lstStyle/>
        <a:p>
          <a:endParaRPr lang="en-US"/>
        </a:p>
      </dgm:t>
    </dgm:pt>
    <dgm:pt modelId="{0FB84162-3FF7-4941-A769-EB3069C5933B}" type="sibTrans" cxnId="{962C7C9D-BB8A-4347-8C2A-679E9EB109F0}">
      <dgm:prSet/>
      <dgm:spPr/>
      <dgm:t>
        <a:bodyPr/>
        <a:lstStyle/>
        <a:p>
          <a:endParaRPr lang="en-US"/>
        </a:p>
      </dgm:t>
    </dgm:pt>
    <dgm:pt modelId="{E597D97B-35F7-4C12-9F0D-021A63C0CA18}">
      <dgm:prSet phldrT="[Text]"/>
      <dgm:spPr>
        <a:xfrm rot="21360000">
          <a:off x="2789337" y="2143231"/>
          <a:ext cx="1299712" cy="605533"/>
        </a:xfrm>
        <a:prstGeom prst="roundRect">
          <a:avLst/>
        </a:prstGeom>
        <a:solidFill>
          <a:srgbClr val="CEC597">
            <a:lumMod val="75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i="0" baseline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Budget/Rate increase</a:t>
          </a:r>
          <a:endParaRPr lang="en-US" b="1" i="0" baseline="0" dirty="0">
            <a:solidFill>
              <a:sysClr val="window" lastClr="FFFFFF"/>
            </a:solidFill>
            <a:latin typeface="Georgia"/>
            <a:ea typeface="+mn-ea"/>
            <a:cs typeface="+mn-cs"/>
          </a:endParaRPr>
        </a:p>
      </dgm:t>
    </dgm:pt>
    <dgm:pt modelId="{EAA161D2-719F-4A0F-92F4-81A33F2CCEA4}" type="parTrans" cxnId="{784298D7-D07E-45FE-908C-68BF47079638}">
      <dgm:prSet/>
      <dgm:spPr/>
      <dgm:t>
        <a:bodyPr/>
        <a:lstStyle/>
        <a:p>
          <a:endParaRPr lang="en-US"/>
        </a:p>
      </dgm:t>
    </dgm:pt>
    <dgm:pt modelId="{0FCDA41C-91E9-4AF3-AFFC-955A91A47A3B}" type="sibTrans" cxnId="{784298D7-D07E-45FE-908C-68BF47079638}">
      <dgm:prSet/>
      <dgm:spPr/>
      <dgm:t>
        <a:bodyPr/>
        <a:lstStyle/>
        <a:p>
          <a:endParaRPr lang="en-US"/>
        </a:p>
      </dgm:t>
    </dgm:pt>
    <dgm:pt modelId="{9F8C0E70-5B08-44BD-AB16-C19715BC3AEE}">
      <dgm:prSet phldrT="[Text]"/>
      <dgm:spPr>
        <a:xfrm rot="21360000">
          <a:off x="925891" y="2273492"/>
          <a:ext cx="1299712" cy="605533"/>
        </a:xfrm>
        <a:prstGeom prst="roundRect">
          <a:avLst/>
        </a:prstGeom>
        <a:solidFill>
          <a:srgbClr val="E8B7B7">
            <a:lumMod val="50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Regulatory Compliance/Water Quality</a:t>
          </a:r>
        </a:p>
      </dgm:t>
    </dgm:pt>
    <dgm:pt modelId="{EF6CD09D-601F-432C-8556-1F4819278E87}" type="parTrans" cxnId="{FD592A11-B6E0-4AEC-B539-F41A591BD182}">
      <dgm:prSet/>
      <dgm:spPr/>
      <dgm:t>
        <a:bodyPr/>
        <a:lstStyle/>
        <a:p>
          <a:endParaRPr lang="en-US"/>
        </a:p>
      </dgm:t>
    </dgm:pt>
    <dgm:pt modelId="{06F02B25-C99C-48BA-BE70-BF5A9558B333}" type="sibTrans" cxnId="{FD592A11-B6E0-4AEC-B539-F41A591BD182}">
      <dgm:prSet/>
      <dgm:spPr/>
      <dgm:t>
        <a:bodyPr/>
        <a:lstStyle/>
        <a:p>
          <a:endParaRPr lang="en-US"/>
        </a:p>
      </dgm:t>
    </dgm:pt>
    <dgm:pt modelId="{44920C9F-4669-452B-8A5E-0F11AAD5F3D6}">
      <dgm:prSet phldrT="[Text]"/>
      <dgm:spPr>
        <a:xfrm rot="21360000">
          <a:off x="878853" y="1622190"/>
          <a:ext cx="1299712" cy="605533"/>
        </a:xfrm>
        <a:prstGeom prst="roundRect">
          <a:avLst/>
        </a:prstGeom>
        <a:solidFill>
          <a:srgbClr val="A8CDD7">
            <a:lumMod val="75000"/>
          </a:srgb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i="0" baseline="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Certified Operators</a:t>
          </a:r>
        </a:p>
      </dgm:t>
    </dgm:pt>
    <dgm:pt modelId="{E5FD8658-1FD5-416A-A3AE-3CBE59A421E8}" type="parTrans" cxnId="{DAD1E82D-FFEA-4C6B-B8AE-90DE3756C317}">
      <dgm:prSet/>
      <dgm:spPr/>
      <dgm:t>
        <a:bodyPr/>
        <a:lstStyle/>
        <a:p>
          <a:endParaRPr lang="en-US"/>
        </a:p>
      </dgm:t>
    </dgm:pt>
    <dgm:pt modelId="{D8139619-C392-4694-9118-D70CEFAF375A}" type="sibTrans" cxnId="{DAD1E82D-FFEA-4C6B-B8AE-90DE3756C317}">
      <dgm:prSet/>
      <dgm:spPr/>
      <dgm:t>
        <a:bodyPr/>
        <a:lstStyle/>
        <a:p>
          <a:endParaRPr lang="en-US"/>
        </a:p>
      </dgm:t>
    </dgm:pt>
    <dgm:pt modelId="{CCF206EA-35EC-4C2D-9741-11B5F45FEB30}">
      <dgm:prSet phldrT="[Text]"/>
      <dgm:spPr>
        <a:xfrm rot="21360000">
          <a:off x="831814" y="985362"/>
          <a:ext cx="1299712" cy="605533"/>
        </a:xfrm>
        <a:prstGeom prst="roundRect">
          <a:avLst/>
        </a:prstGeom>
        <a:solidFill>
          <a:schemeClr val="accent6">
            <a:lumMod val="75000"/>
          </a:schemeClr>
        </a:solidFill>
        <a:ln w="11429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ysDash"/>
        </a:ln>
        <a:effectLst/>
      </dgm:spPr>
      <dgm:t>
        <a:bodyPr/>
        <a:lstStyle/>
        <a:p>
          <a:pPr>
            <a:buNone/>
          </a:pPr>
          <a:r>
            <a:rPr lang="en-US" b="1" i="0" baseline="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Capital Improvement Plan</a:t>
          </a:r>
        </a:p>
      </dgm:t>
    </dgm:pt>
    <dgm:pt modelId="{CE6401DF-8A56-4B0F-BB96-35041896214C}" type="parTrans" cxnId="{6D128287-7207-45C5-A76F-BAFEB715C4F6}">
      <dgm:prSet/>
      <dgm:spPr/>
      <dgm:t>
        <a:bodyPr/>
        <a:lstStyle/>
        <a:p>
          <a:endParaRPr lang="en-US"/>
        </a:p>
      </dgm:t>
    </dgm:pt>
    <dgm:pt modelId="{2073654B-3C40-40F6-A105-92A7DC3D2B4F}" type="sibTrans" cxnId="{6D128287-7207-45C5-A76F-BAFEB715C4F6}">
      <dgm:prSet/>
      <dgm:spPr/>
      <dgm:t>
        <a:bodyPr/>
        <a:lstStyle/>
        <a:p>
          <a:endParaRPr lang="en-US"/>
        </a:p>
      </dgm:t>
    </dgm:pt>
    <dgm:pt modelId="{DA32D944-DC9B-4A16-8375-FE7D93B23288}" type="pres">
      <dgm:prSet presAssocID="{C356190A-FBD5-4C34-83E7-CAAC46486D9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DCBB50-4356-4D41-B1CF-2FC47CAD2AD3}" type="pres">
      <dgm:prSet presAssocID="{C356190A-FBD5-4C34-83E7-CAAC46486D99}" presName="dummyMaxCanvas" presStyleCnt="0"/>
      <dgm:spPr/>
    </dgm:pt>
    <dgm:pt modelId="{FA49A49F-53A0-4B8E-A5A4-8546F21940CE}" type="pres">
      <dgm:prSet presAssocID="{C356190A-FBD5-4C34-83E7-CAAC46486D99}" presName="parentComposite" presStyleCnt="0"/>
      <dgm:spPr/>
    </dgm:pt>
    <dgm:pt modelId="{5F9DF5F7-CCC6-41B0-9FB1-77A224BFEB82}" type="pres">
      <dgm:prSet presAssocID="{C356190A-FBD5-4C34-83E7-CAAC46486D99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A3418F6F-E1DA-4158-A021-585A6E987319}" type="pres">
      <dgm:prSet presAssocID="{C356190A-FBD5-4C34-83E7-CAAC46486D99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34A992C-E16E-4053-8AD1-8E9EF0E15546}" type="pres">
      <dgm:prSet presAssocID="{C356190A-FBD5-4C34-83E7-CAAC46486D99}" presName="childrenComposite" presStyleCnt="0"/>
      <dgm:spPr/>
    </dgm:pt>
    <dgm:pt modelId="{18757DB7-D543-4FA0-B6DB-F7661B3BAFD0}" type="pres">
      <dgm:prSet presAssocID="{C356190A-FBD5-4C34-83E7-CAAC46486D99}" presName="dummyMaxCanvas_ChildArea" presStyleCnt="0"/>
      <dgm:spPr/>
    </dgm:pt>
    <dgm:pt modelId="{96C3D477-D689-463C-80C4-546340AF7006}" type="pres">
      <dgm:prSet presAssocID="{C356190A-FBD5-4C34-83E7-CAAC46486D99}" presName="fulcrum" presStyleLbl="alignAccFollowNode1" presStyleIdx="2" presStyleCnt="4"/>
      <dgm:spPr>
        <a:xfrm>
          <a:off x="2281324" y="3075589"/>
          <a:ext cx="542751" cy="542751"/>
        </a:xfrm>
        <a:prstGeom prst="triangle">
          <a:avLst/>
        </a:prstGeom>
        <a:solidFill>
          <a:srgbClr val="92D050">
            <a:alpha val="90000"/>
          </a:srgbClr>
        </a:solidFill>
        <a:ln w="11429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</dgm:pt>
    <dgm:pt modelId="{94E03C44-67E1-4335-AF89-97A8BD29E7E1}" type="pres">
      <dgm:prSet presAssocID="{C356190A-FBD5-4C34-83E7-CAAC46486D99}" presName="balance_31" presStyleLbl="alignAccFollowNode1" presStyleIdx="3" presStyleCnt="4" custAng="21245190">
        <dgm:presLayoutVars>
          <dgm:bulletEnabled val="1"/>
        </dgm:presLayoutVars>
      </dgm:prSet>
      <dgm:spPr>
        <a:xfrm rot="21360000">
          <a:off x="923949" y="2843014"/>
          <a:ext cx="3257501" cy="227786"/>
        </a:xfrm>
        <a:prstGeom prst="rect">
          <a:avLst/>
        </a:prstGeo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11429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ysDash"/>
        </a:ln>
        <a:effectLst/>
      </dgm:spPr>
    </dgm:pt>
    <dgm:pt modelId="{8C8978EB-404B-4FC5-A4BB-29DB3249FB20}" type="pres">
      <dgm:prSet presAssocID="{C356190A-FBD5-4C34-83E7-CAAC46486D99}" presName="left_31_1" presStyleLbl="node1" presStyleIdx="0" presStyleCnt="4" custLinFactNeighborX="601" custLinFactNeighborY="30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02905-E248-47B6-99E5-90630C649B73}" type="pres">
      <dgm:prSet presAssocID="{C356190A-FBD5-4C34-83E7-CAAC46486D99}" presName="left_31_2" presStyleLbl="node1" presStyleIdx="1" presStyleCnt="4" custLinFactNeighborX="-1577" custLinFactNeighborY="30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3A74E-9E3E-4D14-8BE9-B4DB875A82FE}" type="pres">
      <dgm:prSet presAssocID="{C356190A-FBD5-4C34-83E7-CAAC46486D99}" presName="left_31_3" presStyleLbl="node1" presStyleIdx="2" presStyleCnt="4" custLinFactNeighborX="-3755" custLinFactNeighborY="29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4FA84-CDF8-48FF-97E8-49ACD854795A}" type="pres">
      <dgm:prSet presAssocID="{C356190A-FBD5-4C34-83E7-CAAC46486D99}" presName="right_31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7D3E73-2F76-4750-BD93-50493E6AC295}" type="presOf" srcId="{C356190A-FBD5-4C34-83E7-CAAC46486D99}" destId="{DA32D944-DC9B-4A16-8375-FE7D93B23288}" srcOrd="0" destOrd="0" presId="urn:microsoft.com/office/officeart/2005/8/layout/balance1"/>
    <dgm:cxn modelId="{962C7C9D-BB8A-4347-8C2A-679E9EB109F0}" srcId="{C356190A-FBD5-4C34-83E7-CAAC46486D99}" destId="{6D5093F4-348B-431D-819F-CCDE84E4E088}" srcOrd="1" destOrd="0" parTransId="{26373FE2-4F6F-4EA2-B293-5E5AAE3F874C}" sibTransId="{0FB84162-3FF7-4941-A769-EB3069C5933B}"/>
    <dgm:cxn modelId="{25647303-8CA3-4DBB-8116-70352676E0F1}" type="presOf" srcId="{9F8C0E70-5B08-44BD-AB16-C19715BC3AEE}" destId="{8C8978EB-404B-4FC5-A4BB-29DB3249FB20}" srcOrd="0" destOrd="0" presId="urn:microsoft.com/office/officeart/2005/8/layout/balance1"/>
    <dgm:cxn modelId="{DCE6E3B6-D8AC-44AE-97B3-10B2E8952A14}" type="presOf" srcId="{70C166EB-3187-499D-B034-126B0269D5B9}" destId="{5F9DF5F7-CCC6-41B0-9FB1-77A224BFEB82}" srcOrd="0" destOrd="0" presId="urn:microsoft.com/office/officeart/2005/8/layout/balance1"/>
    <dgm:cxn modelId="{DAD1E82D-FFEA-4C6B-B8AE-90DE3756C317}" srcId="{70C166EB-3187-499D-B034-126B0269D5B9}" destId="{44920C9F-4669-452B-8A5E-0F11AAD5F3D6}" srcOrd="1" destOrd="0" parTransId="{E5FD8658-1FD5-416A-A3AE-3CBE59A421E8}" sibTransId="{D8139619-C392-4694-9118-D70CEFAF375A}"/>
    <dgm:cxn modelId="{F900DCA0-DC80-46D0-8474-11CA7B752FBE}" type="presOf" srcId="{E597D97B-35F7-4C12-9F0D-021A63C0CA18}" destId="{3874FA84-CDF8-48FF-97E8-49ACD854795A}" srcOrd="0" destOrd="0" presId="urn:microsoft.com/office/officeart/2005/8/layout/balance1"/>
    <dgm:cxn modelId="{E0ED3159-C521-4814-8A6F-EB6B9268A86C}" type="presOf" srcId="{44920C9F-4669-452B-8A5E-0F11AAD5F3D6}" destId="{63D02905-E248-47B6-99E5-90630C649B73}" srcOrd="0" destOrd="0" presId="urn:microsoft.com/office/officeart/2005/8/layout/balance1"/>
    <dgm:cxn modelId="{6D128287-7207-45C5-A76F-BAFEB715C4F6}" srcId="{70C166EB-3187-499D-B034-126B0269D5B9}" destId="{CCF206EA-35EC-4C2D-9741-11B5F45FEB30}" srcOrd="2" destOrd="0" parTransId="{CE6401DF-8A56-4B0F-BB96-35041896214C}" sibTransId="{2073654B-3C40-40F6-A105-92A7DC3D2B4F}"/>
    <dgm:cxn modelId="{FD592A11-B6E0-4AEC-B539-F41A591BD182}" srcId="{70C166EB-3187-499D-B034-126B0269D5B9}" destId="{9F8C0E70-5B08-44BD-AB16-C19715BC3AEE}" srcOrd="0" destOrd="0" parTransId="{EF6CD09D-601F-432C-8556-1F4819278E87}" sibTransId="{06F02B25-C99C-48BA-BE70-BF5A9558B333}"/>
    <dgm:cxn modelId="{784298D7-D07E-45FE-908C-68BF47079638}" srcId="{6D5093F4-348B-431D-819F-CCDE84E4E088}" destId="{E597D97B-35F7-4C12-9F0D-021A63C0CA18}" srcOrd="0" destOrd="0" parTransId="{EAA161D2-719F-4A0F-92F4-81A33F2CCEA4}" sibTransId="{0FCDA41C-91E9-4AF3-AFFC-955A91A47A3B}"/>
    <dgm:cxn modelId="{D039EC33-3912-4CF8-8566-F19ABC4E8B59}" type="presOf" srcId="{6D5093F4-348B-431D-819F-CCDE84E4E088}" destId="{A3418F6F-E1DA-4158-A021-585A6E987319}" srcOrd="0" destOrd="0" presId="urn:microsoft.com/office/officeart/2005/8/layout/balance1"/>
    <dgm:cxn modelId="{A7FF9F9B-B141-4BD9-9C03-A4BEDDD2BB72}" type="presOf" srcId="{CCF206EA-35EC-4C2D-9741-11B5F45FEB30}" destId="{49D3A74E-9E3E-4D14-8BE9-B4DB875A82FE}" srcOrd="0" destOrd="0" presId="urn:microsoft.com/office/officeart/2005/8/layout/balance1"/>
    <dgm:cxn modelId="{45292EB2-2A84-44D3-A234-730DE7D9F629}" srcId="{C356190A-FBD5-4C34-83E7-CAAC46486D99}" destId="{70C166EB-3187-499D-B034-126B0269D5B9}" srcOrd="0" destOrd="0" parTransId="{BF0014AE-836C-43A2-A8AD-340E5C1EBD4B}" sibTransId="{ECFC6F54-C898-41FD-9AFA-A1756F1AADE8}"/>
    <dgm:cxn modelId="{D87E2684-8F5D-4216-8735-4E3CC083D3B2}" type="presParOf" srcId="{DA32D944-DC9B-4A16-8375-FE7D93B23288}" destId="{32DCBB50-4356-4D41-B1CF-2FC47CAD2AD3}" srcOrd="0" destOrd="0" presId="urn:microsoft.com/office/officeart/2005/8/layout/balance1"/>
    <dgm:cxn modelId="{4F576A01-88E1-4F87-9AD5-C98BA15B6AA7}" type="presParOf" srcId="{DA32D944-DC9B-4A16-8375-FE7D93B23288}" destId="{FA49A49F-53A0-4B8E-A5A4-8546F21940CE}" srcOrd="1" destOrd="0" presId="urn:microsoft.com/office/officeart/2005/8/layout/balance1"/>
    <dgm:cxn modelId="{8A23F4D0-4D75-4348-BB0B-85BFE01F6144}" type="presParOf" srcId="{FA49A49F-53A0-4B8E-A5A4-8546F21940CE}" destId="{5F9DF5F7-CCC6-41B0-9FB1-77A224BFEB82}" srcOrd="0" destOrd="0" presId="urn:microsoft.com/office/officeart/2005/8/layout/balance1"/>
    <dgm:cxn modelId="{5F2DF3DA-B9D4-40C6-AA91-62E437262837}" type="presParOf" srcId="{FA49A49F-53A0-4B8E-A5A4-8546F21940CE}" destId="{A3418F6F-E1DA-4158-A021-585A6E987319}" srcOrd="1" destOrd="0" presId="urn:microsoft.com/office/officeart/2005/8/layout/balance1"/>
    <dgm:cxn modelId="{62B8A127-3E18-4E12-9788-9D0B7D3FB77A}" type="presParOf" srcId="{DA32D944-DC9B-4A16-8375-FE7D93B23288}" destId="{B34A992C-E16E-4053-8AD1-8E9EF0E15546}" srcOrd="2" destOrd="0" presId="urn:microsoft.com/office/officeart/2005/8/layout/balance1"/>
    <dgm:cxn modelId="{42A5E2A1-3CFF-4681-8649-D15D81D96FA4}" type="presParOf" srcId="{B34A992C-E16E-4053-8AD1-8E9EF0E15546}" destId="{18757DB7-D543-4FA0-B6DB-F7661B3BAFD0}" srcOrd="0" destOrd="0" presId="urn:microsoft.com/office/officeart/2005/8/layout/balance1"/>
    <dgm:cxn modelId="{719821A6-0C87-4402-9E66-3D16A831CF3C}" type="presParOf" srcId="{B34A992C-E16E-4053-8AD1-8E9EF0E15546}" destId="{96C3D477-D689-463C-80C4-546340AF7006}" srcOrd="1" destOrd="0" presId="urn:microsoft.com/office/officeart/2005/8/layout/balance1"/>
    <dgm:cxn modelId="{B9C8265C-FAFB-4CE4-B33B-28F575A4B1CD}" type="presParOf" srcId="{B34A992C-E16E-4053-8AD1-8E9EF0E15546}" destId="{94E03C44-67E1-4335-AF89-97A8BD29E7E1}" srcOrd="2" destOrd="0" presId="urn:microsoft.com/office/officeart/2005/8/layout/balance1"/>
    <dgm:cxn modelId="{D2E13A5E-D2E4-4D97-8ED3-F7C4AE86583F}" type="presParOf" srcId="{B34A992C-E16E-4053-8AD1-8E9EF0E15546}" destId="{8C8978EB-404B-4FC5-A4BB-29DB3249FB20}" srcOrd="3" destOrd="0" presId="urn:microsoft.com/office/officeart/2005/8/layout/balance1"/>
    <dgm:cxn modelId="{6B5DD8B3-1058-4B00-82DA-D8FFF7EDE5EB}" type="presParOf" srcId="{B34A992C-E16E-4053-8AD1-8E9EF0E15546}" destId="{63D02905-E248-47B6-99E5-90630C649B73}" srcOrd="4" destOrd="0" presId="urn:microsoft.com/office/officeart/2005/8/layout/balance1"/>
    <dgm:cxn modelId="{54E39EE6-2866-4C99-8276-34D163412400}" type="presParOf" srcId="{B34A992C-E16E-4053-8AD1-8E9EF0E15546}" destId="{49D3A74E-9E3E-4D14-8BE9-B4DB875A82FE}" srcOrd="5" destOrd="0" presId="urn:microsoft.com/office/officeart/2005/8/layout/balance1"/>
    <dgm:cxn modelId="{BE48D4FA-9E2F-4270-836D-47AD8B18812C}" type="presParOf" srcId="{B34A992C-E16E-4053-8AD1-8E9EF0E15546}" destId="{3874FA84-CDF8-48FF-97E8-49ACD854795A}" srcOrd="6" destOrd="0" presId="urn:microsoft.com/office/officeart/2005/8/layout/balance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11DB22-36DC-480A-A445-CC6305EAF7E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CDDD4D-2B86-4D64-B043-C96E234BBC52}">
      <dgm:prSet phldrT="[Text]"/>
      <dgm:spPr>
        <a:solidFill>
          <a:schemeClr val="accent6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dirty="0"/>
            <a:t>Safety</a:t>
          </a:r>
        </a:p>
      </dgm:t>
    </dgm:pt>
    <dgm:pt modelId="{B9F3DE3D-C936-485F-9C77-635C6C0E55CB}" type="parTrans" cxnId="{15D386FB-866B-401A-8204-6C1665A462F4}">
      <dgm:prSet/>
      <dgm:spPr/>
      <dgm:t>
        <a:bodyPr/>
        <a:lstStyle/>
        <a:p>
          <a:endParaRPr lang="en-US"/>
        </a:p>
      </dgm:t>
    </dgm:pt>
    <dgm:pt modelId="{CA5FB991-B7A5-4496-A88F-1754D9991DC7}" type="sibTrans" cxnId="{15D386FB-866B-401A-8204-6C1665A462F4}">
      <dgm:prSet/>
      <dgm:spPr/>
      <dgm:t>
        <a:bodyPr/>
        <a:lstStyle/>
        <a:p>
          <a:endParaRPr lang="en-US"/>
        </a:p>
      </dgm:t>
    </dgm:pt>
    <dgm:pt modelId="{E1C72502-7A3D-4B94-872B-085BA62B7109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400" dirty="0">
              <a:solidFill>
                <a:schemeClr val="accent6"/>
              </a:solidFill>
            </a:rPr>
            <a:t># of OSHA Recordable Injuries</a:t>
          </a:r>
        </a:p>
      </dgm:t>
    </dgm:pt>
    <dgm:pt modelId="{00090C71-A9D8-4DAD-B48D-586EF187C412}" type="parTrans" cxnId="{A54B85E4-1AD4-4C7F-A73E-95DD004F2BD4}">
      <dgm:prSet/>
      <dgm:spPr/>
      <dgm:t>
        <a:bodyPr/>
        <a:lstStyle/>
        <a:p>
          <a:endParaRPr lang="en-US"/>
        </a:p>
      </dgm:t>
    </dgm:pt>
    <dgm:pt modelId="{35947AB2-F23F-430F-B3B0-3A9A937D2A1F}" type="sibTrans" cxnId="{A54B85E4-1AD4-4C7F-A73E-95DD004F2BD4}">
      <dgm:prSet/>
      <dgm:spPr/>
      <dgm:t>
        <a:bodyPr/>
        <a:lstStyle/>
        <a:p>
          <a:endParaRPr lang="en-US"/>
        </a:p>
      </dgm:t>
    </dgm:pt>
    <dgm:pt modelId="{70FEF678-8B6E-43A5-819D-521F33D210A4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400" dirty="0">
              <a:solidFill>
                <a:schemeClr val="accent6"/>
              </a:solidFill>
            </a:rPr>
            <a:t># of Lost Days Due to Injury</a:t>
          </a:r>
        </a:p>
      </dgm:t>
    </dgm:pt>
    <dgm:pt modelId="{132CBEB8-D351-40EF-B6C1-6D94E3B2E01C}" type="parTrans" cxnId="{0A8D2973-A5A7-4ACE-A3F7-4555280AB826}">
      <dgm:prSet/>
      <dgm:spPr/>
      <dgm:t>
        <a:bodyPr/>
        <a:lstStyle/>
        <a:p>
          <a:endParaRPr lang="en-US"/>
        </a:p>
      </dgm:t>
    </dgm:pt>
    <dgm:pt modelId="{D8761FFD-8F2C-469B-8BE8-053B28DD3DCF}" type="sibTrans" cxnId="{0A8D2973-A5A7-4ACE-A3F7-4555280AB826}">
      <dgm:prSet/>
      <dgm:spPr/>
      <dgm:t>
        <a:bodyPr/>
        <a:lstStyle/>
        <a:p>
          <a:endParaRPr lang="en-US"/>
        </a:p>
      </dgm:t>
    </dgm:pt>
    <dgm:pt modelId="{9E6549C7-12FD-4D6F-8CBD-4E9F32F54322}">
      <dgm:prSet phldrT="[Text]"/>
      <dgm:spPr>
        <a:solidFill>
          <a:schemeClr val="accent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dirty="0"/>
            <a:t>Regulatory</a:t>
          </a:r>
        </a:p>
      </dgm:t>
    </dgm:pt>
    <dgm:pt modelId="{951457E2-C078-4A5A-8FB6-3F0013F25ACE}" type="parTrans" cxnId="{10236C07-2602-457B-B16E-D2D7CA6253CB}">
      <dgm:prSet/>
      <dgm:spPr/>
      <dgm:t>
        <a:bodyPr/>
        <a:lstStyle/>
        <a:p>
          <a:endParaRPr lang="en-US"/>
        </a:p>
      </dgm:t>
    </dgm:pt>
    <dgm:pt modelId="{CFCB3C6A-E191-496C-ABFC-2A73E9413EDE}" type="sibTrans" cxnId="{10236C07-2602-457B-B16E-D2D7CA6253CB}">
      <dgm:prSet/>
      <dgm:spPr/>
      <dgm:t>
        <a:bodyPr/>
        <a:lstStyle/>
        <a:p>
          <a:endParaRPr lang="en-US"/>
        </a:p>
      </dgm:t>
    </dgm:pt>
    <dgm:pt modelId="{27A22B50-CD71-4851-9FC5-A8D7B49E034D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# of Non Reporting related NOV’s</a:t>
          </a:r>
        </a:p>
      </dgm:t>
    </dgm:pt>
    <dgm:pt modelId="{A5299638-1831-4169-9E32-FDC23E5F18C3}" type="parTrans" cxnId="{606EC03A-AF26-43E2-B861-15F5EA7BEE29}">
      <dgm:prSet/>
      <dgm:spPr/>
      <dgm:t>
        <a:bodyPr/>
        <a:lstStyle/>
        <a:p>
          <a:endParaRPr lang="en-US"/>
        </a:p>
      </dgm:t>
    </dgm:pt>
    <dgm:pt modelId="{DAA98E38-1726-4DBC-832A-B89538796D98}" type="sibTrans" cxnId="{606EC03A-AF26-43E2-B861-15F5EA7BEE29}">
      <dgm:prSet/>
      <dgm:spPr/>
      <dgm:t>
        <a:bodyPr/>
        <a:lstStyle/>
        <a:p>
          <a:endParaRPr lang="en-US"/>
        </a:p>
      </dgm:t>
    </dgm:pt>
    <dgm:pt modelId="{D9F2584B-CC1A-4D06-9027-A6EA6552FFCA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# of Reporting Related NOV’s</a:t>
          </a:r>
        </a:p>
      </dgm:t>
    </dgm:pt>
    <dgm:pt modelId="{B2056086-9309-4022-850F-F5F343D39857}" type="parTrans" cxnId="{C270DE8D-F359-4C55-BAC2-7F17470B5684}">
      <dgm:prSet/>
      <dgm:spPr/>
      <dgm:t>
        <a:bodyPr/>
        <a:lstStyle/>
        <a:p>
          <a:endParaRPr lang="en-US"/>
        </a:p>
      </dgm:t>
    </dgm:pt>
    <dgm:pt modelId="{9920A1C7-A5B0-4AD8-B5CE-5CA83488ABC3}" type="sibTrans" cxnId="{C270DE8D-F359-4C55-BAC2-7F17470B5684}">
      <dgm:prSet/>
      <dgm:spPr/>
      <dgm:t>
        <a:bodyPr/>
        <a:lstStyle/>
        <a:p>
          <a:endParaRPr lang="en-US"/>
        </a:p>
      </dgm:t>
    </dgm:pt>
    <dgm:pt modelId="{1F927991-84CF-4935-871F-D54008744DF3}">
      <dgm:prSet phldrT="[Text]"/>
      <dgm:spPr>
        <a:solidFill>
          <a:schemeClr val="accent3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dirty="0"/>
            <a:t>Financial</a:t>
          </a:r>
        </a:p>
      </dgm:t>
    </dgm:pt>
    <dgm:pt modelId="{2952090D-0D51-4532-ABA2-880E0D8FBF9D}" type="parTrans" cxnId="{D16BBE9E-F7AA-4797-BEC1-33424C907A33}">
      <dgm:prSet/>
      <dgm:spPr/>
      <dgm:t>
        <a:bodyPr/>
        <a:lstStyle/>
        <a:p>
          <a:endParaRPr lang="en-US"/>
        </a:p>
      </dgm:t>
    </dgm:pt>
    <dgm:pt modelId="{331E04CB-ECC8-406B-BF0D-EB5A98ABD76E}" type="sibTrans" cxnId="{D16BBE9E-F7AA-4797-BEC1-33424C907A33}">
      <dgm:prSet/>
      <dgm:spPr/>
      <dgm:t>
        <a:bodyPr/>
        <a:lstStyle/>
        <a:p>
          <a:endParaRPr lang="en-US"/>
        </a:p>
      </dgm:t>
    </dgm:pt>
    <dgm:pt modelId="{D0AD4E42-3945-4FFA-8B6A-E39C8119B20C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400" dirty="0">
              <a:solidFill>
                <a:schemeClr val="accent3"/>
              </a:solidFill>
            </a:rPr>
            <a:t>% of FY 18 Cumulative Expenses to Cumulative Revenue</a:t>
          </a:r>
        </a:p>
      </dgm:t>
    </dgm:pt>
    <dgm:pt modelId="{FCE4F211-1C40-4FAB-AE39-2009DF804F81}" type="parTrans" cxnId="{BC596A64-8872-493E-BC7F-3B06729BC108}">
      <dgm:prSet/>
      <dgm:spPr/>
      <dgm:t>
        <a:bodyPr/>
        <a:lstStyle/>
        <a:p>
          <a:endParaRPr lang="en-US"/>
        </a:p>
      </dgm:t>
    </dgm:pt>
    <dgm:pt modelId="{936080DB-BC54-4847-B08D-149CAF5EEB43}" type="sibTrans" cxnId="{BC596A64-8872-493E-BC7F-3B06729BC108}">
      <dgm:prSet/>
      <dgm:spPr/>
      <dgm:t>
        <a:bodyPr/>
        <a:lstStyle/>
        <a:p>
          <a:endParaRPr lang="en-US"/>
        </a:p>
      </dgm:t>
    </dgm:pt>
    <dgm:pt modelId="{9F60FC24-24CC-49C4-9318-A083DC9A7C82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400" dirty="0">
              <a:solidFill>
                <a:schemeClr val="accent3"/>
              </a:solidFill>
            </a:rPr>
            <a:t>% of Backwash Water Savings at the Plant Compared to FY17</a:t>
          </a:r>
        </a:p>
      </dgm:t>
    </dgm:pt>
    <dgm:pt modelId="{C530E06D-AC68-4432-B8D7-5AD8B4931BA4}" type="parTrans" cxnId="{70B733D0-03CC-4C19-A172-E48AD69AC796}">
      <dgm:prSet/>
      <dgm:spPr/>
      <dgm:t>
        <a:bodyPr/>
        <a:lstStyle/>
        <a:p>
          <a:endParaRPr lang="en-US"/>
        </a:p>
      </dgm:t>
    </dgm:pt>
    <dgm:pt modelId="{60AFADFE-CE06-4AD8-AA24-398DB61FD374}" type="sibTrans" cxnId="{70B733D0-03CC-4C19-A172-E48AD69AC796}">
      <dgm:prSet/>
      <dgm:spPr/>
      <dgm:t>
        <a:bodyPr/>
        <a:lstStyle/>
        <a:p>
          <a:endParaRPr lang="en-US"/>
        </a:p>
      </dgm:t>
    </dgm:pt>
    <dgm:pt modelId="{F399F758-C2D5-4236-8C15-B74B802E91D7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en-US" sz="1400" dirty="0">
              <a:solidFill>
                <a:schemeClr val="accent6"/>
              </a:solidFill>
            </a:rPr>
            <a:t># of Preventable Vehicular Accidents</a:t>
          </a:r>
        </a:p>
      </dgm:t>
    </dgm:pt>
    <dgm:pt modelId="{471CD2F4-DFB5-48B8-90EC-7BA4CCF48EB1}" type="parTrans" cxnId="{25D9C0F5-B91F-4B1B-B234-5E2216A09019}">
      <dgm:prSet/>
      <dgm:spPr/>
      <dgm:t>
        <a:bodyPr/>
        <a:lstStyle/>
        <a:p>
          <a:endParaRPr lang="en-US"/>
        </a:p>
      </dgm:t>
    </dgm:pt>
    <dgm:pt modelId="{8B2C801D-C2CF-4AD2-8A0E-B2349365931E}" type="sibTrans" cxnId="{25D9C0F5-B91F-4B1B-B234-5E2216A09019}">
      <dgm:prSet/>
      <dgm:spPr/>
      <dgm:t>
        <a:bodyPr/>
        <a:lstStyle/>
        <a:p>
          <a:endParaRPr lang="en-US"/>
        </a:p>
      </dgm:t>
    </dgm:pt>
    <dgm:pt modelId="{A9A0AA81-5D3C-4CEF-8819-1F99BD3F1E76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# of Samples out of Compliance</a:t>
          </a:r>
        </a:p>
      </dgm:t>
    </dgm:pt>
    <dgm:pt modelId="{DE55A5BF-F7A3-459D-97E1-A4300A87627F}" type="parTrans" cxnId="{1BF847B4-DC90-47F2-9643-B35EBA310384}">
      <dgm:prSet/>
      <dgm:spPr/>
      <dgm:t>
        <a:bodyPr/>
        <a:lstStyle/>
        <a:p>
          <a:endParaRPr lang="en-US"/>
        </a:p>
      </dgm:t>
    </dgm:pt>
    <dgm:pt modelId="{2867D51E-FED1-4A40-9CFF-882EA89CECD4}" type="sibTrans" cxnId="{1BF847B4-DC90-47F2-9643-B35EBA310384}">
      <dgm:prSet/>
      <dgm:spPr/>
      <dgm:t>
        <a:bodyPr/>
        <a:lstStyle/>
        <a:p>
          <a:endParaRPr lang="en-US"/>
        </a:p>
      </dgm:t>
    </dgm:pt>
    <dgm:pt modelId="{586B4D6A-3681-4B99-AE7A-1EFC68F5B125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# of Free Chlorine Reading below 0.20</a:t>
          </a:r>
        </a:p>
      </dgm:t>
    </dgm:pt>
    <dgm:pt modelId="{AE5649C2-2B3E-4A5B-AE43-EF484F33ABA9}" type="parTrans" cxnId="{D61D8ACE-480B-4F39-BF0C-3025E1870EE3}">
      <dgm:prSet/>
      <dgm:spPr/>
      <dgm:t>
        <a:bodyPr/>
        <a:lstStyle/>
        <a:p>
          <a:endParaRPr lang="en-US"/>
        </a:p>
      </dgm:t>
    </dgm:pt>
    <dgm:pt modelId="{37E7199F-9ECF-471C-8373-3A3A1161FF48}" type="sibTrans" cxnId="{D61D8ACE-480B-4F39-BF0C-3025E1870EE3}">
      <dgm:prSet/>
      <dgm:spPr/>
      <dgm:t>
        <a:bodyPr/>
        <a:lstStyle/>
        <a:p>
          <a:endParaRPr lang="en-US"/>
        </a:p>
      </dgm:t>
    </dgm:pt>
    <dgm:pt modelId="{E051C2B8-4A3A-4760-9A59-713E4FC3EC79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1400" dirty="0">
              <a:solidFill>
                <a:schemeClr val="accent1"/>
              </a:solidFill>
            </a:rPr>
            <a:t># of DBP Samples out of Compliance for the Marion County Water District</a:t>
          </a:r>
        </a:p>
      </dgm:t>
    </dgm:pt>
    <dgm:pt modelId="{1BAABBC6-FA87-4481-8557-7DED1892F0EC}" type="parTrans" cxnId="{A4AC0AF9-E3FE-4CB9-9519-79C665B39CB4}">
      <dgm:prSet/>
      <dgm:spPr/>
      <dgm:t>
        <a:bodyPr/>
        <a:lstStyle/>
        <a:p>
          <a:endParaRPr lang="en-US"/>
        </a:p>
      </dgm:t>
    </dgm:pt>
    <dgm:pt modelId="{C3DE0C0F-2A6D-46B1-8100-4FC6453E9745}" type="sibTrans" cxnId="{A4AC0AF9-E3FE-4CB9-9519-79C665B39CB4}">
      <dgm:prSet/>
      <dgm:spPr/>
      <dgm:t>
        <a:bodyPr/>
        <a:lstStyle/>
        <a:p>
          <a:endParaRPr lang="en-US"/>
        </a:p>
      </dgm:t>
    </dgm:pt>
    <dgm:pt modelId="{37A58858-36E5-4A9E-87CA-21BC7B34ACD2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400" dirty="0">
              <a:solidFill>
                <a:schemeClr val="accent3"/>
              </a:solidFill>
            </a:rPr>
            <a:t>% of Chemical Savings at the Plant Compared to FY17</a:t>
          </a:r>
        </a:p>
      </dgm:t>
    </dgm:pt>
    <dgm:pt modelId="{7AFD6011-4D5E-44DB-8052-4CFB536B6C82}" type="parTrans" cxnId="{D52B48E0-72D0-4D8A-88A4-A5B206665D2E}">
      <dgm:prSet/>
      <dgm:spPr/>
      <dgm:t>
        <a:bodyPr/>
        <a:lstStyle/>
        <a:p>
          <a:endParaRPr lang="en-US"/>
        </a:p>
      </dgm:t>
    </dgm:pt>
    <dgm:pt modelId="{960DC30B-7C75-4F01-9FEC-85C14C835D08}" type="sibTrans" cxnId="{D52B48E0-72D0-4D8A-88A4-A5B206665D2E}">
      <dgm:prSet/>
      <dgm:spPr/>
      <dgm:t>
        <a:bodyPr/>
        <a:lstStyle/>
        <a:p>
          <a:endParaRPr lang="en-US"/>
        </a:p>
      </dgm:t>
    </dgm:pt>
    <dgm:pt modelId="{941E082B-B0AE-4221-BE0E-350808153296}" type="pres">
      <dgm:prSet presAssocID="{F811DB22-36DC-480A-A445-CC6305EAF7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B38E27-9A9B-4BC9-AD43-89AC226FDCD9}" type="pres">
      <dgm:prSet presAssocID="{7ECDDD4D-2B86-4D64-B043-C96E234BBC52}" presName="composite" presStyleCnt="0"/>
      <dgm:spPr/>
    </dgm:pt>
    <dgm:pt modelId="{8800752A-B1E2-422B-BEB6-08E71BD62556}" type="pres">
      <dgm:prSet presAssocID="{7ECDDD4D-2B86-4D64-B043-C96E234BBC5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AE54B-213B-4FB6-BBBE-05B0A8158199}" type="pres">
      <dgm:prSet presAssocID="{7ECDDD4D-2B86-4D64-B043-C96E234BBC5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5AB8C-E9A9-407E-AB38-B3FF98AD3D9A}" type="pres">
      <dgm:prSet presAssocID="{CA5FB991-B7A5-4496-A88F-1754D9991DC7}" presName="sp" presStyleCnt="0"/>
      <dgm:spPr/>
    </dgm:pt>
    <dgm:pt modelId="{B55BCE89-67F4-4934-859E-4CF601C1484C}" type="pres">
      <dgm:prSet presAssocID="{9E6549C7-12FD-4D6F-8CBD-4E9F32F54322}" presName="composite" presStyleCnt="0"/>
      <dgm:spPr/>
    </dgm:pt>
    <dgm:pt modelId="{3ACBF591-5BC0-49C8-8F4E-1C9D237E6A2E}" type="pres">
      <dgm:prSet presAssocID="{9E6549C7-12FD-4D6F-8CBD-4E9F32F5432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61C85-E313-4FD9-BD53-6D66F63BE45C}" type="pres">
      <dgm:prSet presAssocID="{9E6549C7-12FD-4D6F-8CBD-4E9F32F5432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73665-885E-4D19-B109-0F9601D7728F}" type="pres">
      <dgm:prSet presAssocID="{CFCB3C6A-E191-496C-ABFC-2A73E9413EDE}" presName="sp" presStyleCnt="0"/>
      <dgm:spPr/>
    </dgm:pt>
    <dgm:pt modelId="{8C33433E-5FCA-4E06-8399-E825C8CB04EF}" type="pres">
      <dgm:prSet presAssocID="{1F927991-84CF-4935-871F-D54008744DF3}" presName="composite" presStyleCnt="0"/>
      <dgm:spPr/>
    </dgm:pt>
    <dgm:pt modelId="{BF4B660B-EB9B-497A-91BF-EBC36BAA730C}" type="pres">
      <dgm:prSet presAssocID="{1F927991-84CF-4935-871F-D54008744DF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B62F1-AFA2-48A8-9BE5-8F0ABEACA6FA}" type="pres">
      <dgm:prSet presAssocID="{1F927991-84CF-4935-871F-D54008744DF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C887F-9BE3-460C-B729-02652E6F98BE}" type="presOf" srcId="{9E6549C7-12FD-4D6F-8CBD-4E9F32F54322}" destId="{3ACBF591-5BC0-49C8-8F4E-1C9D237E6A2E}" srcOrd="0" destOrd="0" presId="urn:microsoft.com/office/officeart/2005/8/layout/chevron2"/>
    <dgm:cxn modelId="{07E276FA-1F6B-4493-A28C-B47274A59DE7}" type="presOf" srcId="{586B4D6A-3681-4B99-AE7A-1EFC68F5B125}" destId="{31661C85-E313-4FD9-BD53-6D66F63BE45C}" srcOrd="0" destOrd="3" presId="urn:microsoft.com/office/officeart/2005/8/layout/chevron2"/>
    <dgm:cxn modelId="{E73D9E68-D51F-43D9-A192-68DB677BDE12}" type="presOf" srcId="{7ECDDD4D-2B86-4D64-B043-C96E234BBC52}" destId="{8800752A-B1E2-422B-BEB6-08E71BD62556}" srcOrd="0" destOrd="0" presId="urn:microsoft.com/office/officeart/2005/8/layout/chevron2"/>
    <dgm:cxn modelId="{BC596A64-8872-493E-BC7F-3B06729BC108}" srcId="{1F927991-84CF-4935-871F-D54008744DF3}" destId="{D0AD4E42-3945-4FFA-8B6A-E39C8119B20C}" srcOrd="0" destOrd="0" parTransId="{FCE4F211-1C40-4FAB-AE39-2009DF804F81}" sibTransId="{936080DB-BC54-4847-B08D-149CAF5EEB43}"/>
    <dgm:cxn modelId="{10236C07-2602-457B-B16E-D2D7CA6253CB}" srcId="{F811DB22-36DC-480A-A445-CC6305EAF7EF}" destId="{9E6549C7-12FD-4D6F-8CBD-4E9F32F54322}" srcOrd="1" destOrd="0" parTransId="{951457E2-C078-4A5A-8FB6-3F0013F25ACE}" sibTransId="{CFCB3C6A-E191-496C-ABFC-2A73E9413EDE}"/>
    <dgm:cxn modelId="{70B733D0-03CC-4C19-A172-E48AD69AC796}" srcId="{1F927991-84CF-4935-871F-D54008744DF3}" destId="{9F60FC24-24CC-49C4-9318-A083DC9A7C82}" srcOrd="2" destOrd="0" parTransId="{C530E06D-AC68-4432-B8D7-5AD8B4931BA4}" sibTransId="{60AFADFE-CE06-4AD8-AA24-398DB61FD374}"/>
    <dgm:cxn modelId="{25D9C0F5-B91F-4B1B-B234-5E2216A09019}" srcId="{7ECDDD4D-2B86-4D64-B043-C96E234BBC52}" destId="{F399F758-C2D5-4236-8C15-B74B802E91D7}" srcOrd="2" destOrd="0" parTransId="{471CD2F4-DFB5-48B8-90EC-7BA4CCF48EB1}" sibTransId="{8B2C801D-C2CF-4AD2-8A0E-B2349365931E}"/>
    <dgm:cxn modelId="{2D1FBAE7-4825-4FE0-9927-A4F9138EBD86}" type="presOf" srcId="{E051C2B8-4A3A-4760-9A59-713E4FC3EC79}" destId="{31661C85-E313-4FD9-BD53-6D66F63BE45C}" srcOrd="0" destOrd="4" presId="urn:microsoft.com/office/officeart/2005/8/layout/chevron2"/>
    <dgm:cxn modelId="{134CC32A-2F52-41EA-B8BC-811C7A03C4F3}" type="presOf" srcId="{A9A0AA81-5D3C-4CEF-8819-1F99BD3F1E76}" destId="{31661C85-E313-4FD9-BD53-6D66F63BE45C}" srcOrd="0" destOrd="2" presId="urn:microsoft.com/office/officeart/2005/8/layout/chevron2"/>
    <dgm:cxn modelId="{A54B85E4-1AD4-4C7F-A73E-95DD004F2BD4}" srcId="{7ECDDD4D-2B86-4D64-B043-C96E234BBC52}" destId="{E1C72502-7A3D-4B94-872B-085BA62B7109}" srcOrd="0" destOrd="0" parTransId="{00090C71-A9D8-4DAD-B48D-586EF187C412}" sibTransId="{35947AB2-F23F-430F-B3B0-3A9A937D2A1F}"/>
    <dgm:cxn modelId="{D61D8ACE-480B-4F39-BF0C-3025E1870EE3}" srcId="{9E6549C7-12FD-4D6F-8CBD-4E9F32F54322}" destId="{586B4D6A-3681-4B99-AE7A-1EFC68F5B125}" srcOrd="3" destOrd="0" parTransId="{AE5649C2-2B3E-4A5B-AE43-EF484F33ABA9}" sibTransId="{37E7199F-9ECF-471C-8373-3A3A1161FF48}"/>
    <dgm:cxn modelId="{8B12E626-3D33-41A9-A7FC-9FCDB0A44590}" type="presOf" srcId="{27A22B50-CD71-4851-9FC5-A8D7B49E034D}" destId="{31661C85-E313-4FD9-BD53-6D66F63BE45C}" srcOrd="0" destOrd="0" presId="urn:microsoft.com/office/officeart/2005/8/layout/chevron2"/>
    <dgm:cxn modelId="{BC6678DE-8A0E-4AE2-AB02-E2DCF9B81904}" type="presOf" srcId="{F399F758-C2D5-4236-8C15-B74B802E91D7}" destId="{635AE54B-213B-4FB6-BBBE-05B0A8158199}" srcOrd="0" destOrd="2" presId="urn:microsoft.com/office/officeart/2005/8/layout/chevron2"/>
    <dgm:cxn modelId="{A4AC0AF9-E3FE-4CB9-9519-79C665B39CB4}" srcId="{9E6549C7-12FD-4D6F-8CBD-4E9F32F54322}" destId="{E051C2B8-4A3A-4760-9A59-713E4FC3EC79}" srcOrd="4" destOrd="0" parTransId="{1BAABBC6-FA87-4481-8557-7DED1892F0EC}" sibTransId="{C3DE0C0F-2A6D-46B1-8100-4FC6453E9745}"/>
    <dgm:cxn modelId="{606EC03A-AF26-43E2-B861-15F5EA7BEE29}" srcId="{9E6549C7-12FD-4D6F-8CBD-4E9F32F54322}" destId="{27A22B50-CD71-4851-9FC5-A8D7B49E034D}" srcOrd="0" destOrd="0" parTransId="{A5299638-1831-4169-9E32-FDC23E5F18C3}" sibTransId="{DAA98E38-1726-4DBC-832A-B89538796D98}"/>
    <dgm:cxn modelId="{C270DE8D-F359-4C55-BAC2-7F17470B5684}" srcId="{9E6549C7-12FD-4D6F-8CBD-4E9F32F54322}" destId="{D9F2584B-CC1A-4D06-9027-A6EA6552FFCA}" srcOrd="1" destOrd="0" parTransId="{B2056086-9309-4022-850F-F5F343D39857}" sibTransId="{9920A1C7-A5B0-4AD8-B5CE-5CA83488ABC3}"/>
    <dgm:cxn modelId="{D16BBE9E-F7AA-4797-BEC1-33424C907A33}" srcId="{F811DB22-36DC-480A-A445-CC6305EAF7EF}" destId="{1F927991-84CF-4935-871F-D54008744DF3}" srcOrd="2" destOrd="0" parTransId="{2952090D-0D51-4532-ABA2-880E0D8FBF9D}" sibTransId="{331E04CB-ECC8-406B-BF0D-EB5A98ABD76E}"/>
    <dgm:cxn modelId="{D4A6D346-126C-471E-A427-397729516ADB}" type="presOf" srcId="{70FEF678-8B6E-43A5-819D-521F33D210A4}" destId="{635AE54B-213B-4FB6-BBBE-05B0A8158199}" srcOrd="0" destOrd="1" presId="urn:microsoft.com/office/officeart/2005/8/layout/chevron2"/>
    <dgm:cxn modelId="{9B9ECAD5-C7B2-4511-A018-59D008332F63}" type="presOf" srcId="{E1C72502-7A3D-4B94-872B-085BA62B7109}" destId="{635AE54B-213B-4FB6-BBBE-05B0A8158199}" srcOrd="0" destOrd="0" presId="urn:microsoft.com/office/officeart/2005/8/layout/chevron2"/>
    <dgm:cxn modelId="{1BF847B4-DC90-47F2-9643-B35EBA310384}" srcId="{9E6549C7-12FD-4D6F-8CBD-4E9F32F54322}" destId="{A9A0AA81-5D3C-4CEF-8819-1F99BD3F1E76}" srcOrd="2" destOrd="0" parTransId="{DE55A5BF-F7A3-459D-97E1-A4300A87627F}" sibTransId="{2867D51E-FED1-4A40-9CFF-882EA89CECD4}"/>
    <dgm:cxn modelId="{7D5A8D8F-5317-45F9-9BA5-4FC6ECA84543}" type="presOf" srcId="{D0AD4E42-3945-4FFA-8B6A-E39C8119B20C}" destId="{FD7B62F1-AFA2-48A8-9BE5-8F0ABEACA6FA}" srcOrd="0" destOrd="0" presId="urn:microsoft.com/office/officeart/2005/8/layout/chevron2"/>
    <dgm:cxn modelId="{0A8D2973-A5A7-4ACE-A3F7-4555280AB826}" srcId="{7ECDDD4D-2B86-4D64-B043-C96E234BBC52}" destId="{70FEF678-8B6E-43A5-819D-521F33D210A4}" srcOrd="1" destOrd="0" parTransId="{132CBEB8-D351-40EF-B6C1-6D94E3B2E01C}" sibTransId="{D8761FFD-8F2C-469B-8BE8-053B28DD3DCF}"/>
    <dgm:cxn modelId="{15D386FB-866B-401A-8204-6C1665A462F4}" srcId="{F811DB22-36DC-480A-A445-CC6305EAF7EF}" destId="{7ECDDD4D-2B86-4D64-B043-C96E234BBC52}" srcOrd="0" destOrd="0" parTransId="{B9F3DE3D-C936-485F-9C77-635C6C0E55CB}" sibTransId="{CA5FB991-B7A5-4496-A88F-1754D9991DC7}"/>
    <dgm:cxn modelId="{D52B48E0-72D0-4D8A-88A4-A5B206665D2E}" srcId="{1F927991-84CF-4935-871F-D54008744DF3}" destId="{37A58858-36E5-4A9E-87CA-21BC7B34ACD2}" srcOrd="1" destOrd="0" parTransId="{7AFD6011-4D5E-44DB-8052-4CFB536B6C82}" sibTransId="{960DC30B-7C75-4F01-9FEC-85C14C835D08}"/>
    <dgm:cxn modelId="{8830BA4A-D994-48EB-A40B-0EA8DE34962E}" type="presOf" srcId="{37A58858-36E5-4A9E-87CA-21BC7B34ACD2}" destId="{FD7B62F1-AFA2-48A8-9BE5-8F0ABEACA6FA}" srcOrd="0" destOrd="1" presId="urn:microsoft.com/office/officeart/2005/8/layout/chevron2"/>
    <dgm:cxn modelId="{28D898BE-2859-4B91-88F7-C5E6D74549BB}" type="presOf" srcId="{D9F2584B-CC1A-4D06-9027-A6EA6552FFCA}" destId="{31661C85-E313-4FD9-BD53-6D66F63BE45C}" srcOrd="0" destOrd="1" presId="urn:microsoft.com/office/officeart/2005/8/layout/chevron2"/>
    <dgm:cxn modelId="{0C8E8E02-209D-424B-87A3-31BC46D7DA15}" type="presOf" srcId="{1F927991-84CF-4935-871F-D54008744DF3}" destId="{BF4B660B-EB9B-497A-91BF-EBC36BAA730C}" srcOrd="0" destOrd="0" presId="urn:microsoft.com/office/officeart/2005/8/layout/chevron2"/>
    <dgm:cxn modelId="{5103C10D-72F9-491F-80EA-C75F848F0E73}" type="presOf" srcId="{F811DB22-36DC-480A-A445-CC6305EAF7EF}" destId="{941E082B-B0AE-4221-BE0E-350808153296}" srcOrd="0" destOrd="0" presId="urn:microsoft.com/office/officeart/2005/8/layout/chevron2"/>
    <dgm:cxn modelId="{7AE0EB75-91CC-48D3-96AA-A90AD105D032}" type="presOf" srcId="{9F60FC24-24CC-49C4-9318-A083DC9A7C82}" destId="{FD7B62F1-AFA2-48A8-9BE5-8F0ABEACA6FA}" srcOrd="0" destOrd="2" presId="urn:microsoft.com/office/officeart/2005/8/layout/chevron2"/>
    <dgm:cxn modelId="{150C2C10-F402-437A-B03A-446152E4C512}" type="presParOf" srcId="{941E082B-B0AE-4221-BE0E-350808153296}" destId="{76B38E27-9A9B-4BC9-AD43-89AC226FDCD9}" srcOrd="0" destOrd="0" presId="urn:microsoft.com/office/officeart/2005/8/layout/chevron2"/>
    <dgm:cxn modelId="{A521E6DD-2A29-4AE8-B9F1-A0DEEC23018C}" type="presParOf" srcId="{76B38E27-9A9B-4BC9-AD43-89AC226FDCD9}" destId="{8800752A-B1E2-422B-BEB6-08E71BD62556}" srcOrd="0" destOrd="0" presId="urn:microsoft.com/office/officeart/2005/8/layout/chevron2"/>
    <dgm:cxn modelId="{C73FF675-088A-4B2C-9545-8694CC37E1DD}" type="presParOf" srcId="{76B38E27-9A9B-4BC9-AD43-89AC226FDCD9}" destId="{635AE54B-213B-4FB6-BBBE-05B0A8158199}" srcOrd="1" destOrd="0" presId="urn:microsoft.com/office/officeart/2005/8/layout/chevron2"/>
    <dgm:cxn modelId="{40D1C400-E2D5-4BA6-860A-A93DDF278B45}" type="presParOf" srcId="{941E082B-B0AE-4221-BE0E-350808153296}" destId="{CEA5AB8C-E9A9-407E-AB38-B3FF98AD3D9A}" srcOrd="1" destOrd="0" presId="urn:microsoft.com/office/officeart/2005/8/layout/chevron2"/>
    <dgm:cxn modelId="{2D40ADBE-FDE4-41B5-AE66-3C58FBF2068E}" type="presParOf" srcId="{941E082B-B0AE-4221-BE0E-350808153296}" destId="{B55BCE89-67F4-4934-859E-4CF601C1484C}" srcOrd="2" destOrd="0" presId="urn:microsoft.com/office/officeart/2005/8/layout/chevron2"/>
    <dgm:cxn modelId="{478503BD-BF18-4E93-90C1-6F2CAB69FB58}" type="presParOf" srcId="{B55BCE89-67F4-4934-859E-4CF601C1484C}" destId="{3ACBF591-5BC0-49C8-8F4E-1C9D237E6A2E}" srcOrd="0" destOrd="0" presId="urn:microsoft.com/office/officeart/2005/8/layout/chevron2"/>
    <dgm:cxn modelId="{660E957C-561C-487B-92BA-A26105D5A15E}" type="presParOf" srcId="{B55BCE89-67F4-4934-859E-4CF601C1484C}" destId="{31661C85-E313-4FD9-BD53-6D66F63BE45C}" srcOrd="1" destOrd="0" presId="urn:microsoft.com/office/officeart/2005/8/layout/chevron2"/>
    <dgm:cxn modelId="{7D80A206-1206-4646-8C38-F5F7F2E25F13}" type="presParOf" srcId="{941E082B-B0AE-4221-BE0E-350808153296}" destId="{6BF73665-885E-4D19-B109-0F9601D7728F}" srcOrd="3" destOrd="0" presId="urn:microsoft.com/office/officeart/2005/8/layout/chevron2"/>
    <dgm:cxn modelId="{51C36184-6EC7-40CB-AD22-A46EFD7E458A}" type="presParOf" srcId="{941E082B-B0AE-4221-BE0E-350808153296}" destId="{8C33433E-5FCA-4E06-8399-E825C8CB04EF}" srcOrd="4" destOrd="0" presId="urn:microsoft.com/office/officeart/2005/8/layout/chevron2"/>
    <dgm:cxn modelId="{2AFE3946-336A-4455-984B-C77D5DAF4C1E}" type="presParOf" srcId="{8C33433E-5FCA-4E06-8399-E825C8CB04EF}" destId="{BF4B660B-EB9B-497A-91BF-EBC36BAA730C}" srcOrd="0" destOrd="0" presId="urn:microsoft.com/office/officeart/2005/8/layout/chevron2"/>
    <dgm:cxn modelId="{E8798009-7F71-4E27-AE2F-36E6802D2115}" type="presParOf" srcId="{8C33433E-5FCA-4E06-8399-E825C8CB04EF}" destId="{FD7B62F1-AFA2-48A8-9BE5-8F0ABEACA6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0752A-B1E2-422B-BEB6-08E71BD62556}">
      <dsp:nvSpPr>
        <dsp:cNvPr id="0" name=""/>
        <dsp:cNvSpPr/>
      </dsp:nvSpPr>
      <dsp:spPr>
        <a:xfrm rot="5400000">
          <a:off x="-266374" y="271190"/>
          <a:ext cx="1775829" cy="1243080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Safety</a:t>
          </a:r>
        </a:p>
      </dsp:txBody>
      <dsp:txXfrm rot="-5400000">
        <a:off x="1" y="626355"/>
        <a:ext cx="1243080" cy="532749"/>
      </dsp:txXfrm>
    </dsp:sp>
    <dsp:sp modelId="{635AE54B-213B-4FB6-BBBE-05B0A8158199}">
      <dsp:nvSpPr>
        <dsp:cNvPr id="0" name=""/>
        <dsp:cNvSpPr/>
      </dsp:nvSpPr>
      <dsp:spPr>
        <a:xfrm rot="5400000">
          <a:off x="3549595" y="-2301699"/>
          <a:ext cx="1154289" cy="5767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6"/>
              </a:solidFill>
            </a:rPr>
            <a:t># of OSHA Recordable Injuries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6"/>
              </a:solidFill>
            </a:rPr>
            <a:t># of Lost Days Due to Injury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6"/>
              </a:solidFill>
            </a:rPr>
            <a:t># of Preventable Vehicular Accidents</a:t>
          </a:r>
        </a:p>
      </dsp:txBody>
      <dsp:txXfrm rot="-5400000">
        <a:off x="1243080" y="61164"/>
        <a:ext cx="5710971" cy="1041593"/>
      </dsp:txXfrm>
    </dsp:sp>
    <dsp:sp modelId="{3ACBF591-5BC0-49C8-8F4E-1C9D237E6A2E}">
      <dsp:nvSpPr>
        <dsp:cNvPr id="0" name=""/>
        <dsp:cNvSpPr/>
      </dsp:nvSpPr>
      <dsp:spPr>
        <a:xfrm rot="5400000">
          <a:off x="-266374" y="1854959"/>
          <a:ext cx="1775829" cy="124308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Regulatory</a:t>
          </a:r>
        </a:p>
      </dsp:txBody>
      <dsp:txXfrm rot="-5400000">
        <a:off x="1" y="2210124"/>
        <a:ext cx="1243080" cy="532749"/>
      </dsp:txXfrm>
    </dsp:sp>
    <dsp:sp modelId="{31661C85-E313-4FD9-BD53-6D66F63BE45C}">
      <dsp:nvSpPr>
        <dsp:cNvPr id="0" name=""/>
        <dsp:cNvSpPr/>
      </dsp:nvSpPr>
      <dsp:spPr>
        <a:xfrm rot="5400000">
          <a:off x="3549595" y="-717930"/>
          <a:ext cx="1154289" cy="5767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1"/>
              </a:solidFill>
            </a:rPr>
            <a:t># of Non Reporting related NOV’s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1"/>
              </a:solidFill>
            </a:rPr>
            <a:t># of Reporting Related NOV’s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1"/>
              </a:solidFill>
            </a:rPr>
            <a:t># of Samples out of Compliance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1"/>
              </a:solidFill>
            </a:rPr>
            <a:t># of Free Chlorine Reading below 0.20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1"/>
              </a:solidFill>
            </a:rPr>
            <a:t># of DBP Samples out of Compliance for the Marion County Water District</a:t>
          </a:r>
        </a:p>
      </dsp:txBody>
      <dsp:txXfrm rot="-5400000">
        <a:off x="1243080" y="1644933"/>
        <a:ext cx="5710971" cy="1041593"/>
      </dsp:txXfrm>
    </dsp:sp>
    <dsp:sp modelId="{BF4B660B-EB9B-497A-91BF-EBC36BAA730C}">
      <dsp:nvSpPr>
        <dsp:cNvPr id="0" name=""/>
        <dsp:cNvSpPr/>
      </dsp:nvSpPr>
      <dsp:spPr>
        <a:xfrm rot="5400000">
          <a:off x="-266374" y="3438728"/>
          <a:ext cx="1775829" cy="1243080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Financial</a:t>
          </a:r>
        </a:p>
      </dsp:txBody>
      <dsp:txXfrm rot="-5400000">
        <a:off x="1" y="3793893"/>
        <a:ext cx="1243080" cy="532749"/>
      </dsp:txXfrm>
    </dsp:sp>
    <dsp:sp modelId="{FD7B62F1-AFA2-48A8-9BE5-8F0ABEACA6FA}">
      <dsp:nvSpPr>
        <dsp:cNvPr id="0" name=""/>
        <dsp:cNvSpPr/>
      </dsp:nvSpPr>
      <dsp:spPr>
        <a:xfrm rot="5400000">
          <a:off x="3549595" y="865838"/>
          <a:ext cx="1154289" cy="5767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3"/>
              </a:solidFill>
            </a:rPr>
            <a:t>% of FY 18 Cumulative Expenses to Cumulative Revenue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3"/>
              </a:solidFill>
            </a:rPr>
            <a:t>% of Chemical Savings at the Plant Compared to FY17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accent3"/>
              </a:solidFill>
            </a:rPr>
            <a:t>% of Backwash Water Savings at the Plant Compared to FY17</a:t>
          </a:r>
        </a:p>
      </dsp:txBody>
      <dsp:txXfrm rot="-5400000">
        <a:off x="1243080" y="3228701"/>
        <a:ext cx="5710971" cy="1041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24A6B5F-5438-40D2-8DCD-19A41EFCA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A5C8CC-1AE4-4CBA-ADA0-215D0E33A8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EF7B0-BF21-45FB-A949-4E597948F7A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FF31625-5491-4226-895C-E30CC1D7BC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FDD9F4-5C4A-423E-B52C-E829AF90FD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8DC91-4456-45B0-877D-ADC18CE82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029A9-BA49-43A9-A20F-BE9D213BDC45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F3673-10F2-4B63-A0E5-56036BA4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0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5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2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37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96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2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7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84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5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2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8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46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2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1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24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2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3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7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4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Constructor and Regulator</a:t>
            </a:r>
          </a:p>
          <a:p>
            <a:pPr lvl="1"/>
            <a:r>
              <a:rPr lang="en-US" dirty="0"/>
              <a:t>US Army Corps of Engineers</a:t>
            </a:r>
          </a:p>
          <a:p>
            <a:pPr lvl="1"/>
            <a:r>
              <a:rPr lang="en-US" dirty="0"/>
              <a:t>Completed in two sections: City Levee</a:t>
            </a:r>
            <a:br>
              <a:rPr lang="en-US" dirty="0"/>
            </a:br>
            <a:r>
              <a:rPr lang="en-US" dirty="0"/>
              <a:t>1957 &amp; Southwest Extension 1988</a:t>
            </a:r>
          </a:p>
          <a:p>
            <a:r>
              <a:rPr lang="en-US" dirty="0"/>
              <a:t>Owner</a:t>
            </a:r>
          </a:p>
          <a:p>
            <a:pPr lvl="1"/>
            <a:r>
              <a:rPr lang="en-US" dirty="0"/>
              <a:t>Louisville Metro Government</a:t>
            </a:r>
          </a:p>
          <a:p>
            <a:r>
              <a:rPr lang="en-US" dirty="0"/>
              <a:t>Local Sponsor and Maintainer</a:t>
            </a:r>
          </a:p>
          <a:p>
            <a:pPr lvl="1"/>
            <a:r>
              <a:rPr lang="en-US" dirty="0"/>
              <a:t>Louisville MSD since 1987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3673-10F2-4B63-A0E5-56036BA4B9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 r="168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59287" y="3708251"/>
            <a:ext cx="4374927" cy="94123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9288" y="4761595"/>
            <a:ext cx="4374926" cy="635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2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0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0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76600"/>
            <a:ext cx="9144000" cy="2144713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80918" y="3448050"/>
            <a:ext cx="4374927" cy="94123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8058" y="4639510"/>
            <a:ext cx="4374926" cy="635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694" y="2893561"/>
            <a:ext cx="3337450" cy="250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865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31101"/>
            <a:ext cx="7748105" cy="470665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992"/>
            <a:ext cx="8229600" cy="4297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68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67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65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42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70107"/>
            <a:ext cx="4038600" cy="35494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0107"/>
            <a:ext cx="4038600" cy="35494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41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729956"/>
            <a:ext cx="7803323" cy="506127"/>
          </a:xfrm>
        </p:spPr>
        <p:txBody>
          <a:bodyPr anchor="ctr">
            <a:noAutofit/>
          </a:bodyPr>
          <a:lstStyle>
            <a:lvl1pPr marL="0" indent="0">
              <a:lnSpc>
                <a:spcPct val="70000"/>
              </a:lnSpc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24746"/>
            <a:ext cx="4040188" cy="36175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24746"/>
            <a:ext cx="4041775" cy="36175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5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3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43675"/>
            <a:ext cx="9144000" cy="314325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941388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6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455"/>
            <a:ext cx="7770191" cy="464950"/>
          </a:xfrm>
        </p:spPr>
        <p:txBody>
          <a:bodyPr anchor="ctr"/>
          <a:lstStyle>
            <a:lvl1pPr algn="l">
              <a:lnSpc>
                <a:spcPct val="80000"/>
              </a:lnSpc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5071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86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31101"/>
            <a:ext cx="7748105" cy="470665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992"/>
            <a:ext cx="8229600" cy="4297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9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3863" y="18035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43199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37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15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67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65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81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70107"/>
            <a:ext cx="4038600" cy="35494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0107"/>
            <a:ext cx="4038600" cy="35494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3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729956"/>
            <a:ext cx="7803323" cy="506127"/>
          </a:xfrm>
        </p:spPr>
        <p:txBody>
          <a:bodyPr anchor="ctr">
            <a:noAutofit/>
          </a:bodyPr>
          <a:lstStyle>
            <a:lvl1pPr marL="0" indent="0">
              <a:lnSpc>
                <a:spcPct val="70000"/>
              </a:lnSpc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24746"/>
            <a:ext cx="4040188" cy="36175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24746"/>
            <a:ext cx="4041775" cy="36175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2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43675"/>
            <a:ext cx="9144000" cy="314325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941388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8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455"/>
            <a:ext cx="7770191" cy="464950"/>
          </a:xfrm>
        </p:spPr>
        <p:txBody>
          <a:bodyPr anchor="ctr"/>
          <a:lstStyle>
            <a:lvl1pPr algn="l">
              <a:lnSpc>
                <a:spcPct val="80000"/>
              </a:lnSpc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5071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12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3863" y="18035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7912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428750"/>
            <a:ext cx="822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0625"/>
            <a:ext cx="8229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B9C014-1BA4-8C40-93B5-2F552AA0A953}" type="datetimeFigureOut">
              <a:rPr lang="en-US"/>
              <a:pPr>
                <a:defRPr/>
              </a:pPr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C68E4A-9E52-BE4C-ADF2-B76C877A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43675"/>
            <a:ext cx="9144000" cy="314325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41388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-77305" y="603250"/>
            <a:ext cx="8764105" cy="669925"/>
          </a:xfrm>
          <a:prstGeom prst="homePlate">
            <a:avLst/>
          </a:prstGeom>
          <a:gradFill>
            <a:gsLst>
              <a:gs pos="0">
                <a:srgbClr val="459638"/>
              </a:gs>
              <a:gs pos="100000">
                <a:srgbClr val="56B64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4770" y="5858366"/>
            <a:ext cx="1447800" cy="671974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FD43F15C-7F44-4E9F-9CBB-D2CB9B33F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5613" y="5092730"/>
            <a:ext cx="541187" cy="67197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428750"/>
            <a:ext cx="822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0625"/>
            <a:ext cx="8229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A8B9C014-1BA4-8C40-93B5-2F552AA0A953}" type="datetimeFigureOut">
              <a:rPr lang="en-US">
                <a:solidFill>
                  <a:srgbClr val="144385">
                    <a:tint val="75000"/>
                  </a:srgbClr>
                </a:solidFill>
              </a:rPr>
              <a:pPr defTabSz="457200">
                <a:defRPr/>
              </a:pPr>
              <a:t>8/14/2018</a:t>
            </a:fld>
            <a:endParaRPr lang="en-US">
              <a:solidFill>
                <a:srgbClr val="14438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14438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4C68E4A-9E52-BE4C-ADF2-B76C877A7E07}" type="slidenum">
              <a:rPr lang="en-US">
                <a:solidFill>
                  <a:srgbClr val="144385">
                    <a:tint val="75000"/>
                  </a:srgb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srgbClr val="144385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43675"/>
            <a:ext cx="9144000" cy="314325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41388"/>
          </a:xfrm>
          <a:prstGeom prst="rect">
            <a:avLst/>
          </a:prstGeom>
          <a:gradFill>
            <a:gsLst>
              <a:gs pos="0">
                <a:srgbClr val="104084"/>
              </a:gs>
              <a:gs pos="100000">
                <a:srgbClr val="3967A9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-77305" y="603250"/>
            <a:ext cx="8764105" cy="669925"/>
          </a:xfrm>
          <a:prstGeom prst="homePlate">
            <a:avLst/>
          </a:prstGeom>
          <a:gradFill>
            <a:gsLst>
              <a:gs pos="0">
                <a:srgbClr val="459638"/>
              </a:gs>
              <a:gs pos="100000">
                <a:srgbClr val="56B643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W:\DATA\Public\LOGOs\MSD Logo\PowerPoint presentations\Full Color\MSD logo_PP_FC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467600" y="5791200"/>
            <a:ext cx="1574437" cy="933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37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courier-journal.com/apps/pbcs.dll/article?AID=/99999999/NEWS01/90209027&amp;template=printart&amp;ei=JBQkVbHnMMmgyATEtYCABg&amp;bvm=bv.89947451,d.b2w&amp;psig=AFQjCNF0rKzDVxsv_F_UuWdhco5eCRN8Uw&amp;ust=1428514126724496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hyperlink" Target="http://www.google.com/url?sa=i&amp;rct=j&amp;q=&amp;esrc=s&amp;frm=1&amp;source=images&amp;cd=&amp;cad=rja&amp;uact=8&amp;ved=0CAcQjRw&amp;url=http://www.localview.co/louisville-ky/posts/10-tips-for-a-great-thunder-over-louisville-experience&amp;ei=ZhQkVaaWC4OdyAS-xIGoCw&amp;bvm=bv.89947451,d.b2w&amp;psig=AFQjCNGW-CQZEDHGM0zRG82huezX_UWfkA&amp;ust=1428514249806043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hyperlink" Target="javascript:%20void(0);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4water.net/" TargetMode="External"/><Relationship Id="rId2" Type="http://schemas.openxmlformats.org/officeDocument/2006/relationships/hyperlink" Target="mailto:RKCashion@S4Water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hyperlink" Target="http://www.lebanonwaterworks.com/" TargetMode="External"/><Relationship Id="rId4" Type="http://schemas.openxmlformats.org/officeDocument/2006/relationships/hyperlink" Target="mailto:Daren.Thompson@lebanonwaterwork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4191000" y="3318083"/>
            <a:ext cx="4953000" cy="1378423"/>
          </a:xfrm>
        </p:spPr>
        <p:txBody>
          <a:bodyPr>
            <a:noAutofit/>
          </a:bodyPr>
          <a:lstStyle/>
          <a:p>
            <a:r>
              <a:rPr lang="en-US" sz="2800" b="1" dirty="0"/>
              <a:t>“Survival Skills for Communications from the Trench to the Board Room”</a:t>
            </a:r>
            <a:endParaRPr lang="en-US" sz="1800" dirty="0">
              <a:latin typeface="Calibri" charset="0"/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4479925" y="4702533"/>
            <a:ext cx="4375150" cy="635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Bob Cashion, CWT</a:t>
            </a:r>
          </a:p>
          <a:p>
            <a:r>
              <a:rPr lang="en-US" dirty="0">
                <a:latin typeface="Calibri" charset="0"/>
              </a:rPr>
              <a:t>Daren Thompson, MBA, MPM</a:t>
            </a:r>
            <a:br>
              <a:rPr lang="en-US" dirty="0">
                <a:latin typeface="Calibri" charset="0"/>
              </a:rPr>
            </a:br>
            <a:endParaRPr lang="en-US" sz="1600" dirty="0"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05825E-9546-45D9-98AB-2D5B05829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102"/>
            <a:ext cx="1143000" cy="1415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4D8F0E-21E7-402B-A2FB-D06AB87B1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94" y="1143000"/>
            <a:ext cx="4694405" cy="160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B975CA-D3A0-4058-9A6F-D44E7E55A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70" y="66103"/>
            <a:ext cx="3014000" cy="1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Lebanon &amp; Marion County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1470489"/>
            <a:ext cx="5178641" cy="2477711"/>
          </a:xfrm>
          <a:prstGeom prst="rect">
            <a:avLst/>
          </a:prstGeom>
          <a:noFill/>
        </p:spPr>
      </p:pic>
      <p:pic>
        <p:nvPicPr>
          <p:cNvPr id="1034" name="Picture 1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359" y="1375845"/>
            <a:ext cx="3188061" cy="5101155"/>
          </a:xfrm>
          <a:prstGeom prst="rect">
            <a:avLst/>
          </a:prstGeom>
          <a:noFill/>
        </p:spPr>
      </p:pic>
      <p:pic>
        <p:nvPicPr>
          <p:cNvPr id="1036" name="Picture 1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3972389"/>
            <a:ext cx="4191000" cy="2557350"/>
          </a:xfrm>
          <a:prstGeom prst="rect">
            <a:avLst/>
          </a:prstGeom>
          <a:noFill/>
        </p:spPr>
      </p:pic>
      <p:pic>
        <p:nvPicPr>
          <p:cNvPr id="8" name="Picture 12">
            <a:hlinkClick r:id="rId5"/>
            <a:extLst>
              <a:ext uri="{FF2B5EF4-FFF2-40B4-BE49-F238E27FC236}">
                <a16:creationId xmlns="" xmlns:a16="http://schemas.microsoft.com/office/drawing/2014/main" id="{7B532FD1-0EAB-4601-A4D5-8A102CB8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651968"/>
            <a:ext cx="1752600" cy="59076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Lebanon Water Works System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27" y="3524619"/>
            <a:ext cx="2533469" cy="142507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048" y="1350636"/>
            <a:ext cx="2538923" cy="126907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1342939"/>
            <a:ext cx="1636259" cy="2181680"/>
          </a:xfrm>
          <a:prstGeom prst="rect">
            <a:avLst/>
          </a:prstGeom>
          <a:noFill/>
        </p:spPr>
      </p:pic>
      <p:pic>
        <p:nvPicPr>
          <p:cNvPr id="2560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3490" y="2370066"/>
            <a:ext cx="2052539" cy="1154553"/>
          </a:xfrm>
          <a:prstGeom prst="rect">
            <a:avLst/>
          </a:prstGeom>
          <a:noFill/>
        </p:spPr>
      </p:pic>
      <p:pic>
        <p:nvPicPr>
          <p:cNvPr id="10" name="image_1267976472_fDXZvT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1293" y="4762569"/>
            <a:ext cx="2538923" cy="1586827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493255"/>
            <a:ext cx="4572000" cy="429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7800" marR="0" lvl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1 Surface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Water Plant (5.2 MGD)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177800" marR="0" lvl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Average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Daily Flow 2.5 MGD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177800" marR="0" lvl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3 Storage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Tanks ( 1 elevated 250,000 Gallon Tank and 2 ground storage tanks (940,000 gallons each)</a:t>
            </a:r>
          </a:p>
          <a:p>
            <a:pPr marL="177800" marR="0" lvl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baseline="0" dirty="0">
                <a:ea typeface="ＭＳ Ｐゴシック" charset="0"/>
                <a:cs typeface="ＭＳ Ｐゴシック" charset="0"/>
              </a:rPr>
              <a:t>Over 500,000 </a:t>
            </a:r>
            <a:r>
              <a:rPr lang="en-US" sz="2400" baseline="0" dirty="0" err="1">
                <a:ea typeface="ＭＳ Ｐゴシック" charset="0"/>
                <a:cs typeface="ＭＳ Ｐゴシック" charset="0"/>
              </a:rPr>
              <a:t>lf</a:t>
            </a:r>
            <a:r>
              <a:rPr lang="en-US" sz="2400" baseline="0" dirty="0">
                <a:ea typeface="ＭＳ Ｐゴシック" charset="0"/>
                <a:cs typeface="ＭＳ Ｐゴシック" charset="0"/>
              </a:rPr>
              <a:t> of Distribution Pipeline &amp; over 300,000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lf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old cast iron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177800" marR="0" lvl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Serves Approx. 2,600 Customers including the Marion County Water District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C6409A7-BBD3-4950-87C4-7FC9E919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3429000"/>
            <a:ext cx="2277296" cy="1432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4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Managing Challenges – Build a strong team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93298955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0541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425F807-8108-42F6-98ED-921F9D7087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graphicEl>
                                              <a:dgm id="{B425F807-8108-42F6-98ED-921F9D7087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7D69943-C27C-425F-BC18-A8062B85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>
                                            <p:graphicEl>
                                              <a:dgm id="{B7D69943-C27C-425F-BC18-A8062B853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786A102-FB64-4B45-9116-778048D2A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>
                                            <p:graphicEl>
                                              <a:dgm id="{0786A102-FB64-4B45-9116-778048D2A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Communication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198" y="1407339"/>
            <a:ext cx="838199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Georgia" panose="02040502050405020303" pitchFamily="18" charset="0"/>
              </a:rPr>
              <a:t>Price is what you pay.  Value is what you get.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Georgia" panose="02040502050405020303" pitchFamily="18" charset="0"/>
              </a:rPr>
              <a:t>-Warren Buffett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76600"/>
            <a:ext cx="4115157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Communication - Identify the Key Ingredients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2FE48BF-F917-45DC-906D-765AD3D7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645724" cy="327993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DA707F74-002E-43E7-BD04-55B7FAA09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124460"/>
              </p:ext>
            </p:extLst>
          </p:nvPr>
        </p:nvGraphicFramePr>
        <p:xfrm>
          <a:off x="-381000" y="1934492"/>
          <a:ext cx="5638800" cy="3932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3350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discussing in board meetings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7238999" cy="48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Weighing the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D35563-7855-411B-8237-0CE6B65E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4224894" cy="282269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059D734A-A98A-4C78-8B08-298EF1E83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3523766"/>
              </p:ext>
            </p:extLst>
          </p:nvPr>
        </p:nvGraphicFramePr>
        <p:xfrm>
          <a:off x="-228600" y="2514600"/>
          <a:ext cx="5105400" cy="3618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5558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Plan with SMART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D35563-7855-411B-8237-0CE6B65E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5119587" cy="5119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E1502-B7B4-47F8-ABE0-3D1177E25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590800"/>
            <a:ext cx="314003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5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Goals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AA1E824B-FFD4-4F44-B8D1-7C32C87A9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088923"/>
              </p:ext>
            </p:extLst>
          </p:nvPr>
        </p:nvGraphicFramePr>
        <p:xfrm>
          <a:off x="685800" y="1447800"/>
          <a:ext cx="7010400" cy="495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BD6A09-6EA1-49AA-A1C5-FE47BF78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24000"/>
            <a:ext cx="4889416" cy="333480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7D645119-971B-4021-B2AB-BDC5C086D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01" y="2977074"/>
            <a:ext cx="3996640" cy="35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3188AE0-5066-48B0-8E94-5221874AEDC9}"/>
              </a:ext>
            </a:extLst>
          </p:cNvPr>
          <p:cNvSpPr txBox="1">
            <a:spLocks/>
          </p:cNvSpPr>
          <p:nvPr/>
        </p:nvSpPr>
        <p:spPr bwMode="auto">
          <a:xfrm>
            <a:off x="609600" y="1676400"/>
            <a:ext cx="3288761" cy="10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What is the message- Plan for Success!!!</a:t>
            </a:r>
          </a:p>
        </p:txBody>
      </p:sp>
    </p:spTree>
    <p:extLst>
      <p:ext uri="{BB962C8B-B14F-4D97-AF65-F5344CB8AC3E}">
        <p14:creationId xmlns:p14="http://schemas.microsoft.com/office/powerpoint/2010/main" val="13863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Matter a Fact</a:t>
            </a:r>
            <a:endParaRPr lang="en-US" sz="36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3276600"/>
            <a:ext cx="8001000" cy="30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4000" dirty="0" smtClean="0">
                <a:ea typeface="ＭＳ Ｐゴシック" charset="0"/>
                <a:cs typeface="ＭＳ Ｐゴシック" charset="0"/>
              </a:rPr>
              <a:t> Did You Know That There are More People Alive in the World at the Present Time Than 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H</a:t>
            </a:r>
            <a:r>
              <a:rPr lang="en-US" sz="4000" dirty="0" smtClean="0">
                <a:ea typeface="ＭＳ Ｐゴシック" charset="0"/>
                <a:cs typeface="ＭＳ Ｐゴシック" charset="0"/>
              </a:rPr>
              <a:t>ave 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E</a:t>
            </a:r>
            <a:r>
              <a:rPr lang="en-US" sz="4000" dirty="0" smtClean="0">
                <a:ea typeface="ＭＳ Ｐゴシック" charset="0"/>
                <a:cs typeface="ＭＳ Ｐゴシック" charset="0"/>
              </a:rPr>
              <a:t>ver Died………???</a:t>
            </a:r>
            <a:endParaRPr lang="en-US" sz="4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5867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Media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5334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F0B15C-6D84-4660-8AAC-623BB3BCB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670271"/>
            <a:ext cx="4572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7028E8-22F8-4D00-83C9-378720EBC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7244"/>
            <a:ext cx="7586133" cy="48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Backwash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47800"/>
            <a:ext cx="7239002" cy="48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9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Backwash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8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Backwash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" y="1371600"/>
            <a:ext cx="774810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9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Demand / DBP Monitoring / Clearwell Cleaning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382486"/>
            <a:ext cx="5334000" cy="4093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F0B15C-6D84-4660-8AAC-623BB3BCB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74" y="1382486"/>
            <a:ext cx="3623733" cy="483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7D524F-D87F-4626-A29C-AF89C91D4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44" y="1382486"/>
            <a:ext cx="2705402" cy="360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7028E8-22F8-4D00-83C9-378720EB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32" y="1382486"/>
            <a:ext cx="3652815" cy="48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Savings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447800"/>
            <a:ext cx="7239002" cy="48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43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Savings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754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3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Savings Initiative- Financial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" y="1371600"/>
            <a:ext cx="774810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87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 of DBP Samples out of Compliance for the Marion County Water District- Regulatory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76200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ABC853-1A78-40C8-AB20-0F2EEA40C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382485"/>
            <a:ext cx="7620000" cy="50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Licensed Operators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7425801" cy="5173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5597" y="0"/>
            <a:ext cx="1911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FACTS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74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Year Capital Improvement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400EE7-231B-4C9F-922C-5F9DE46D4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386954"/>
            <a:ext cx="7217230" cy="50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46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&amp; Evaluation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3188AE0-5066-48B0-8E94-5221874AEDC9}"/>
              </a:ext>
            </a:extLst>
          </p:cNvPr>
          <p:cNvSpPr txBox="1">
            <a:spLocks/>
          </p:cNvSpPr>
          <p:nvPr/>
        </p:nvSpPr>
        <p:spPr bwMode="auto">
          <a:xfrm>
            <a:off x="342900" y="1911852"/>
            <a:ext cx="4191000" cy="212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The Message Should be Communicated Clearly-</a:t>
            </a:r>
          </a:p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Do your Staff &amp; Board</a:t>
            </a:r>
          </a:p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Understand the “Health” of the Utility?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ECB1AA-950A-4CF5-8A12-BE5201BF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98254"/>
            <a:ext cx="3956647" cy="263979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555DFF0-2E46-40E5-AAF2-E66D7EB6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209800" cy="180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3418027-13C3-44DB-BFA2-0A2D02282925}"/>
              </a:ext>
            </a:extLst>
          </p:cNvPr>
          <p:cNvSpPr txBox="1">
            <a:spLocks/>
          </p:cNvSpPr>
          <p:nvPr/>
        </p:nvSpPr>
        <p:spPr bwMode="auto">
          <a:xfrm>
            <a:off x="2912979" y="4780795"/>
            <a:ext cx="4191000" cy="10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Evaluating the Goals &amp; </a:t>
            </a:r>
          </a:p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Continuous Training </a:t>
            </a:r>
          </a:p>
        </p:txBody>
      </p:sp>
    </p:spTree>
    <p:extLst>
      <p:ext uri="{BB962C8B-B14F-4D97-AF65-F5344CB8AC3E}">
        <p14:creationId xmlns:p14="http://schemas.microsoft.com/office/powerpoint/2010/main" val="122925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Review-  Tell Them What You Told Them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3418027-13C3-44DB-BFA2-0A2D02282925}"/>
              </a:ext>
            </a:extLst>
          </p:cNvPr>
          <p:cNvSpPr txBox="1">
            <a:spLocks/>
          </p:cNvSpPr>
          <p:nvPr/>
        </p:nvSpPr>
        <p:spPr bwMode="auto">
          <a:xfrm>
            <a:off x="76201" y="1409299"/>
            <a:ext cx="4419599" cy="49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200" b="1" dirty="0">
                <a:ea typeface="ＭＳ Ｐゴシック" charset="0"/>
                <a:cs typeface="ＭＳ Ｐゴシック" charset="0"/>
              </a:rPr>
              <a:t>Effective Communication is the Key to Team Success</a:t>
            </a:r>
          </a:p>
          <a:p>
            <a:pPr lvl="0" algn="ctr"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Getting Receivers to Buy In and Become Senders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Using  Data to Prove Your Point 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What are the consequences if you don’t listen, react or  comply?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Do You Have Sufficient Data or Verification to make an intelligent Decision?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ea typeface="ＭＳ Ｐゴシック" charset="0"/>
                <a:cs typeface="ＭＳ Ｐゴシック" charset="0"/>
              </a:rPr>
              <a:t>Using Various forms of mediums to get your attention.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434814-5FC4-4BEC-B900-9B252C57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09299"/>
            <a:ext cx="4724400" cy="368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2" y="3276600"/>
            <a:ext cx="3304309" cy="2329408"/>
          </a:xfrm>
        </p:spPr>
        <p:txBody>
          <a:bodyPr/>
          <a:lstStyle/>
          <a:p>
            <a:pPr>
              <a:buNone/>
            </a:pPr>
            <a:r>
              <a:rPr lang="en-US" sz="2000" b="1" u="sng" dirty="0"/>
              <a:t>S4 Water Sales &amp; Service </a:t>
            </a:r>
          </a:p>
          <a:p>
            <a:pPr>
              <a:buNone/>
            </a:pPr>
            <a:r>
              <a:rPr lang="en-US" sz="2000" b="1" dirty="0"/>
              <a:t>270-781-0617</a:t>
            </a:r>
          </a:p>
          <a:p>
            <a:pPr>
              <a:buNone/>
            </a:pPr>
            <a:r>
              <a:rPr lang="en-US" sz="2000" b="1" dirty="0"/>
              <a:t>Bob Cashion 270-790-2726</a:t>
            </a:r>
          </a:p>
          <a:p>
            <a:pPr>
              <a:buNone/>
            </a:pPr>
            <a:r>
              <a:rPr lang="en-US" sz="2000" b="1" dirty="0">
                <a:hlinkClick r:id="rId2"/>
              </a:rPr>
              <a:t>RKCashion@S4Water.net</a:t>
            </a:r>
            <a:endParaRPr lang="en-US" sz="2000" b="1" dirty="0"/>
          </a:p>
          <a:p>
            <a:pPr>
              <a:buNone/>
            </a:pPr>
            <a:r>
              <a:rPr lang="en-US" sz="2000" b="1" dirty="0">
                <a:hlinkClick r:id="rId3"/>
              </a:rPr>
              <a:t>www.s4water.net</a:t>
            </a:r>
            <a:endParaRPr lang="en-US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BA7C3113-5A1C-416D-87E1-2CDDAB0ECD42}"/>
              </a:ext>
            </a:extLst>
          </p:cNvPr>
          <p:cNvSpPr txBox="1">
            <a:spLocks/>
          </p:cNvSpPr>
          <p:nvPr/>
        </p:nvSpPr>
        <p:spPr bwMode="auto">
          <a:xfrm>
            <a:off x="4537364" y="1293806"/>
            <a:ext cx="5029200" cy="23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900" b="1" u="sng" dirty="0"/>
              <a:t>Lebanon Water Works Co. </a:t>
            </a:r>
          </a:p>
          <a:p>
            <a:pPr>
              <a:buFont typeface="Arial" charset="0"/>
              <a:buNone/>
            </a:pPr>
            <a:r>
              <a:rPr lang="en-US" sz="1900" b="1" dirty="0"/>
              <a:t>270-692-2491</a:t>
            </a:r>
          </a:p>
          <a:p>
            <a:pPr>
              <a:buFont typeface="Arial" charset="0"/>
              <a:buNone/>
            </a:pPr>
            <a:r>
              <a:rPr lang="en-US" sz="1900" b="1" dirty="0"/>
              <a:t>Daren Thompson 502-648-0927</a:t>
            </a:r>
          </a:p>
          <a:p>
            <a:pPr>
              <a:buFont typeface="Arial" charset="0"/>
              <a:buNone/>
            </a:pPr>
            <a:r>
              <a:rPr lang="en-US" sz="1900" b="1" dirty="0">
                <a:hlinkClick r:id="rId4"/>
              </a:rPr>
              <a:t>Daren.Thompson@lebanonwaterworks.com</a:t>
            </a:r>
            <a:endParaRPr lang="en-US" sz="1900" b="1" dirty="0"/>
          </a:p>
          <a:p>
            <a:pPr>
              <a:buNone/>
            </a:pPr>
            <a:r>
              <a:rPr lang="en-US" sz="1900" b="1" dirty="0">
                <a:hlinkClick r:id="rId5"/>
              </a:rPr>
              <a:t>www.lebanonwaterworks.com</a:t>
            </a:r>
            <a:endParaRPr lang="en-US" sz="1900" b="1" dirty="0"/>
          </a:p>
          <a:p>
            <a:pPr>
              <a:buFont typeface="Arial" charset="0"/>
              <a:buNone/>
            </a:pPr>
            <a:endParaRPr lang="en-US" sz="1900" b="1" dirty="0"/>
          </a:p>
          <a:p>
            <a:pPr>
              <a:buFont typeface="Arial" charset="0"/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E16A7B-A916-47DF-9BB3-99AB4FAE8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936" y="1752293"/>
            <a:ext cx="3439592" cy="37418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0D9BE24-E48B-41C2-97F3-8226626E95BE}"/>
              </a:ext>
            </a:extLst>
          </p:cNvPr>
          <p:cNvSpPr txBox="1">
            <a:spLocks/>
          </p:cNvSpPr>
          <p:nvPr/>
        </p:nvSpPr>
        <p:spPr bwMode="auto">
          <a:xfrm>
            <a:off x="152400" y="5606008"/>
            <a:ext cx="7467600" cy="9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" It's not what you know, it's knowing where to find what you need. "</a:t>
            </a:r>
          </a:p>
          <a:p>
            <a:pPr>
              <a:buFont typeface="Arial" charset="0"/>
              <a:buNone/>
            </a:pPr>
            <a:endParaRPr lang="en-US" sz="2800" b="1" dirty="0"/>
          </a:p>
          <a:p>
            <a:pPr>
              <a:buFont typeface="Arial" charset="0"/>
              <a:buNone/>
            </a:pPr>
            <a:endParaRPr lang="en-US" sz="2000" b="1" dirty="0"/>
          </a:p>
          <a:p>
            <a:pPr>
              <a:buFont typeface="Arial" charset="0"/>
              <a:buNone/>
            </a:pPr>
            <a:endParaRPr lang="en-US" sz="2000" b="1" dirty="0"/>
          </a:p>
          <a:p>
            <a:pPr>
              <a:buFont typeface="Arial" charset="0"/>
              <a:buNone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94A12F-0875-4D87-8BF6-150092118BFB}"/>
              </a:ext>
            </a:extLst>
          </p:cNvPr>
          <p:cNvSpPr txBox="1"/>
          <p:nvPr/>
        </p:nvSpPr>
        <p:spPr>
          <a:xfrm>
            <a:off x="6553200" y="3276600"/>
            <a:ext cx="2434736" cy="1323439"/>
          </a:xfrm>
          <a:prstGeom prst="rect">
            <a:avLst/>
          </a:prstGeom>
          <a:noFill/>
          <a:ln>
            <a:solidFill>
              <a:srgbClr val="00539B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latin typeface="+mj-lt"/>
              </a:rPr>
              <a:t>The information included in this presentation is proprietary and/or confidential, and protected from disclosure. Do not disseminate, distribute or copy this presentation without the express consent of S4 Water Sales &amp; Service ,LLC or Lebanon Water Works Co. 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Company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724" y="1371600"/>
            <a:ext cx="3850276" cy="1546527"/>
          </a:xfrm>
          <a:prstGeom prst="rect">
            <a:avLst/>
          </a:prstGeom>
          <a:noFill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493255"/>
            <a:ext cx="8001000" cy="498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Survival Skills for Communications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Effective Communications  Factors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Responsibility of Sender &amp; Receiver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Getting Receivers to Buy In and Become Senders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Using  Data to Prove Your Point  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Tell Them What Your Going to Tell Them, Tell Them &amp; Tell Them What You Told Them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What are the consequences if you don’t listen, react or  comply?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Do You Have Sufficient Data or Verification to make an intelligent Decision?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Using Various forms of mediums to get your attention. </a:t>
            </a:r>
          </a:p>
        </p:txBody>
      </p:sp>
    </p:spTree>
    <p:extLst>
      <p:ext uri="{BB962C8B-B14F-4D97-AF65-F5344CB8AC3E}">
        <p14:creationId xmlns:p14="http://schemas.microsoft.com/office/powerpoint/2010/main" val="37341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Skills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DDDEF2-B7D4-4F27-A907-4E3CB09A6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58" y="4110947"/>
            <a:ext cx="1606613" cy="2332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AC0CAB6-58A5-41AA-8990-784245D7D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" y="1492547"/>
            <a:ext cx="3710868" cy="4497487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="" xmlns:a16="http://schemas.microsoft.com/office/drawing/2014/main" id="{F5A0C475-F0E1-4D84-85A7-717EAA054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21" y="1434635"/>
            <a:ext cx="5174744" cy="2676312"/>
          </a:xfrm>
        </p:spPr>
      </p:pic>
    </p:spTree>
    <p:extLst>
      <p:ext uri="{BB962C8B-B14F-4D97-AF65-F5344CB8AC3E}">
        <p14:creationId xmlns:p14="http://schemas.microsoft.com/office/powerpoint/2010/main" val="290772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    Effective Communications 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3F117F-E4E9-4D29-9845-BF3D0250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2" y="1584979"/>
            <a:ext cx="4063289" cy="4359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D79D40-3CED-4E0B-8BAB-8891BCA57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71600"/>
            <a:ext cx="4258552" cy="36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A Sender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151486" y="1866900"/>
            <a:ext cx="299251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Transmit-Getting the Point Across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Encode Information-Make it “Crystal Clear”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Reliability- Viable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BE197A-5491-4252-A5C5-C7EA7A23D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617578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A Sender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855238" y="1866900"/>
            <a:ext cx="328876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Receive  Info-Listening with Intent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Interpret - Is it “Crystal Clear”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Perceive Intent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Seek Clarification  </a:t>
            </a: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Give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4E04EC-9E17-4D5F-8239-700DAD4B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1600"/>
            <a:ext cx="5779628" cy="50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Rules of Communications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09600" y="1371600"/>
            <a:ext cx="838199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lvl="0" indent="-457200" defTabSz="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b="1" u="sng" dirty="0">
                <a:ea typeface="ＭＳ Ｐゴシック" charset="0"/>
                <a:cs typeface="ＭＳ Ｐゴシック" charset="0"/>
              </a:rPr>
              <a:t>Tell Them What Your Going to Tell Them</a:t>
            </a:r>
          </a:p>
          <a:p>
            <a:pPr marL="457200" lvl="0" indent="-457200" defTabSz="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b="1" u="sng" dirty="0">
                <a:ea typeface="ＭＳ Ｐゴシック" charset="0"/>
                <a:cs typeface="ＭＳ Ｐゴシック" charset="0"/>
              </a:rPr>
              <a:t>Tell Them What You Are Telling Them</a:t>
            </a:r>
          </a:p>
          <a:p>
            <a:pPr marL="457200" lvl="0" indent="-457200" defTabSz="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b="1" u="sng" dirty="0">
                <a:ea typeface="ＭＳ Ｐゴシック" charset="0"/>
                <a:cs typeface="ＭＳ Ｐゴシック" charset="0"/>
              </a:rPr>
              <a:t>Tell Them What You Told Them</a:t>
            </a:r>
          </a:p>
          <a:p>
            <a:pPr lvl="0"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177800" lvl="0" indent="-1778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They are Most Likely to Remember  What You Tell Them Last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68081C-E5A1-4A81-8B5C-451F2620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814193"/>
            <a:ext cx="3874184" cy="26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WASPOLLED" val="02FFAB5C283F4A42926668834C6B5D56"/>
  <p:tag name="TPVERSION" val="5"/>
  <p:tag name="TPFULLVERSION" val="5.3.1.3337"/>
  <p:tag name="PPTVERSION" val="14"/>
  <p:tag name="TPOS" val="2"/>
  <p:tag name="MMPROD_UIDATA" val="&lt;database version=&quot;7.0&quot;&gt;&lt;object type=&quot;1&quot; unique_id=&quot;10001&quot;&gt;&lt;object type=&quot;8&quot; unique_id=&quot;14935&quot;&gt;&lt;/object&gt;&lt;object type=&quot;2&quot; unique_id=&quot;14936&quot;&gt;&lt;object type=&quot;3&quot; unique_id=&quot;15372&quot;&gt;&lt;property id=&quot;20148&quot; value=&quot;5&quot;/&gt;&lt;property id=&quot;20300&quot; value=&quot;Slide 2&quot;/&gt;&lt;property id=&quot;20307&quot; value=&quot;288&quot;/&gt;&lt;/object&gt;&lt;object type=&quot;3&quot; unique_id=&quot;15373&quot;&gt;&lt;property id=&quot;20148&quot; value=&quot;5&quot;/&gt;&lt;property id=&quot;20300&quot; value=&quot;Slide 3&quot;/&gt;&lt;property id=&quot;20307&quot; value=&quot;289&quot;/&gt;&lt;/object&gt;&lt;object type=&quot;3&quot; unique_id=&quot;15374&quot;&gt;&lt;property id=&quot;20148&quot; value=&quot;5&quot;/&gt;&lt;property id=&quot;20300&quot; value=&quot;Slide 4&quot;/&gt;&lt;property id=&quot;20307&quot; value=&quot;290&quot;/&gt;&lt;/object&gt;&lt;object type=&quot;3&quot; unique_id=&quot;15375&quot;&gt;&lt;property id=&quot;20148&quot; value=&quot;5&quot;/&gt;&lt;property id=&quot;20300&quot; value=&quot;Slide 5&quot;/&gt;&lt;property id=&quot;20307&quot; value=&quot;291&quot;/&gt;&lt;/object&gt;&lt;object type=&quot;3&quot; unique_id=&quot;15376&quot;&gt;&lt;property id=&quot;20148&quot; value=&quot;5&quot;/&gt;&lt;property id=&quot;20300&quot; value=&quot;Slide 6&quot;/&gt;&lt;property id=&quot;20307&quot; value=&quot;292&quot;/&gt;&lt;/object&gt;&lt;object type=&quot;3&quot; unique_id=&quot;15377&quot;&gt;&lt;property id=&quot;20148&quot; value=&quot;5&quot;/&gt;&lt;property id=&quot;20300&quot; value=&quot;Slide 7&quot;/&gt;&lt;property id=&quot;20307&quot; value=&quot;293&quot;/&gt;&lt;/object&gt;&lt;object type=&quot;3&quot; unique_id=&quot;15380&quot;&gt;&lt;property id=&quot;20148&quot; value=&quot;5&quot;/&gt;&lt;property id=&quot;20300&quot; value=&quot;Slide 12&quot;/&gt;&lt;property id=&quot;20307&quot; value=&quot;296&quot;/&gt;&lt;/object&gt;&lt;object type=&quot;3&quot; unique_id=&quot;15469&quot;&gt;&lt;property id=&quot;20148&quot; value=&quot;5&quot;/&gt;&lt;property id=&quot;20300&quot; value=&quot;Slide 38&quot;/&gt;&lt;property id=&quot;20307&quot; value=&quot;300&quot;/&gt;&lt;/object&gt;&lt;object type=&quot;3&quot; unique_id=&quot;15983&quot;&gt;&lt;property id=&quot;20148&quot; value=&quot;5&quot;/&gt;&lt;property id=&quot;20300&quot; value=&quot;Slide 1&quot;/&gt;&lt;property id=&quot;20307&quot; value=&quot;307&quot;/&gt;&lt;/object&gt;&lt;object type=&quot;3&quot; unique_id=&quot;15984&quot;&gt;&lt;property id=&quot;20148&quot; value=&quot;5&quot;/&gt;&lt;property id=&quot;20300&quot; value=&quot;Slide 10 - &amp;quot;CSO130 Green Infrastructure Project &amp;quot;&quot;/&gt;&lt;property id=&quot;20307&quot; value=&quot;305&quot;/&gt;&lt;/object&gt;&lt;object type=&quot;3&quot; unique_id=&quot;15985&quot;&gt;&lt;property id=&quot;20148&quot; value=&quot;5&quot;/&gt;&lt;property id=&quot;20300&quot; value=&quot;Slide 11 - &amp;quot;Preston Highway Green &amp;#x0D;&amp;#x0A;Infrastructure Project &amp;quot;&quot;/&gt;&lt;property id=&quot;20307&quot; value=&quot;306&quot;/&gt;&lt;/object&gt;&lt;object type=&quot;3&quot; unique_id=&quot;15986&quot;&gt;&lt;property id=&quot;20148&quot; value=&quot;5&quot;/&gt;&lt;property id=&quot;20300&quot; value=&quot;Slide 14&quot;/&gt;&lt;property id=&quot;20307&quot; value=&quot;313&quot;/&gt;&lt;/object&gt;&lt;object type=&quot;3&quot; unique_id=&quot;15987&quot;&gt;&lt;property id=&quot;20148&quot; value=&quot;5&quot;/&gt;&lt;property id=&quot;20300&quot; value=&quot;Slide 13&quot;/&gt;&lt;property id=&quot;20307&quot; value=&quot;319&quot;/&gt;&lt;/object&gt;&lt;object type=&quot;3&quot; unique_id=&quot;15989&quot;&gt;&lt;property id=&quot;20148&quot; value=&quot;5&quot;/&gt;&lt;property id=&quot;20300&quot; value=&quot;Slide 16&quot;/&gt;&lt;property id=&quot;20307&quot; value=&quot;316&quot;/&gt;&lt;/object&gt;&lt;object type=&quot;3&quot; unique_id=&quot;15990&quot;&gt;&lt;property id=&quot;20148&quot; value=&quot;5&quot;/&gt;&lt;property id=&quot;20300&quot; value=&quot;Slide 17 - &amp;quot;MSD Cares exceeds last year’s&amp;#x0D;&amp;#x0A;total by 25 percent&amp;quot;&quot;/&gt;&lt;property id=&quot;20307&quot; value=&quot;311&quot;/&gt;&lt;/object&gt;&lt;object type=&quot;3&quot; unique_id=&quot;15991&quot;&gt;&lt;property id=&quot;20148&quot; value=&quot;5&quot;/&gt;&lt;property id=&quot;20300&quot; value=&quot;Slide 18&quot;/&gt;&lt;property id=&quot;20307&quot; value=&quot;317&quot;/&gt;&lt;/object&gt;&lt;object type=&quot;3&quot; unique_id=&quot;15992&quot;&gt;&lt;property id=&quot;20148&quot; value=&quot;5&quot;/&gt;&lt;property id=&quot;20300&quot; value=&quot;Slide 19&quot;/&gt;&lt;property id=&quot;20307&quot; value=&quot;318&quot;/&gt;&lt;/object&gt;&lt;object type=&quot;3&quot; unique_id=&quot;15995&quot;&gt;&lt;property id=&quot;20148&quot; value=&quot;5&quot;/&gt;&lt;property id=&quot;20300&quot; value=&quot;Slide 32&quot;/&gt;&lt;property id=&quot;20307&quot; value=&quot;310&quot;/&gt;&lt;/object&gt;&lt;object type=&quot;3&quot; unique_id=&quot;16197&quot;&gt;&lt;property id=&quot;20148&quot; value=&quot;5&quot;/&gt;&lt;property id=&quot;20300&quot; value=&quot;Slide 34 - &amp;quot;On which two of the five company goals are we currently performing in the “Exceptionally Achieves” range?&amp;quot;&quot;/&gt;&lt;property id=&quot;20307&quot; value=&quot;321&quot;/&gt;&lt;/object&gt;&lt;object type=&quot;3&quot; unique_id=&quot;16198&quot;&gt;&lt;property id=&quot;20148&quot; value=&quot;5&quot;/&gt;&lt;property id=&quot;20300&quot; value=&quot;Slide 35 - &amp;quot;MSD  was awarded at NACWA 2015 National  Environmental Achievement Award for: &amp;quot;&quot;/&gt;&lt;property id=&quot;20307&quot; value=&quot;322&quot;/&gt;&lt;/object&gt;&lt;object type=&quot;3&quot; unique_id=&quot;16334&quot;&gt;&lt;property id=&quot;20148&quot; value=&quot;5&quot;/&gt;&lt;property id=&quot;20300&quot; value=&quot;Slide 36 - &amp;quot;MSD’s Employees’ pledge of $104,500 represents an increase of ____ over last year.&amp;quot;&quot;/&gt;&lt;property id=&quot;20307&quot; value=&quot;323&quot;/&gt;&lt;/object&gt;&lt;object type=&quot;3&quot; unique_id=&quot;16335&quot;&gt;&lt;property id=&quot;20148&quot; value=&quot;5&quot;/&gt;&lt;property id=&quot;20300&quot; value=&quot;Slide 37 - &amp;quot;The change to the format of the QE2 session is  a move in the right direction. &amp;quot;&quot;/&gt;&lt;property id=&quot;20307&quot; value=&quot;324&quot;/&gt;&lt;/object&gt;&lt;object type=&quot;3&quot; unique_id=&quot;16336&quot;&gt;&lt;property id=&quot;20148&quot; value=&quot;5&quot;/&gt;&lt;property id=&quot;20300&quot; value=&quot;Slide 9&quot;/&gt;&lt;property id=&quot;20307&quot; value=&quot;336&quot;/&gt;&lt;/object&gt;&lt;object type=&quot;3&quot; unique_id=&quot;16337&quot;&gt;&lt;property id=&quot;20148&quot; value=&quot;5&quot;/&gt;&lt;property id=&quot;20300&quot; value=&quot;Slide 21 - &amp;quot;Flood Protection Overview&amp;quot;&quot;/&gt;&lt;property id=&quot;20307&quot; value=&quot;326&quot;/&gt;&lt;/object&gt;&lt;object type=&quot;3&quot; unique_id=&quot;16338&quot;&gt;&lt;property id=&quot;20148&quot; value=&quot;5&quot;/&gt;&lt;property id=&quot;20300&quot; value=&quot;Slide 22 - &amp;quot;Overview of MSD’s Flood Protection System&amp;quot;&quot;/&gt;&lt;property id=&quot;20307&quot; value=&quot;327&quot;/&gt;&lt;/object&gt;&lt;object type=&quot;3&quot; unique_id=&quot;16339&quot;&gt;&lt;property id=&quot;20148&quot; value=&quot;5&quot;/&gt;&lt;property id=&quot;20300&quot; value=&quot;Slide 23&quot;/&gt;&lt;property id=&quot;20307&quot; value=&quot;328&quot;/&gt;&lt;/object&gt;&lt;object type=&quot;3&quot; unique_id=&quot;16340&quot;&gt;&lt;property id=&quot;20148&quot; value=&quot;5&quot;/&gt;&lt;property id=&quot;20300&quot; value=&quot;Slide 24 - &amp;quot;Levee System Stakeholders&amp;quot;&quot;/&gt;&lt;property id=&quot;20307&quot; value=&quot;329&quot;/&gt;&lt;/object&gt;&lt;object type=&quot;3&quot; unique_id=&quot;16341&quot;&gt;&lt;property id=&quot;20148&quot; value=&quot;5&quot;/&gt;&lt;property id=&quot;20300&quot; value=&quot;Slide 25 - &amp;quot;Who is the Flood Protection Department?&amp;quot;&quot;/&gt;&lt;property id=&quot;20307&quot; value=&quot;330&quot;/&gt;&lt;/object&gt;&lt;object type=&quot;3&quot; unique_id=&quot;16342&quot;&gt;&lt;property id=&quot;20148&quot; value=&quot;5&quot;/&gt;&lt;property id=&quot;20300&quot; value=&quot;Slide 26 - &amp;quot;What happens when its not flooding?&amp;quot;&quot;/&gt;&lt;property id=&quot;20307&quot; value=&quot;331&quot;/&gt;&lt;/object&gt;&lt;object type=&quot;3&quot; unique_id=&quot;16343&quot;&gt;&lt;property id=&quot;20148&quot; value=&quot;5&quot;/&gt;&lt;property id=&quot;20300&quot; value=&quot;Slide 27 - &amp;quot;What happens when its not flooding?&amp;quot;&quot;/&gt;&lt;property id=&quot;20307&quot; value=&quot;332&quot;/&gt;&lt;/object&gt;&lt;object type=&quot;3&quot; unique_id=&quot;16344&quot;&gt;&lt;property id=&quot;20148&quot; value=&quot;5&quot;/&gt;&lt;property id=&quot;20300&quot; value=&quot;Slide 28 - &amp;quot;What happens when there is flooding?&amp;quot;&quot;/&gt;&lt;property id=&quot;20307&quot; value=&quot;333&quot;/&gt;&lt;/object&gt;&lt;object type=&quot;3&quot; unique_id=&quot;16345&quot;&gt;&lt;property id=&quot;20148&quot; value=&quot;5&quot;/&gt;&lt;property id=&quot;20300&quot; value=&quot;Slide 29 - &amp;quot;What does it take to staff a flood event?&amp;quot;&quot;/&gt;&lt;property id=&quot;20307&quot; value=&quot;334&quot;/&gt;&lt;/object&gt;&lt;object type=&quot;3&quot; unique_id=&quot;16346&quot;&gt;&lt;property id=&quot;20148&quot; value=&quot;5&quot;/&gt;&lt;property id=&quot;20300&quot; value=&quot;Slide 30 - &amp;quot;Providing Exceptional Wastewater, Drainage and Flood Protection Services for Our Community&amp;quot;&quot;/&gt;&lt;property id=&quot;20307&quot; value=&quot;335&quot;/&gt;&lt;/object&gt;&lt;object type=&quot;3&quot; unique_id=&quot;16787&quot;&gt;&lt;property id=&quot;20148&quot; value=&quot;5&quot;/&gt;&lt;property id=&quot;20300&quot; value=&quot;Slide 8&quot;/&gt;&lt;property id=&quot;20307&quot; value=&quot;338&quot;/&gt;&lt;/object&gt;&lt;object type=&quot;3&quot; unique_id=&quot;16788&quot;&gt;&lt;property id=&quot;20148&quot; value=&quot;5&quot;/&gt;&lt;property id=&quot;20300&quot; value=&quot;Slide 15&quot;/&gt;&lt;property id=&quot;20307&quot; value=&quot;339&quot;/&gt;&lt;/object&gt;&lt;object type=&quot;3&quot; unique_id=&quot;16789&quot;&gt;&lt;property id=&quot;20148&quot; value=&quot;5&quot;/&gt;&lt;property id=&quot;20300&quot; value=&quot;Slide 20&quot;/&gt;&lt;property id=&quot;20307&quot; value=&quot;340&quot;/&gt;&lt;/object&gt;&lt;object type=&quot;3&quot; unique_id=&quot;16790&quot;&gt;&lt;property id=&quot;20148&quot; value=&quot;5&quot;/&gt;&lt;property id=&quot;20300&quot; value=&quot;Slide 31&quot;/&gt;&lt;property id=&quot;20307&quot; value=&quot;341&quot;/&gt;&lt;/object&gt;&lt;object type=&quot;3&quot; unique_id=&quot;16791&quot;&gt;&lt;property id=&quot;20148&quot; value=&quot;5&quot;/&gt;&lt;property id=&quot;20300&quot; value=&quot;Slide 33&quot;/&gt;&lt;property id=&quot;20307&quot; value=&quot;34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5CitiesPlus2013">
  <a:themeElements>
    <a:clrScheme name="Custom 21">
      <a:dk1>
        <a:srgbClr val="144385"/>
      </a:dk1>
      <a:lt1>
        <a:sysClr val="window" lastClr="FFFFFF"/>
      </a:lt1>
      <a:dk2>
        <a:srgbClr val="144385"/>
      </a:dk2>
      <a:lt2>
        <a:srgbClr val="FFFEF3"/>
      </a:lt2>
      <a:accent1>
        <a:srgbClr val="4F81BD"/>
      </a:accent1>
      <a:accent2>
        <a:srgbClr val="5AABDE"/>
      </a:accent2>
      <a:accent3>
        <a:srgbClr val="9BBB59"/>
      </a:accent3>
      <a:accent4>
        <a:srgbClr val="144487"/>
      </a:accent4>
      <a:accent5>
        <a:srgbClr val="4BACC6"/>
      </a:accent5>
      <a:accent6>
        <a:srgbClr val="F79646"/>
      </a:accent6>
      <a:hlink>
        <a:srgbClr val="4AA03B"/>
      </a:hlink>
      <a:folHlink>
        <a:srgbClr val="F785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5CitiesPlus2013">
  <a:themeElements>
    <a:clrScheme name="Custom 21">
      <a:dk1>
        <a:srgbClr val="144385"/>
      </a:dk1>
      <a:lt1>
        <a:sysClr val="window" lastClr="FFFFFF"/>
      </a:lt1>
      <a:dk2>
        <a:srgbClr val="144385"/>
      </a:dk2>
      <a:lt2>
        <a:srgbClr val="FFFEF3"/>
      </a:lt2>
      <a:accent1>
        <a:srgbClr val="4F81BD"/>
      </a:accent1>
      <a:accent2>
        <a:srgbClr val="5AABDE"/>
      </a:accent2>
      <a:accent3>
        <a:srgbClr val="9BBB59"/>
      </a:accent3>
      <a:accent4>
        <a:srgbClr val="144487"/>
      </a:accent4>
      <a:accent5>
        <a:srgbClr val="4BACC6"/>
      </a:accent5>
      <a:accent6>
        <a:srgbClr val="F79646"/>
      </a:accent6>
      <a:hlink>
        <a:srgbClr val="4AA03B"/>
      </a:hlink>
      <a:folHlink>
        <a:srgbClr val="F785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5296</TotalTime>
  <Words>751</Words>
  <Application>Microsoft Office PowerPoint</Application>
  <PresentationFormat>On-screen Show (4:3)</PresentationFormat>
  <Paragraphs>158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Arial Black</vt:lpstr>
      <vt:lpstr>Calibri</vt:lpstr>
      <vt:lpstr>Georgia</vt:lpstr>
      <vt:lpstr>5CitiesPlus2013</vt:lpstr>
      <vt:lpstr>1_5CitiesPlus2013</vt:lpstr>
      <vt:lpstr>“Survival Skills for Communications from the Trench to the Board Room”</vt:lpstr>
      <vt:lpstr>Matter a Fact</vt:lpstr>
      <vt:lpstr>PowerPoint Presentation</vt:lpstr>
      <vt:lpstr>Take Home Message</vt:lpstr>
      <vt:lpstr>Survival Skills</vt:lpstr>
      <vt:lpstr>“    Effective Communications ”</vt:lpstr>
      <vt:lpstr>Being A Sender</vt:lpstr>
      <vt:lpstr>Being A Sender</vt:lpstr>
      <vt:lpstr>Three Rules of Communications </vt:lpstr>
      <vt:lpstr>Lebanon &amp; Marion County</vt:lpstr>
      <vt:lpstr>Overview of Lebanon Water Works System</vt:lpstr>
      <vt:lpstr>Managing Challenges – Build a strong team</vt:lpstr>
      <vt:lpstr>Value of Communication</vt:lpstr>
      <vt:lpstr>Board Communication - Identify the Key Ingredients</vt:lpstr>
      <vt:lpstr>What are we discussing in board meetings</vt:lpstr>
      <vt:lpstr>Weighing the Options</vt:lpstr>
      <vt:lpstr>Strategic Plan with SMART Goals</vt:lpstr>
      <vt:lpstr>Corporate Goals</vt:lpstr>
      <vt:lpstr>Communicating the Plan</vt:lpstr>
      <vt:lpstr>Filter Media</vt:lpstr>
      <vt:lpstr>Filter Backwash Initiative- Financial Goal</vt:lpstr>
      <vt:lpstr>Filter Backwash Initiative- Financial Goal</vt:lpstr>
      <vt:lpstr>Filter Backwash Initiative- Financial Goal</vt:lpstr>
      <vt:lpstr>Chlorine Demand / DBP Monitoring / Clearwell Cleaning</vt:lpstr>
      <vt:lpstr>Chemical Savings Initiative- Financial Goal</vt:lpstr>
      <vt:lpstr>Chemical Savings Initiative- Financial Goal</vt:lpstr>
      <vt:lpstr>Chemical Savings Initiative- Financial Goal</vt:lpstr>
      <vt:lpstr># of DBP Samples out of Compliance for the Marion County Water District- Regulatory Goal</vt:lpstr>
      <vt:lpstr>Licensed Operators</vt:lpstr>
      <vt:lpstr>5 Year Capital Improvement Plan</vt:lpstr>
      <vt:lpstr>Delivery &amp; Evaluation</vt:lpstr>
      <vt:lpstr>In Review-  Tell Them What You Told Them</vt:lpstr>
      <vt:lpstr>QUESTIONS or Comments?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 Glore</dc:creator>
  <cp:lastModifiedBy>Robert Cashion</cp:lastModifiedBy>
  <cp:revision>274</cp:revision>
  <dcterms:created xsi:type="dcterms:W3CDTF">2014-07-28T13:13:05Z</dcterms:created>
  <dcterms:modified xsi:type="dcterms:W3CDTF">2018-08-14T22:29:09Z</dcterms:modified>
</cp:coreProperties>
</file>