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6"/>
  </p:handoutMasterIdLst>
  <p:sldIdLst>
    <p:sldId id="261" r:id="rId2"/>
    <p:sldId id="266" r:id="rId3"/>
    <p:sldId id="267" r:id="rId4"/>
    <p:sldId id="268" r:id="rId5"/>
    <p:sldId id="269" r:id="rId6"/>
    <p:sldId id="271" r:id="rId7"/>
    <p:sldId id="272" r:id="rId8"/>
    <p:sldId id="273" r:id="rId9"/>
    <p:sldId id="281" r:id="rId10"/>
    <p:sldId id="288" r:id="rId11"/>
    <p:sldId id="274" r:id="rId12"/>
    <p:sldId id="289" r:id="rId13"/>
    <p:sldId id="287" r:id="rId14"/>
    <p:sldId id="286" r:id="rId15"/>
    <p:sldId id="275" r:id="rId16"/>
    <p:sldId id="282" r:id="rId17"/>
    <p:sldId id="276" r:id="rId18"/>
    <p:sldId id="277" r:id="rId19"/>
    <p:sldId id="278" r:id="rId20"/>
    <p:sldId id="279" r:id="rId21"/>
    <p:sldId id="280" r:id="rId22"/>
    <p:sldId id="285" r:id="rId23"/>
    <p:sldId id="284" r:id="rId24"/>
    <p:sldId id="283" r:id="rId25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 lvl="0">
              <a:defRPr sz="1200" b="1" i="0" u="none" strike="noStrike">
                <a:solidFill>
                  <a:srgbClr val="000000"/>
                </a:solidFill>
                <a:effectLst/>
                <a:latin typeface="Arial"/>
              </a:defRPr>
            </a:pPr>
            <a:r>
              <a:rPr lang="en-US" sz="1200" b="1" i="0" u="none" strike="noStrike">
                <a:solidFill>
                  <a:srgbClr val="000000"/>
                </a:solidFill>
                <a:effectLst/>
                <a:latin typeface="Arial"/>
              </a:rPr>
              <a:t>Fecal Coliform vs. PAA Outfall Residual</a:t>
            </a:r>
          </a:p>
        </c:rich>
      </c:tx>
      <c:layout>
        <c:manualLayout>
          <c:xMode val="edge"/>
          <c:yMode val="edge"/>
          <c:x val="0.30568800000000002"/>
          <c:y val="5.0000000000000001E-3"/>
          <c:w val="0.388623"/>
          <c:h val="8.2101499999999994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1028499999999999"/>
          <c:y val="8.2101499999999994E-2"/>
          <c:w val="0.81298999999999999"/>
          <c:h val="0.628214000000000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Fecal Coliform</c:v>
                </c:pt>
              </c:strCache>
            </c:strRef>
          </c:tx>
          <c:spPr>
            <a:ln w="12700" cap="flat">
              <a:solidFill>
                <a:srgbClr val="FF00FF"/>
              </a:solidFill>
              <a:prstDash val="solid"/>
              <a:bevel/>
            </a:ln>
            <a:effectLst/>
          </c:spPr>
          <c:marker>
            <c:symbol val="square"/>
            <c:size val="4"/>
            <c:spPr>
              <a:solidFill>
                <a:srgbClr val="FF00FF"/>
              </a:solidFill>
              <a:ln w="12700" cap="flat">
                <a:solidFill>
                  <a:srgbClr val="FF00FF"/>
                </a:solidFill>
                <a:prstDash val="solid"/>
                <a:bevel/>
              </a:ln>
              <a:effectLst/>
            </c:spPr>
          </c:marker>
          <c:cat>
            <c:strRef>
              <c:f>Sheet1!$A$2:$A$35</c:f>
              <c:strCache>
                <c:ptCount val="3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</c:strCache>
            </c:strRef>
          </c:cat>
          <c:val>
            <c:numRef>
              <c:f>Sheet1!$B$2:$B$35</c:f>
              <c:numCache>
                <c:formatCode>General</c:formatCode>
                <c:ptCount val="30"/>
                <c:pt idx="0">
                  <c:v>9.8000000000000007</c:v>
                </c:pt>
                <c:pt idx="1">
                  <c:v>18.5</c:v>
                </c:pt>
                <c:pt idx="2">
                  <c:v>73.7</c:v>
                </c:pt>
                <c:pt idx="3">
                  <c:v>54.3</c:v>
                </c:pt>
                <c:pt idx="4">
                  <c:v>35.700000000000003</c:v>
                </c:pt>
                <c:pt idx="5">
                  <c:v>79</c:v>
                </c:pt>
                <c:pt idx="6">
                  <c:v>48.3</c:v>
                </c:pt>
                <c:pt idx="7">
                  <c:v>200</c:v>
                </c:pt>
                <c:pt idx="8">
                  <c:v>1053.3</c:v>
                </c:pt>
                <c:pt idx="9">
                  <c:v>1113.3</c:v>
                </c:pt>
                <c:pt idx="10">
                  <c:v>393.3</c:v>
                </c:pt>
                <c:pt idx="11">
                  <c:v>836.7</c:v>
                </c:pt>
                <c:pt idx="12">
                  <c:v>423.3</c:v>
                </c:pt>
                <c:pt idx="13">
                  <c:v>197</c:v>
                </c:pt>
                <c:pt idx="14">
                  <c:v>69</c:v>
                </c:pt>
                <c:pt idx="15">
                  <c:v>98.3</c:v>
                </c:pt>
                <c:pt idx="16">
                  <c:v>54</c:v>
                </c:pt>
                <c:pt idx="17">
                  <c:v>24</c:v>
                </c:pt>
                <c:pt idx="18">
                  <c:v>100.7</c:v>
                </c:pt>
                <c:pt idx="19">
                  <c:v>216.7</c:v>
                </c:pt>
                <c:pt idx="20">
                  <c:v>33</c:v>
                </c:pt>
                <c:pt idx="21">
                  <c:v>24</c:v>
                </c:pt>
                <c:pt idx="22">
                  <c:v>226.7</c:v>
                </c:pt>
                <c:pt idx="23">
                  <c:v>230</c:v>
                </c:pt>
                <c:pt idx="24">
                  <c:v>220</c:v>
                </c:pt>
                <c:pt idx="25">
                  <c:v>133.30000000000001</c:v>
                </c:pt>
                <c:pt idx="26">
                  <c:v>36</c:v>
                </c:pt>
                <c:pt idx="27">
                  <c:v>45</c:v>
                </c:pt>
                <c:pt idx="28">
                  <c:v>42</c:v>
                </c:pt>
                <c:pt idx="29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F2-4A24-955F-A936ED156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279104"/>
        <c:axId val="67302144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PAA Residual</c:v>
                </c:pt>
              </c:strCache>
            </c:strRef>
          </c:tx>
          <c:spPr>
            <a:ln w="12700" cap="flat">
              <a:solidFill>
                <a:srgbClr val="800080"/>
              </a:solidFill>
              <a:prstDash val="solid"/>
              <a:bevel/>
            </a:ln>
            <a:effectLst/>
          </c:spPr>
          <c:marker>
            <c:symbol val="circle"/>
            <c:size val="4"/>
            <c:spPr>
              <a:solidFill>
                <a:srgbClr val="800080"/>
              </a:solidFill>
              <a:ln w="12700" cap="flat">
                <a:solidFill>
                  <a:srgbClr val="800080"/>
                </a:solidFill>
                <a:prstDash val="solid"/>
                <a:bevel/>
              </a:ln>
              <a:effectLst/>
            </c:spPr>
          </c:marker>
          <c:cat>
            <c:strRef>
              <c:f>Sheet1!$A$2:$A$35</c:f>
              <c:strCache>
                <c:ptCount val="3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</c:strCache>
            </c:strRef>
          </c:cat>
          <c:val>
            <c:numRef>
              <c:f>Sheet1!$C$2:$C$35</c:f>
              <c:numCache>
                <c:formatCode>General</c:formatCode>
                <c:ptCount val="30"/>
                <c:pt idx="0">
                  <c:v>0.7</c:v>
                </c:pt>
                <c:pt idx="1">
                  <c:v>0.41199999999999998</c:v>
                </c:pt>
                <c:pt idx="2">
                  <c:v>0.75</c:v>
                </c:pt>
                <c:pt idx="3">
                  <c:v>0.79</c:v>
                </c:pt>
                <c:pt idx="4">
                  <c:v>0.41</c:v>
                </c:pt>
                <c:pt idx="5">
                  <c:v>0.42</c:v>
                </c:pt>
                <c:pt idx="6">
                  <c:v>0.63</c:v>
                </c:pt>
                <c:pt idx="7">
                  <c:v>0.54</c:v>
                </c:pt>
                <c:pt idx="8">
                  <c:v>0.25</c:v>
                </c:pt>
                <c:pt idx="9">
                  <c:v>0.23</c:v>
                </c:pt>
                <c:pt idx="10">
                  <c:v>0.3</c:v>
                </c:pt>
                <c:pt idx="11">
                  <c:v>0.28000000000000003</c:v>
                </c:pt>
                <c:pt idx="12">
                  <c:v>0.27</c:v>
                </c:pt>
                <c:pt idx="13">
                  <c:v>0.34</c:v>
                </c:pt>
                <c:pt idx="14">
                  <c:v>0.49</c:v>
                </c:pt>
                <c:pt idx="15">
                  <c:v>0.46</c:v>
                </c:pt>
                <c:pt idx="16">
                  <c:v>0.35</c:v>
                </c:pt>
                <c:pt idx="17">
                  <c:v>0.37</c:v>
                </c:pt>
                <c:pt idx="18">
                  <c:v>0.44</c:v>
                </c:pt>
                <c:pt idx="19">
                  <c:v>0.44</c:v>
                </c:pt>
                <c:pt idx="20">
                  <c:v>0.46</c:v>
                </c:pt>
                <c:pt idx="21">
                  <c:v>0.61</c:v>
                </c:pt>
                <c:pt idx="22">
                  <c:v>0.35</c:v>
                </c:pt>
                <c:pt idx="23">
                  <c:v>0.33</c:v>
                </c:pt>
                <c:pt idx="24">
                  <c:v>0.41</c:v>
                </c:pt>
                <c:pt idx="25">
                  <c:v>0.44</c:v>
                </c:pt>
                <c:pt idx="26">
                  <c:v>0.56999999999999995</c:v>
                </c:pt>
                <c:pt idx="27">
                  <c:v>0.49</c:v>
                </c:pt>
                <c:pt idx="28">
                  <c:v>0.4</c:v>
                </c:pt>
                <c:pt idx="2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F2-4A24-955F-A936ED156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304064"/>
        <c:axId val="82141568"/>
      </c:lineChart>
      <c:catAx>
        <c:axId val="67279104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 lvl="0">
                  <a:defRPr sz="1000" b="1" i="0" u="none" strike="noStrik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lang="en-US" sz="1000" b="1" i="0" u="none" strike="noStrike">
                    <a:solidFill>
                      <a:srgbClr val="000000"/>
                    </a:solidFill>
                    <a:effectLst/>
                    <a:latin typeface="Arial"/>
                  </a:rPr>
                  <a:t>Daily Testing</a:t>
                </a:r>
              </a:p>
            </c:rich>
          </c:tx>
          <c:overlay val="1"/>
        </c:title>
        <c:numFmt formatCode="General" sourceLinked="1"/>
        <c:majorTickMark val="cross"/>
        <c:minorTickMark val="none"/>
        <c:tickLblPos val="low"/>
        <c:spPr>
          <a:ln w="12700" cap="flat">
            <a:solidFill>
              <a:srgbClr val="808080"/>
            </a:solidFill>
            <a:prstDash val="solid"/>
            <a:bevel/>
          </a:ln>
        </c:spPr>
        <c:txPr>
          <a:bodyPr rot="0"/>
          <a:lstStyle/>
          <a:p>
            <a:pPr lvl="0">
              <a:defRPr sz="1000" b="0" i="0" u="none" strike="noStrike">
                <a:solidFill>
                  <a:srgbClr val="000000"/>
                </a:solidFill>
                <a:effectLst/>
                <a:latin typeface="Arial"/>
              </a:defRPr>
            </a:pPr>
            <a:endParaRPr lang="en-US"/>
          </a:p>
        </c:txPr>
        <c:crossAx val="67302144"/>
        <c:crosses val="autoZero"/>
        <c:auto val="1"/>
        <c:lblAlgn val="ctr"/>
        <c:lblOffset val="100"/>
        <c:noMultiLvlLbl val="1"/>
      </c:catAx>
      <c:valAx>
        <c:axId val="67302144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 lvl="0">
                  <a:defRPr sz="1000" b="1" i="0" u="none" strike="noStrik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lang="en-US" sz="1000" b="1" i="0" u="none" strike="noStrike">
                    <a:solidFill>
                      <a:srgbClr val="000000"/>
                    </a:solidFill>
                    <a:effectLst/>
                    <a:latin typeface="Arial"/>
                  </a:rPr>
                  <a:t>Fecal Coliform (CFU's/100ml)</a:t>
                </a:r>
              </a:p>
            </c:rich>
          </c:tx>
          <c:overlay val="1"/>
        </c:title>
        <c:numFmt formatCode="#,##0.0" sourceLinked="0"/>
        <c:majorTickMark val="cross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bevel/>
          </a:ln>
        </c:spPr>
        <c:txPr>
          <a:bodyPr rot="0"/>
          <a:lstStyle/>
          <a:p>
            <a:pPr lvl="0">
              <a:defRPr sz="1000" b="0" i="0" u="none" strike="noStrike">
                <a:solidFill>
                  <a:srgbClr val="000000"/>
                </a:solidFill>
                <a:effectLst/>
                <a:latin typeface="Arial"/>
              </a:defRPr>
            </a:pPr>
            <a:endParaRPr lang="en-US"/>
          </a:p>
        </c:txPr>
        <c:crossAx val="67279104"/>
        <c:crosses val="autoZero"/>
        <c:crossBetween val="between"/>
        <c:majorUnit val="300"/>
        <c:minorUnit val="150"/>
      </c:valAx>
      <c:catAx>
        <c:axId val="67304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2700" cap="flat">
            <a:noFill/>
            <a:prstDash val="solid"/>
            <a:bevel/>
          </a:ln>
        </c:spPr>
        <c:txPr>
          <a:bodyPr rot="0"/>
          <a:lstStyle/>
          <a:p>
            <a:pPr lvl="0"/>
            <a:endParaRPr lang="en-US"/>
          </a:p>
        </c:txPr>
        <c:crossAx val="82141568"/>
        <c:crosses val="autoZero"/>
        <c:auto val="1"/>
        <c:lblAlgn val="ctr"/>
        <c:lblOffset val="100"/>
        <c:noMultiLvlLbl val="1"/>
      </c:catAx>
      <c:valAx>
        <c:axId val="82141568"/>
        <c:scaling>
          <c:orientation val="minMax"/>
        </c:scaling>
        <c:delete val="0"/>
        <c:axPos val="r"/>
        <c:title>
          <c:tx>
            <c:rich>
              <a:bodyPr rot="-5400000"/>
              <a:lstStyle/>
              <a:p>
                <a:pPr lvl="0">
                  <a:defRPr sz="1000" b="1" i="0" u="none" strike="noStrike">
                    <a:solidFill>
                      <a:srgbClr val="000000"/>
                    </a:solidFill>
                    <a:effectLst/>
                    <a:latin typeface="Arial"/>
                  </a:defRPr>
                </a:pPr>
                <a:r>
                  <a:rPr lang="en-US" sz="1000" b="1" i="0" u="none" strike="noStrike">
                    <a:solidFill>
                      <a:srgbClr val="000000"/>
                    </a:solidFill>
                    <a:effectLst/>
                    <a:latin typeface="Arial"/>
                  </a:rPr>
                  <a:t>PAA Residual (ppm)</a:t>
                </a:r>
              </a:p>
            </c:rich>
          </c:tx>
          <c:overlay val="1"/>
        </c:title>
        <c:numFmt formatCode="0.##" sourceLinked="0"/>
        <c:majorTickMark val="cross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bevel/>
          </a:ln>
        </c:spPr>
        <c:txPr>
          <a:bodyPr rot="0"/>
          <a:lstStyle/>
          <a:p>
            <a:pPr lvl="0">
              <a:defRPr sz="1000" b="0" i="0" u="none" strike="noStrike">
                <a:solidFill>
                  <a:srgbClr val="000000"/>
                </a:solidFill>
                <a:effectLst/>
                <a:latin typeface="Arial"/>
              </a:defRPr>
            </a:pPr>
            <a:endParaRPr lang="en-US"/>
          </a:p>
        </c:txPr>
        <c:crossAx val="67304064"/>
        <c:crosses val="max"/>
        <c:crossBetween val="between"/>
        <c:majorUnit val="0.2"/>
        <c:minorUnit val="0.1"/>
      </c:valAx>
      <c:spPr>
        <a:solidFill>
          <a:srgbClr val="C0C0C0"/>
        </a:solidFill>
        <a:ln w="12700" cap="flat">
          <a:solidFill>
            <a:srgbClr val="808080"/>
          </a:solidFill>
          <a:prstDash val="solid"/>
          <a:bevel/>
        </a:ln>
        <a:effectLst/>
      </c:spPr>
    </c:plotArea>
    <c:legend>
      <c:legendPos val="b"/>
      <c:layout>
        <c:manualLayout>
          <c:xMode val="edge"/>
          <c:yMode val="edge"/>
          <c:x val="0.29254000000000002"/>
          <c:y val="0.96052899999999997"/>
          <c:w val="0.48124099999999997"/>
          <c:h val="5.1970700000000002E-2"/>
        </c:manualLayout>
      </c:layout>
      <c:overlay val="1"/>
      <c:spPr>
        <a:solidFill>
          <a:srgbClr val="FFFFFF"/>
        </a:solidFill>
        <a:ln w="12700" cap="flat">
          <a:solidFill>
            <a:srgbClr val="000000"/>
          </a:solidFill>
          <a:prstDash val="solid"/>
          <a:bevel/>
        </a:ln>
        <a:effectLst/>
      </c:spPr>
      <c:txPr>
        <a:bodyPr/>
        <a:lstStyle/>
        <a:p>
          <a:pPr lvl="0">
            <a:defRPr sz="1000" b="0" i="0" u="none" strike="noStrike">
              <a:solidFill>
                <a:srgbClr val="000000"/>
              </a:solidFill>
              <a:effectLst/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rgbClr val="FFFFFF"/>
    </a:solidFill>
    <a:ln w="12700" cap="flat">
      <a:solidFill>
        <a:srgbClr val="000000"/>
      </a:solidFill>
      <a:prstDash val="solid"/>
      <a:beve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8B50247-9DE7-4862-81D8-795A65C0BB16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A59B683-4353-4F81-A726-083420121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52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3AB50-EF35-478C-BD47-DB0E0D6CA0EE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8813815-AB95-467A-8162-C1BC8630382E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381000"/>
            <a:ext cx="5486400" cy="9334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Peracetic</a:t>
            </a:r>
            <a:r>
              <a:rPr lang="en-US" dirty="0"/>
              <a:t> Acid (PAA)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200400"/>
            <a:ext cx="6172200" cy="104774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Kentucky Division of Water</a:t>
            </a:r>
          </a:p>
          <a:p>
            <a:pPr algn="ctr"/>
            <a:r>
              <a:rPr lang="en-US" dirty="0"/>
              <a:t>Annual Training Meeting</a:t>
            </a:r>
          </a:p>
          <a:p>
            <a:pPr algn="ctr"/>
            <a:r>
              <a:rPr lang="en-US" dirty="0"/>
              <a:t>October 20,2016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600200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4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Compatibility Chart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  <p:pic>
        <p:nvPicPr>
          <p:cNvPr id="5" name="image3.png"/>
          <p:cNvPicPr>
            <a:picLocks noGrp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1524000"/>
            <a:ext cx="8382000" cy="381734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381000" y="5562600"/>
            <a:ext cx="3176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PTFE-Polytetrafluoroethylene</a:t>
            </a:r>
          </a:p>
          <a:p>
            <a:r>
              <a:rPr lang="en-US" dirty="0"/>
              <a:t>PVDF-</a:t>
            </a:r>
            <a:r>
              <a:rPr lang="en-US" dirty="0" err="1"/>
              <a:t>Polyvinylidene</a:t>
            </a:r>
            <a:r>
              <a:rPr lang="en-US" dirty="0"/>
              <a:t> fluoride</a:t>
            </a:r>
          </a:p>
          <a:p>
            <a:r>
              <a:rPr lang="en-US" dirty="0"/>
              <a:t>PFA-</a:t>
            </a:r>
            <a:r>
              <a:rPr lang="en-US" cap="all" dirty="0"/>
              <a:t>PERFLUOROALKOXY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2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Feed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Just under water surface</a:t>
            </a:r>
          </a:p>
          <a:p>
            <a:r>
              <a:rPr lang="en-US" dirty="0"/>
              <a:t>Adequate mixing</a:t>
            </a:r>
          </a:p>
          <a:p>
            <a:r>
              <a:rPr lang="en-US" dirty="0"/>
              <a:t>Before UV disinfection (if present)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48006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200gpm flow</a:t>
            </a:r>
          </a:p>
          <a:p>
            <a:r>
              <a:rPr lang="en-US" b="1" dirty="0">
                <a:solidFill>
                  <a:srgbClr val="FFFF00"/>
                </a:solidFill>
              </a:rPr>
              <a:t>V Notch Basin=353.33cuft x 7.48=2,643 gal</a:t>
            </a:r>
          </a:p>
          <a:p>
            <a:r>
              <a:rPr lang="en-US" b="1" dirty="0">
                <a:solidFill>
                  <a:srgbClr val="FFFF00"/>
                </a:solidFill>
              </a:rPr>
              <a:t>2,643 gal / 200 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dirty="0">
                <a:solidFill>
                  <a:srgbClr val="FFFF00"/>
                </a:solidFill>
              </a:rPr>
              <a:t>=13 min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>
                <a:solidFill>
                  <a:srgbClr val="FFFF00"/>
                </a:solidFill>
              </a:rPr>
              <a:t>UV Basin=1440cuft x 7.48=10,771 gal</a:t>
            </a:r>
          </a:p>
          <a:p>
            <a:r>
              <a:rPr lang="en-US" b="1" dirty="0">
                <a:solidFill>
                  <a:srgbClr val="FFFF00"/>
                </a:solidFill>
              </a:rPr>
              <a:t>10,771 gal / 200 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dirty="0">
                <a:solidFill>
                  <a:srgbClr val="FFFF00"/>
                </a:solidFill>
              </a:rPr>
              <a:t>=53 min</a:t>
            </a:r>
          </a:p>
        </p:txBody>
      </p:sp>
      <p:sp>
        <p:nvSpPr>
          <p:cNvPr id="7" name="Down Arrow 6"/>
          <p:cNvSpPr/>
          <p:nvPr/>
        </p:nvSpPr>
        <p:spPr>
          <a:xfrm rot="2808974">
            <a:off x="6976580" y="2438400"/>
            <a:ext cx="304800" cy="4572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49471" y="1828800"/>
            <a:ext cx="1508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Site</a:t>
            </a:r>
          </a:p>
        </p:txBody>
      </p:sp>
    </p:spTree>
    <p:extLst>
      <p:ext uri="{BB962C8B-B14F-4D97-AF65-F5344CB8AC3E}">
        <p14:creationId xmlns:p14="http://schemas.microsoft.com/office/powerpoint/2010/main" val="2375246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736600"/>
            <a:ext cx="8077200" cy="5384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4005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Cost vs. Chlorine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Chlorine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/>
              <a:t>PAA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2x gas chlorinators (Chlorine and Sulfur Dioxide)</a:t>
            </a:r>
          </a:p>
          <a:p>
            <a:r>
              <a:rPr lang="en-US" dirty="0"/>
              <a:t>2x pumps (Bleach and Bisulfite)</a:t>
            </a:r>
          </a:p>
          <a:p>
            <a:r>
              <a:rPr lang="en-US" dirty="0"/>
              <a:t>Emergency Management Plan</a:t>
            </a:r>
          </a:p>
          <a:p>
            <a:r>
              <a:rPr lang="en-US" dirty="0"/>
              <a:t>SCBA equipment and certifications</a:t>
            </a:r>
          </a:p>
          <a:p>
            <a:r>
              <a:rPr lang="en-US" dirty="0"/>
              <a:t>Alarms, detectors and equipment maintenance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1x pump</a:t>
            </a:r>
          </a:p>
          <a:p>
            <a:r>
              <a:rPr lang="en-US" dirty="0"/>
              <a:t>Eye Wash Capabilities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Cost vs. Chlorine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Cost of 150lb Chlorine Cylinder=$121.50</a:t>
            </a:r>
          </a:p>
          <a:p>
            <a:r>
              <a:rPr lang="en-US" dirty="0"/>
              <a:t>Cost of 150lbs of PAA=$157.50</a:t>
            </a:r>
          </a:p>
          <a:p>
            <a:r>
              <a:rPr lang="en-US" dirty="0"/>
              <a:t>Based on a 1MGD Plant</a:t>
            </a:r>
          </a:p>
          <a:p>
            <a:r>
              <a:rPr lang="en-US" dirty="0"/>
              <a:t>8.34 X 1MGD X 2 ppm=17 </a:t>
            </a:r>
            <a:r>
              <a:rPr lang="en-US" dirty="0" err="1"/>
              <a:t>lbs</a:t>
            </a:r>
            <a:r>
              <a:rPr lang="en-US" dirty="0"/>
              <a:t>/day</a:t>
            </a:r>
          </a:p>
          <a:p>
            <a:r>
              <a:rPr lang="en-US" dirty="0"/>
              <a:t>Cl2 gas=$14/day</a:t>
            </a:r>
          </a:p>
          <a:p>
            <a:r>
              <a:rPr lang="en-US" dirty="0"/>
              <a:t>PAA=$18/day</a:t>
            </a:r>
          </a:p>
          <a:p>
            <a:r>
              <a:rPr lang="en-US" dirty="0"/>
              <a:t>However, use costs of PAA will be much less than gas, due to EMP, equipment,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98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8108200" cy="1143000"/>
          </a:xfrm>
        </p:spPr>
        <p:txBody>
          <a:bodyPr/>
          <a:lstStyle/>
          <a:p>
            <a:pPr algn="ctr"/>
            <a:r>
              <a:rPr lang="en-US" dirty="0"/>
              <a:t>What is NOT Recommended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Long Term storage in unapproved containers </a:t>
            </a:r>
          </a:p>
          <a:p>
            <a:r>
              <a:rPr lang="en-US" dirty="0"/>
              <a:t>Contamination if re-drummed or other containers</a:t>
            </a:r>
          </a:p>
          <a:p>
            <a:r>
              <a:rPr lang="en-US" dirty="0"/>
              <a:t>Pump with no degassing head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DOW Inspectors</a:t>
            </a:r>
            <a:br>
              <a:rPr lang="en-US" dirty="0"/>
            </a:br>
            <a:r>
              <a:rPr lang="en-US" dirty="0"/>
              <a:t>“What to look for?”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Pump and tubing selection (Degassing)</a:t>
            </a:r>
          </a:p>
          <a:p>
            <a:r>
              <a:rPr lang="en-US" dirty="0"/>
              <a:t>Meets minimum contact time</a:t>
            </a:r>
          </a:p>
          <a:p>
            <a:r>
              <a:rPr lang="en-US" dirty="0"/>
              <a:t>Weather proof pump (Building or rated for outdoor)</a:t>
            </a:r>
          </a:p>
          <a:p>
            <a:r>
              <a:rPr lang="en-US" dirty="0"/>
              <a:t>Containment where necessary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How many plants are using PAA in Kentucky?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Over 20 </a:t>
            </a:r>
            <a:r>
              <a:rPr lang="en-US" dirty="0"/>
              <a:t>Facilities </a:t>
            </a:r>
          </a:p>
          <a:p>
            <a:r>
              <a:rPr lang="en-US" dirty="0"/>
              <a:t>All large facilities (BGMU, Frankfort, Morganfield)</a:t>
            </a:r>
          </a:p>
          <a:p>
            <a:r>
              <a:rPr lang="en-US" dirty="0"/>
              <a:t>Looking at smaller facilities currently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Background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Acetic Acid + Hydrogen Peroxide=PAA</a:t>
            </a:r>
          </a:p>
          <a:p>
            <a:r>
              <a:rPr lang="en-US" dirty="0"/>
              <a:t>Registered by EPA in 1985</a:t>
            </a:r>
          </a:p>
          <a:p>
            <a:r>
              <a:rPr lang="en-US" dirty="0"/>
              <a:t>Kills microorganisms by oxidation and disruption of cell membranes</a:t>
            </a:r>
          </a:p>
          <a:p>
            <a:r>
              <a:rPr lang="en-US" dirty="0"/>
              <a:t>Used as disinfectants in meat, poultry, canning, hospitals, pulp &amp; paper, cooling towers for Legionella control</a:t>
            </a:r>
          </a:p>
          <a:p>
            <a:r>
              <a:rPr lang="en-US" dirty="0"/>
              <a:t>Odor: Strong like vinegar, Appearance: Clear, Weight: 9.7lbs/gal</a:t>
            </a:r>
          </a:p>
          <a:p>
            <a:r>
              <a:rPr lang="en-US" dirty="0"/>
              <a:t>Available in 15%-30% strength</a:t>
            </a:r>
          </a:p>
          <a:p>
            <a:r>
              <a:rPr lang="en-US" dirty="0"/>
              <a:t>Neutralized with water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71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PAA Projections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and all size systems that use chlorine gas could be possible PAA users, especially smaller systems</a:t>
            </a:r>
          </a:p>
          <a:p>
            <a:r>
              <a:rPr lang="en-US" dirty="0"/>
              <a:t>Package plants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What limits PAA disinfection?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TSS, harbors coliforms</a:t>
            </a:r>
          </a:p>
          <a:p>
            <a:r>
              <a:rPr lang="en-US" dirty="0"/>
              <a:t>Washout conditions, however feed rates can be increased for disinfection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PAA Demonstration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637578380"/>
              </p:ext>
            </p:extLst>
          </p:nvPr>
        </p:nvGraphicFramePr>
        <p:xfrm>
          <a:off x="914400" y="2286000"/>
          <a:ext cx="7365324" cy="3755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9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5635" y="1194652"/>
            <a:ext cx="4425950" cy="544988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02"/>
          <p:cNvSpPr/>
          <p:nvPr/>
        </p:nvSpPr>
        <p:spPr>
          <a:xfrm>
            <a:off x="4141859" y="1856740"/>
            <a:ext cx="247651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F6FC6"/>
          </a:solidFill>
          <a:ln w="25400">
            <a:solidFill>
              <a:srgbClr val="0B5190"/>
            </a:solidFill>
          </a:ln>
        </p:spPr>
        <p:txBody>
          <a:bodyPr lIns="0" tIns="0" rIns="0" bIns="0" anchor="ctr"/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203"/>
          <p:cNvSpPr/>
          <p:nvPr/>
        </p:nvSpPr>
        <p:spPr>
          <a:xfrm>
            <a:off x="5429032" y="2537341"/>
            <a:ext cx="247651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F6FC6"/>
          </a:solidFill>
          <a:ln w="25400">
            <a:solidFill>
              <a:srgbClr val="0B5190"/>
            </a:solidFill>
          </a:ln>
        </p:spPr>
        <p:txBody>
          <a:bodyPr lIns="0" tIns="0" rIns="0" bIns="0" anchor="ctr"/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204"/>
          <p:cNvSpPr/>
          <p:nvPr/>
        </p:nvSpPr>
        <p:spPr>
          <a:xfrm>
            <a:off x="5429033" y="3495040"/>
            <a:ext cx="247651" cy="228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F6FC6"/>
          </a:solidFill>
          <a:ln w="25400">
            <a:solidFill>
              <a:srgbClr val="0B5190"/>
            </a:solidFill>
          </a:ln>
        </p:spPr>
        <p:txBody>
          <a:bodyPr lIns="0" tIns="0" rIns="0" bIns="0" anchor="ctr"/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205"/>
          <p:cNvSpPr/>
          <p:nvPr/>
        </p:nvSpPr>
        <p:spPr>
          <a:xfrm>
            <a:off x="4900396" y="3118225"/>
            <a:ext cx="1304926" cy="80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2200" b="1">
                <a:ln w="5271">
                  <a:solidFill>
                    <a:srgbClr val="4579B8"/>
                  </a:solidFill>
                </a:ln>
                <a:solidFill>
                  <a:srgbClr val="BED3F9"/>
                </a:solidFill>
              </a:rPr>
              <a:t>0.21 ppm</a:t>
            </a:r>
          </a:p>
        </p:txBody>
      </p:sp>
      <p:sp>
        <p:nvSpPr>
          <p:cNvPr id="9" name="Shape 206"/>
          <p:cNvSpPr/>
          <p:nvPr/>
        </p:nvSpPr>
        <p:spPr>
          <a:xfrm>
            <a:off x="4900394" y="2157208"/>
            <a:ext cx="1304926" cy="801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2200" b="1">
                <a:ln w="5271">
                  <a:solidFill>
                    <a:srgbClr val="4579B8"/>
                  </a:solidFill>
                </a:ln>
                <a:solidFill>
                  <a:srgbClr val="BED3F9"/>
                </a:solidFill>
              </a:rPr>
              <a:t>0.14 ppm</a:t>
            </a:r>
          </a:p>
        </p:txBody>
      </p:sp>
      <p:sp>
        <p:nvSpPr>
          <p:cNvPr id="10" name="Shape 207"/>
          <p:cNvSpPr/>
          <p:nvPr/>
        </p:nvSpPr>
        <p:spPr>
          <a:xfrm>
            <a:off x="3595469" y="1494790"/>
            <a:ext cx="1304926" cy="801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2200" b="1">
                <a:ln w="5271">
                  <a:solidFill>
                    <a:srgbClr val="4579B8"/>
                  </a:solidFill>
                </a:ln>
                <a:solidFill>
                  <a:srgbClr val="BED3F9"/>
                </a:solidFill>
              </a:rPr>
              <a:t>0.02 ppm</a:t>
            </a:r>
          </a:p>
        </p:txBody>
      </p:sp>
      <p:sp>
        <p:nvSpPr>
          <p:cNvPr id="11" name="Shape 208"/>
          <p:cNvSpPr/>
          <p:nvPr/>
        </p:nvSpPr>
        <p:spPr>
          <a:xfrm>
            <a:off x="6724433" y="1823835"/>
            <a:ext cx="1" cy="2280805"/>
          </a:xfrm>
          <a:prstGeom prst="line">
            <a:avLst/>
          </a:prstGeom>
          <a:ln w="38100">
            <a:solidFill>
              <a:srgbClr val="0F6FC6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2" name="Shape 209"/>
          <p:cNvSpPr/>
          <p:nvPr/>
        </p:nvSpPr>
        <p:spPr>
          <a:xfrm>
            <a:off x="6724434" y="3814558"/>
            <a:ext cx="652463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2200" b="1">
                <a:ln w="5271">
                  <a:solidFill>
                    <a:srgbClr val="4579B8"/>
                  </a:solidFill>
                </a:ln>
                <a:solidFill>
                  <a:srgbClr val="BED3F9"/>
                </a:solidFill>
              </a:rPr>
              <a:t>0 ‘</a:t>
            </a:r>
          </a:p>
        </p:txBody>
      </p:sp>
      <p:sp>
        <p:nvSpPr>
          <p:cNvPr id="13" name="Shape 210"/>
          <p:cNvSpPr/>
          <p:nvPr/>
        </p:nvSpPr>
        <p:spPr>
          <a:xfrm>
            <a:off x="6724434" y="3399790"/>
            <a:ext cx="652463" cy="42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2200" b="1">
                <a:ln w="5271">
                  <a:solidFill>
                    <a:srgbClr val="4579B8"/>
                  </a:solidFill>
                </a:ln>
                <a:solidFill>
                  <a:srgbClr val="BED3F9"/>
                </a:solidFill>
              </a:rPr>
              <a:t>2 ‘</a:t>
            </a:r>
          </a:p>
        </p:txBody>
      </p:sp>
      <p:sp>
        <p:nvSpPr>
          <p:cNvPr id="14" name="Shape 211"/>
          <p:cNvSpPr/>
          <p:nvPr/>
        </p:nvSpPr>
        <p:spPr>
          <a:xfrm>
            <a:off x="6738937" y="2413516"/>
            <a:ext cx="652463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2200" b="1">
                <a:ln w="5271">
                  <a:solidFill>
                    <a:srgbClr val="4579B8"/>
                  </a:solidFill>
                </a:ln>
                <a:solidFill>
                  <a:srgbClr val="BED3F9"/>
                </a:solidFill>
              </a:rPr>
              <a:t>6 ‘</a:t>
            </a:r>
          </a:p>
        </p:txBody>
      </p:sp>
      <p:sp>
        <p:nvSpPr>
          <p:cNvPr id="15" name="Shape 212"/>
          <p:cNvSpPr/>
          <p:nvPr/>
        </p:nvSpPr>
        <p:spPr>
          <a:xfrm>
            <a:off x="6724434" y="1732915"/>
            <a:ext cx="652463" cy="42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2200" b="1">
                <a:ln w="5271">
                  <a:solidFill>
                    <a:srgbClr val="4579B8"/>
                  </a:solidFill>
                </a:ln>
                <a:solidFill>
                  <a:srgbClr val="BED3F9"/>
                </a:solidFill>
              </a:rPr>
              <a:t>8 ‘</a:t>
            </a:r>
          </a:p>
        </p:txBody>
      </p:sp>
      <p:sp>
        <p:nvSpPr>
          <p:cNvPr id="16" name="Shape 213"/>
          <p:cNvSpPr/>
          <p:nvPr/>
        </p:nvSpPr>
        <p:spPr>
          <a:xfrm>
            <a:off x="3252571" y="4561840"/>
            <a:ext cx="2524126" cy="801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Candara"/>
                <a:ea typeface="Candara"/>
                <a:cs typeface="Candara"/>
                <a:sym typeface="Candara"/>
              </a:defRPr>
            </a:lvl1pPr>
            <a:lvl2pPr indent="457200">
              <a:defRPr>
                <a:latin typeface="Candara"/>
                <a:ea typeface="Candara"/>
                <a:cs typeface="Candara"/>
                <a:sym typeface="Candara"/>
              </a:defRPr>
            </a:lvl2pPr>
            <a:lvl3pPr indent="914400">
              <a:defRPr>
                <a:latin typeface="Candara"/>
                <a:ea typeface="Candara"/>
                <a:cs typeface="Candara"/>
                <a:sym typeface="Candara"/>
              </a:defRPr>
            </a:lvl3pPr>
            <a:lvl4pPr indent="1371600">
              <a:defRPr>
                <a:latin typeface="Candara"/>
                <a:ea typeface="Candara"/>
                <a:cs typeface="Candara"/>
                <a:sym typeface="Candara"/>
              </a:defRPr>
            </a:lvl4pPr>
            <a:lvl5pPr indent="1828800">
              <a:defRPr>
                <a:latin typeface="Candara"/>
                <a:ea typeface="Candara"/>
                <a:cs typeface="Candara"/>
                <a:sym typeface="Candara"/>
              </a:defRPr>
            </a:lvl5pPr>
            <a:lvl6pPr indent="2286000">
              <a:defRPr>
                <a:latin typeface="Candara"/>
                <a:ea typeface="Candara"/>
                <a:cs typeface="Candara"/>
                <a:sym typeface="Candara"/>
              </a:defRPr>
            </a:lvl6pPr>
            <a:lvl7pPr indent="2743200">
              <a:defRPr>
                <a:latin typeface="Candara"/>
                <a:ea typeface="Candara"/>
                <a:cs typeface="Candara"/>
                <a:sym typeface="Candara"/>
              </a:defRPr>
            </a:lvl7pPr>
            <a:lvl8pPr indent="3200400">
              <a:defRPr>
                <a:latin typeface="Candara"/>
                <a:ea typeface="Candara"/>
                <a:cs typeface="Candara"/>
                <a:sym typeface="Candara"/>
              </a:defRPr>
            </a:lvl8pPr>
            <a:lvl9pPr indent="3657600">
              <a:defRPr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lvl="0">
              <a:defRPr sz="1800" b="0">
                <a:ln w="9525">
                  <a:noFill/>
                </a:ln>
                <a:solidFill>
                  <a:srgbClr val="000000"/>
                </a:solidFill>
              </a:defRPr>
            </a:pPr>
            <a:r>
              <a:rPr sz="2200" b="1">
                <a:ln w="5271">
                  <a:solidFill>
                    <a:srgbClr val="4579B8"/>
                  </a:solidFill>
                </a:ln>
                <a:solidFill>
                  <a:srgbClr val="BED3F9"/>
                </a:solidFill>
              </a:rPr>
              <a:t>Overflow: 0.41 ppm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66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1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152400"/>
            <a:ext cx="8382000" cy="6324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726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Benefits of PAA vs. Chlorine 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Emergency Management Plan Needed</a:t>
            </a:r>
          </a:p>
          <a:p>
            <a:r>
              <a:rPr lang="en-US" dirty="0"/>
              <a:t>No Dechlorinating chemistry required</a:t>
            </a:r>
          </a:p>
          <a:p>
            <a:r>
              <a:rPr lang="en-US" dirty="0"/>
              <a:t>Minimum 7 minute contact time</a:t>
            </a:r>
          </a:p>
          <a:p>
            <a:r>
              <a:rPr lang="en-US" dirty="0"/>
              <a:t>Advanced Oxidation occurs with UV, reducing amount of PAA</a:t>
            </a:r>
          </a:p>
          <a:p>
            <a:r>
              <a:rPr lang="en-US" dirty="0"/>
              <a:t>Keeps basins, UV bulbs clean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Pilot Testing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939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/>
              <a:t>Systems at that are intent upon switching to PAA must submit to the cabinet:</a:t>
            </a:r>
          </a:p>
          <a:p>
            <a:pPr marL="0" indent="0">
              <a:buNone/>
            </a:pPr>
            <a:r>
              <a:rPr lang="en-US" dirty="0"/>
              <a:t> 1. Written notice of the intent to begin pilot testing that shall not exceed one (1) year.  </a:t>
            </a:r>
            <a:r>
              <a:rPr lang="en-US"/>
              <a:t>Permanent </a:t>
            </a:r>
            <a:r>
              <a:rPr lang="en-US" dirty="0"/>
              <a:t>feed is notification to do so.</a:t>
            </a:r>
          </a:p>
          <a:p>
            <a:pPr marL="0" indent="0">
              <a:buNone/>
            </a:pPr>
            <a:r>
              <a:rPr lang="en-US" dirty="0"/>
              <a:t>2. A detailed plan showing:</a:t>
            </a:r>
          </a:p>
          <a:p>
            <a:pPr marL="0" indent="0">
              <a:buNone/>
            </a:pPr>
            <a:r>
              <a:rPr lang="en-US" dirty="0"/>
              <a:t>	a. The treatment train that shall include </a:t>
            </a:r>
            <a:r>
              <a:rPr lang="en-US" dirty="0" err="1"/>
              <a:t>peracetic</a:t>
            </a:r>
            <a:r>
              <a:rPr lang="en-US" dirty="0"/>
              <a:t> acid;</a:t>
            </a:r>
          </a:p>
          <a:p>
            <a:pPr marL="0" indent="0">
              <a:buNone/>
            </a:pPr>
            <a:r>
              <a:rPr lang="en-US" dirty="0"/>
              <a:t>	b. The basin that will serve as a chamber for feeding 	</a:t>
            </a:r>
            <a:r>
              <a:rPr lang="en-US" dirty="0" err="1"/>
              <a:t>peracetic</a:t>
            </a:r>
            <a:r>
              <a:rPr lang="en-US" dirty="0"/>
              <a:t> acid; and</a:t>
            </a:r>
          </a:p>
          <a:p>
            <a:pPr marL="0" indent="0">
              <a:buNone/>
            </a:pPr>
            <a:r>
              <a:rPr lang="en-US" dirty="0"/>
              <a:t>	c. Secondary containment of </a:t>
            </a:r>
            <a:r>
              <a:rPr lang="en-US" dirty="0" err="1"/>
              <a:t>peracetic</a:t>
            </a:r>
            <a:r>
              <a:rPr lang="en-US" dirty="0"/>
              <a:t> acid storage;</a:t>
            </a:r>
          </a:p>
          <a:p>
            <a:pPr marL="0" indent="0">
              <a:buNone/>
            </a:pPr>
            <a:r>
              <a:rPr lang="en-US" dirty="0"/>
              <a:t>3. The type of pump used to deliver the </a:t>
            </a:r>
            <a:r>
              <a:rPr lang="en-US" dirty="0" err="1"/>
              <a:t>peracetic</a:t>
            </a:r>
            <a:r>
              <a:rPr lang="en-US" dirty="0"/>
              <a:t> acid.</a:t>
            </a:r>
          </a:p>
          <a:p>
            <a:pPr marL="0" indent="0">
              <a:buNone/>
            </a:pPr>
            <a:r>
              <a:rPr lang="en-US" dirty="0"/>
              <a:t>4. The type of material used in the feed line.</a:t>
            </a:r>
          </a:p>
          <a:p>
            <a:pPr marL="0" indent="0">
              <a:buNone/>
            </a:pPr>
            <a:r>
              <a:rPr lang="en-US" dirty="0"/>
              <a:t>5. The contact time calculations</a:t>
            </a:r>
          </a:p>
          <a:p>
            <a:pPr marL="0" indent="0">
              <a:buNone/>
            </a:pPr>
            <a:r>
              <a:rPr lang="en-US" dirty="0"/>
              <a:t>Per Greg Goode, PE, Water Infrastructure Branch, June 22, 2016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92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What Plant Size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size systems, large and small</a:t>
            </a:r>
          </a:p>
          <a:p>
            <a:r>
              <a:rPr lang="en-US" dirty="0"/>
              <a:t>Small systems benefit the most, especially with short detention time</a:t>
            </a:r>
          </a:p>
          <a:p>
            <a:r>
              <a:rPr lang="en-US" dirty="0"/>
              <a:t>Only needs 7 min for disinfection</a:t>
            </a:r>
          </a:p>
          <a:p>
            <a:endParaRPr lang="en-US" dirty="0"/>
          </a:p>
          <a:p>
            <a:r>
              <a:rPr lang="en-US" dirty="0"/>
              <a:t>Small plants cannot afford expensive engineering for one pump and one chemistry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92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Figuring PAA Residual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instrumentation and reagents used for chlorine</a:t>
            </a:r>
          </a:p>
          <a:p>
            <a:r>
              <a:rPr lang="en-US" dirty="0"/>
              <a:t>Must use Total Chlorine reagent in High Range Vial</a:t>
            </a:r>
          </a:p>
          <a:p>
            <a:r>
              <a:rPr lang="en-US" dirty="0"/>
              <a:t>Result (mg/l) X 1.07 (PAA Factor)=PAA Residual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Process probes have been used, but need cleaning frequently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351822"/>
            <a:ext cx="1266825" cy="2056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371508"/>
            <a:ext cx="1828800" cy="19538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448318"/>
            <a:ext cx="871309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1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Dosing Rates in Effluent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Without UV Disinfection-1.5 mg/l to 3.0 mg/l</a:t>
            </a:r>
          </a:p>
          <a:p>
            <a:r>
              <a:rPr lang="en-US" dirty="0"/>
              <a:t>With UV Disinfection-0.5 mg/l to 1.5 mg/l</a:t>
            </a:r>
          </a:p>
          <a:p>
            <a:endParaRPr lang="en-US" dirty="0"/>
          </a:p>
          <a:p>
            <a:r>
              <a:rPr lang="en-US" dirty="0"/>
              <a:t>Can be used to reduce Filamentous Bacteria in Aeration basin through RAS (PAA is non-discriminatory)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10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Pump and Tubing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Pump: Peristaltic</a:t>
            </a:r>
          </a:p>
          <a:p>
            <a:r>
              <a:rPr lang="en-US" dirty="0"/>
              <a:t>Moderate Pump: Diaphragm Pump, with degassing head </a:t>
            </a:r>
          </a:p>
          <a:p>
            <a:r>
              <a:rPr lang="en-US" dirty="0"/>
              <a:t>Best Tubing: Stainless steel piping or black UV resistant poly with conduit sleeve</a:t>
            </a:r>
          </a:p>
          <a:p>
            <a:r>
              <a:rPr lang="en-US" dirty="0"/>
              <a:t>Moderate Tubing: UV resistant poly </a:t>
            </a:r>
          </a:p>
          <a:p>
            <a:r>
              <a:rPr lang="en-US" dirty="0"/>
              <a:t>Best Peristaltic Tubing: </a:t>
            </a:r>
            <a:r>
              <a:rPr lang="en-US" dirty="0" err="1"/>
              <a:t>Santoprene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Pumps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106129" cy="1371600"/>
          </a:xfrm>
          <a:prstGeom prst="rect">
            <a:avLst/>
          </a:prstGeom>
        </p:spPr>
      </p:pic>
      <p:pic>
        <p:nvPicPr>
          <p:cNvPr id="1026" name="Picture 2" descr="A4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enner Peristaltic Pump .5-10 GPD, 25 PS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52903"/>
            <a:ext cx="3293192" cy="283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eristaltic pump sk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2209800"/>
            <a:ext cx="23812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038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13941</TotalTime>
  <Words>663</Words>
  <Application>Microsoft Office PowerPoint</Application>
  <PresentationFormat>On-screen Show (4:3)</PresentationFormat>
  <Paragraphs>122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Candara</vt:lpstr>
      <vt:lpstr>Constantia</vt:lpstr>
      <vt:lpstr>Helvetica</vt:lpstr>
      <vt:lpstr>Wingdings 2</vt:lpstr>
      <vt:lpstr>Flow</vt:lpstr>
      <vt:lpstr>Peracetic Acid (PAA)</vt:lpstr>
      <vt:lpstr>Background Information</vt:lpstr>
      <vt:lpstr>Benefits of PAA vs. Chlorine Gas</vt:lpstr>
      <vt:lpstr>Pilot Testing Requirements</vt:lpstr>
      <vt:lpstr>What Plant Size Benefits</vt:lpstr>
      <vt:lpstr>Figuring PAA Residual</vt:lpstr>
      <vt:lpstr>Dosing Rates in Effluent</vt:lpstr>
      <vt:lpstr>Pump and Tubing</vt:lpstr>
      <vt:lpstr>Pumps</vt:lpstr>
      <vt:lpstr>Compatibility Chart</vt:lpstr>
      <vt:lpstr>Feed Location</vt:lpstr>
      <vt:lpstr>PowerPoint Presentation</vt:lpstr>
      <vt:lpstr>PowerPoint Presentation</vt:lpstr>
      <vt:lpstr>PowerPoint Presentation</vt:lpstr>
      <vt:lpstr>Cost vs. Chlorine</vt:lpstr>
      <vt:lpstr>Cost vs. Chlorine</vt:lpstr>
      <vt:lpstr>What is NOT Recommended</vt:lpstr>
      <vt:lpstr>DOW Inspectors “What to look for?”</vt:lpstr>
      <vt:lpstr>How many plants are using PAA in Kentucky?</vt:lpstr>
      <vt:lpstr>PAA Projections</vt:lpstr>
      <vt:lpstr>What limits PAA disinfection?</vt:lpstr>
      <vt:lpstr>PAA Demonstration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Peracetic Acid (PAA)</dc:title>
  <dc:creator>S4 Water Sales and Service, LLC</dc:creator>
  <cp:lastModifiedBy>Brandt Cashion</cp:lastModifiedBy>
  <cp:revision>44</cp:revision>
  <cp:lastPrinted>2016-10-13T17:08:27Z</cp:lastPrinted>
  <dcterms:created xsi:type="dcterms:W3CDTF">2016-09-28T13:51:35Z</dcterms:created>
  <dcterms:modified xsi:type="dcterms:W3CDTF">2018-10-16T15:13:32Z</dcterms:modified>
</cp:coreProperties>
</file>