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1" r:id="rId3"/>
    <p:sldId id="352" r:id="rId4"/>
    <p:sldId id="386" r:id="rId5"/>
    <p:sldId id="353" r:id="rId6"/>
    <p:sldId id="367" r:id="rId7"/>
    <p:sldId id="354" r:id="rId8"/>
    <p:sldId id="356" r:id="rId9"/>
    <p:sldId id="374" r:id="rId10"/>
    <p:sldId id="361" r:id="rId11"/>
    <p:sldId id="357" r:id="rId12"/>
    <p:sldId id="359" r:id="rId13"/>
    <p:sldId id="358" r:id="rId14"/>
    <p:sldId id="364" r:id="rId15"/>
    <p:sldId id="363" r:id="rId16"/>
    <p:sldId id="365" r:id="rId17"/>
    <p:sldId id="366" r:id="rId18"/>
    <p:sldId id="381" r:id="rId19"/>
    <p:sldId id="368" r:id="rId20"/>
    <p:sldId id="379" r:id="rId21"/>
    <p:sldId id="380" r:id="rId22"/>
    <p:sldId id="385" r:id="rId23"/>
    <p:sldId id="378" r:id="rId24"/>
    <p:sldId id="383" r:id="rId25"/>
    <p:sldId id="384" r:id="rId26"/>
    <p:sldId id="382" r:id="rId27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6D08"/>
    <a:srgbClr val="6E4E06"/>
    <a:srgbClr val="0747A5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3826" autoAdjust="0"/>
  </p:normalViewPr>
  <p:slideViewPr>
    <p:cSldViewPr snapToGrid="0">
      <p:cViewPr>
        <p:scale>
          <a:sx n="80" d="100"/>
          <a:sy n="80" d="100"/>
        </p:scale>
        <p:origin x="-90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264AA77E-14C4-4328-A6B9-9D3437EAACFC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604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912604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DE9EDD53-4B3D-422E-98EC-D835DE293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49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7264"/>
            <a:ext cx="5189855" cy="42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4527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14527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407F3F4-AF25-4F7D-B687-5CA88DBABF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9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143000"/>
            <a:ext cx="7467600" cy="2667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038600"/>
            <a:ext cx="74676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</a:t>
            </a:r>
          </a:p>
          <a:p>
            <a:pPr lvl="2"/>
            <a:endParaRPr lang="en-US" smtClean="0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6583363"/>
            <a:ext cx="2438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rgbClr val="99CCFF"/>
                </a:solidFill>
                <a:latin typeface="Verdana" pitchFamily="34" charset="0"/>
              </a:rPr>
              <a:t>Filename.ppt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458788" indent="-458788" algn="l" rtl="0" eaLnBrk="1" fontAlgn="base" hangingPunct="1">
        <a:spcBef>
          <a:spcPct val="20000"/>
        </a:spcBef>
        <a:spcAft>
          <a:spcPct val="0"/>
        </a:spcAft>
        <a:buClr>
          <a:srgbClr val="0747A5"/>
        </a:buClr>
        <a:buSzPct val="70000"/>
        <a:buFont typeface="Wingdings" pitchFamily="2" charset="2"/>
        <a:buAutoNum type="arabicPeriod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74738" indent="-5016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AutoNum type="alphaLcPeriod"/>
        <a:defRPr sz="2400">
          <a:solidFill>
            <a:schemeClr val="tx1"/>
          </a:solidFill>
          <a:latin typeface="+mn-lt"/>
        </a:defRPr>
      </a:lvl2pPr>
      <a:lvl3pPr marL="1600200" indent="-4111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Char char="•"/>
        <a:defRPr sz="2000">
          <a:solidFill>
            <a:schemeClr val="tx1"/>
          </a:solidFill>
          <a:latin typeface="+mn-lt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35004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6pPr>
      <a:lvl7pPr marL="39576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7pPr>
      <a:lvl8pPr marL="44148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8pPr>
      <a:lvl9pPr marL="48720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04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6350" y="497681"/>
            <a:ext cx="7038975" cy="4900792"/>
          </a:xfrm>
          <a:prstGeom prst="rect">
            <a:avLst/>
          </a:prstGeom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489200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Development of a Filter Surveillance Program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Part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Brandt Cashion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S4 Water Sales and Service, LLC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Freeboard Elevation Footprint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09282" y="137608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4610" y="1533806"/>
            <a:ext cx="5887224" cy="26885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07634" y="4338918"/>
            <a:ext cx="3624270" cy="17178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161365"/>
            <a:ext cx="8229600" cy="762000"/>
          </a:xfrm>
        </p:spPr>
        <p:txBody>
          <a:bodyPr/>
          <a:lstStyle/>
          <a:p>
            <a:r>
              <a:rPr lang="en-US" dirty="0" smtClean="0"/>
              <a:t>Top of Gravel</a:t>
            </a:r>
            <a:br>
              <a:rPr lang="en-US" dirty="0" smtClean="0"/>
            </a:br>
            <a:r>
              <a:rPr lang="en-US" dirty="0" smtClean="0"/>
              <a:t>Depth of Media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98491" y="1299881"/>
          <a:ext cx="5486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 in.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 in.</a:t>
                      </a:r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</a:p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26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26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26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 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38680" y="1298604"/>
            <a:ext cx="755335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28 in.</a:t>
            </a: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27 in.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28 in.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28 in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28 in</a:t>
            </a:r>
          </a:p>
          <a:p>
            <a:endParaRPr lang="en-US" sz="1400" dirty="0" smtClean="0">
              <a:latin typeface="Verdana" pitchFamily="34" charset="0"/>
            </a:endParaRPr>
          </a:p>
          <a:p>
            <a:endParaRPr lang="en-US" sz="1400" dirty="0">
              <a:latin typeface="Verdana" pitchFamily="34" charset="0"/>
            </a:endParaRP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29 in</a:t>
            </a:r>
          </a:p>
          <a:p>
            <a:endParaRPr lang="en-US" sz="14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2635" y="5868904"/>
            <a:ext cx="5493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29in.      29 in.      29 in.       29 in.      27 in.      28 in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Depth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09282" y="137608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9447" y="1290918"/>
            <a:ext cx="6176472" cy="28390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62018" y="4365812"/>
            <a:ext cx="3505675" cy="159908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Coring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5" y="1349189"/>
            <a:ext cx="450895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</a:t>
            </a:r>
          </a:p>
          <a:p>
            <a:pPr marL="46355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sample media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throughout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depth of the bed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01888" marR="0" lvl="0" indent="-24018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Importance: </a:t>
            </a:r>
          </a:p>
          <a:p>
            <a:pPr marL="46355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you to obtain samples that can be used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sieve analysis and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retention profile testing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N:\BizDev\Marketing\Proj Mngrs\Rivers_p\Filter Workshop\MVC-006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40135" y="1840675"/>
            <a:ext cx="3954484" cy="456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rapezoid 123"/>
          <p:cNvSpPr/>
          <p:nvPr/>
        </p:nvSpPr>
        <p:spPr bwMode="auto">
          <a:xfrm rot="10800000">
            <a:off x="7219950" y="5610225"/>
            <a:ext cx="1009650" cy="428625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67611" y="2683248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Coring Steps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761" y="1031501"/>
            <a:ext cx="2384612" cy="2779058"/>
            <a:chOff x="753036" y="1479176"/>
            <a:chExt cx="2384612" cy="2779058"/>
          </a:xfrm>
        </p:grpSpPr>
        <p:sp>
          <p:nvSpPr>
            <p:cNvPr id="6" name="Rectangle 5"/>
            <p:cNvSpPr/>
            <p:nvPr/>
          </p:nvSpPr>
          <p:spPr bwMode="auto">
            <a:xfrm>
              <a:off x="753036" y="3711387"/>
              <a:ext cx="2384612" cy="546847"/>
            </a:xfrm>
            <a:prstGeom prst="rect">
              <a:avLst/>
            </a:prstGeom>
            <a:solidFill>
              <a:srgbClr val="6E4E0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 bwMode="auto">
            <a:xfrm>
              <a:off x="1801905" y="1479176"/>
              <a:ext cx="161366" cy="1532965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53036" y="3092823"/>
              <a:ext cx="2384612" cy="6364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04988" y="2771776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800225" y="2562226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804988" y="2338388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795463" y="2124076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3067611" y="3301812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7" name="Can 26"/>
          <p:cNvSpPr/>
          <p:nvPr/>
        </p:nvSpPr>
        <p:spPr bwMode="auto">
          <a:xfrm>
            <a:off x="4076697" y="2686050"/>
            <a:ext cx="181874" cy="24765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81463" y="1402977"/>
            <a:ext cx="171450" cy="1532965"/>
            <a:chOff x="4757738" y="1002926"/>
            <a:chExt cx="171450" cy="1532965"/>
          </a:xfrm>
        </p:grpSpPr>
        <p:grpSp>
          <p:nvGrpSpPr>
            <p:cNvPr id="26" name="Group 25"/>
            <p:cNvGrpSpPr/>
            <p:nvPr/>
          </p:nvGrpSpPr>
          <p:grpSpPr>
            <a:xfrm>
              <a:off x="4757738" y="1002926"/>
              <a:ext cx="171450" cy="1532965"/>
              <a:chOff x="4110038" y="1069601"/>
              <a:chExt cx="171450" cy="1532965"/>
            </a:xfrm>
          </p:grpSpPr>
          <p:sp>
            <p:nvSpPr>
              <p:cNvPr id="20" name="Can 19"/>
              <p:cNvSpPr/>
              <p:nvPr/>
            </p:nvSpPr>
            <p:spPr bwMode="auto">
              <a:xfrm>
                <a:off x="4116480" y="1069601"/>
                <a:ext cx="161366" cy="1532965"/>
              </a:xfrm>
              <a:prstGeom prst="ca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4114800" y="2152651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119563" y="1928813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110038" y="1714501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119563" y="2362201"/>
                <a:ext cx="161925" cy="457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67262" y="2309814"/>
              <a:ext cx="152400" cy="214312"/>
              <a:chOff x="5457825" y="2281238"/>
              <a:chExt cx="152400" cy="214312"/>
            </a:xfrm>
          </p:grpSpPr>
          <p:sp>
            <p:nvSpPr>
              <p:cNvPr id="28" name="Can 27"/>
              <p:cNvSpPr/>
              <p:nvPr/>
            </p:nvSpPr>
            <p:spPr bwMode="auto">
              <a:xfrm>
                <a:off x="5457825" y="2286000"/>
                <a:ext cx="152400" cy="209550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467350" y="2281238"/>
                <a:ext cx="138113" cy="457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 bwMode="auto">
          <a:xfrm>
            <a:off x="6001311" y="2673723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001311" y="3292287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010397" y="2676525"/>
            <a:ext cx="181874" cy="24765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64" name="Group 25"/>
          <p:cNvGrpSpPr/>
          <p:nvPr/>
        </p:nvGrpSpPr>
        <p:grpSpPr>
          <a:xfrm rot="18120000">
            <a:off x="6919912" y="4298576"/>
            <a:ext cx="171450" cy="1532965"/>
            <a:chOff x="4110038" y="1069601"/>
            <a:chExt cx="171450" cy="1532965"/>
          </a:xfrm>
        </p:grpSpPr>
        <p:sp>
          <p:nvSpPr>
            <p:cNvPr id="68" name="Can 67"/>
            <p:cNvSpPr/>
            <p:nvPr/>
          </p:nvSpPr>
          <p:spPr bwMode="auto">
            <a:xfrm>
              <a:off x="4116480" y="1069601"/>
              <a:ext cx="161366" cy="1532965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114800" y="2152651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119563" y="1928813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110038" y="1714501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119563" y="2362201"/>
              <a:ext cx="161925" cy="4571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75" name="Right Triangle 74"/>
          <p:cNvSpPr/>
          <p:nvPr/>
        </p:nvSpPr>
        <p:spPr bwMode="auto">
          <a:xfrm rot="18960551">
            <a:off x="6943725" y="2524123"/>
            <a:ext cx="333375" cy="314325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005638" y="1383927"/>
            <a:ext cx="171450" cy="1532965"/>
            <a:chOff x="4757738" y="1002926"/>
            <a:chExt cx="171450" cy="1532965"/>
          </a:xfrm>
        </p:grpSpPr>
        <p:grpSp>
          <p:nvGrpSpPr>
            <p:cNvPr id="50" name="Group 25"/>
            <p:cNvGrpSpPr/>
            <p:nvPr/>
          </p:nvGrpSpPr>
          <p:grpSpPr>
            <a:xfrm>
              <a:off x="4757738" y="1002926"/>
              <a:ext cx="171450" cy="1532965"/>
              <a:chOff x="4110038" y="1069601"/>
              <a:chExt cx="171450" cy="1532965"/>
            </a:xfrm>
          </p:grpSpPr>
          <p:sp>
            <p:nvSpPr>
              <p:cNvPr id="54" name="Can 53"/>
              <p:cNvSpPr/>
              <p:nvPr/>
            </p:nvSpPr>
            <p:spPr bwMode="auto">
              <a:xfrm>
                <a:off x="4116480" y="1069601"/>
                <a:ext cx="161366" cy="1532965"/>
              </a:xfrm>
              <a:prstGeom prst="ca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4114800" y="2152651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4119563" y="1928813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4110038" y="1714501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4119563" y="2362201"/>
                <a:ext cx="161925" cy="457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grpSp>
          <p:nvGrpSpPr>
            <p:cNvPr id="51" name="Group 29"/>
            <p:cNvGrpSpPr/>
            <p:nvPr/>
          </p:nvGrpSpPr>
          <p:grpSpPr>
            <a:xfrm>
              <a:off x="4767262" y="2309814"/>
              <a:ext cx="152400" cy="214312"/>
              <a:chOff x="5457825" y="2281238"/>
              <a:chExt cx="152400" cy="214312"/>
            </a:xfrm>
          </p:grpSpPr>
          <p:sp>
            <p:nvSpPr>
              <p:cNvPr id="52" name="Can 51"/>
              <p:cNvSpPr/>
              <p:nvPr/>
            </p:nvSpPr>
            <p:spPr bwMode="auto">
              <a:xfrm>
                <a:off x="5457825" y="2286000"/>
                <a:ext cx="152400" cy="209550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5467350" y="2281238"/>
                <a:ext cx="138113" cy="457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</p:grpSp>
      <p:sp>
        <p:nvSpPr>
          <p:cNvPr id="76" name="Oval 75"/>
          <p:cNvSpPr/>
          <p:nvPr/>
        </p:nvSpPr>
        <p:spPr bwMode="auto">
          <a:xfrm>
            <a:off x="6800850" y="1085852"/>
            <a:ext cx="533400" cy="123824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78" name="Straight Connector 77"/>
          <p:cNvCxnSpPr>
            <a:stCxn id="76" idx="2"/>
          </p:cNvCxnSpPr>
          <p:nvPr/>
        </p:nvCxnSpPr>
        <p:spPr bwMode="auto">
          <a:xfrm rot="10800000" flipH="1" flipV="1">
            <a:off x="6800849" y="1147763"/>
            <a:ext cx="180975" cy="500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6" idx="6"/>
          </p:cNvCxnSpPr>
          <p:nvPr/>
        </p:nvCxnSpPr>
        <p:spPr bwMode="auto">
          <a:xfrm flipH="1">
            <a:off x="7191375" y="1147764"/>
            <a:ext cx="142875" cy="481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133911" y="5512173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33911" y="6130737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86" name="Can 85"/>
          <p:cNvSpPr/>
          <p:nvPr/>
        </p:nvSpPr>
        <p:spPr bwMode="auto">
          <a:xfrm>
            <a:off x="1142999" y="5514974"/>
            <a:ext cx="207886" cy="27622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88" name="Right Triangle 87"/>
          <p:cNvSpPr/>
          <p:nvPr/>
        </p:nvSpPr>
        <p:spPr bwMode="auto">
          <a:xfrm rot="18960551">
            <a:off x="1095375" y="5362573"/>
            <a:ext cx="333375" cy="314325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166813" y="4241427"/>
            <a:ext cx="171450" cy="1532965"/>
            <a:chOff x="4757738" y="1002926"/>
            <a:chExt cx="171450" cy="1532965"/>
          </a:xfrm>
        </p:grpSpPr>
        <p:grpSp>
          <p:nvGrpSpPr>
            <p:cNvPr id="90" name="Group 25"/>
            <p:cNvGrpSpPr/>
            <p:nvPr/>
          </p:nvGrpSpPr>
          <p:grpSpPr>
            <a:xfrm>
              <a:off x="4757738" y="1002926"/>
              <a:ext cx="171450" cy="1532965"/>
              <a:chOff x="4110038" y="1069601"/>
              <a:chExt cx="171450" cy="1532965"/>
            </a:xfrm>
          </p:grpSpPr>
          <p:sp>
            <p:nvSpPr>
              <p:cNvPr id="94" name="Can 93"/>
              <p:cNvSpPr/>
              <p:nvPr/>
            </p:nvSpPr>
            <p:spPr bwMode="auto">
              <a:xfrm>
                <a:off x="4116480" y="1069601"/>
                <a:ext cx="161366" cy="1532965"/>
              </a:xfrm>
              <a:prstGeom prst="ca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4114800" y="2152651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4119563" y="1928813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4110038" y="1714501"/>
                <a:ext cx="161925" cy="4571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4119563" y="2362201"/>
                <a:ext cx="161925" cy="457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  <p:grpSp>
          <p:nvGrpSpPr>
            <p:cNvPr id="91" name="Group 29"/>
            <p:cNvGrpSpPr/>
            <p:nvPr/>
          </p:nvGrpSpPr>
          <p:grpSpPr>
            <a:xfrm>
              <a:off x="4767262" y="2309814"/>
              <a:ext cx="152400" cy="214312"/>
              <a:chOff x="5457825" y="2281238"/>
              <a:chExt cx="152400" cy="214312"/>
            </a:xfrm>
          </p:grpSpPr>
          <p:sp>
            <p:nvSpPr>
              <p:cNvPr id="92" name="Can 91"/>
              <p:cNvSpPr/>
              <p:nvPr/>
            </p:nvSpPr>
            <p:spPr bwMode="auto">
              <a:xfrm>
                <a:off x="5457825" y="2286000"/>
                <a:ext cx="152400" cy="209550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467350" y="2281238"/>
                <a:ext cx="138113" cy="4571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</p:grp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4067175"/>
            <a:ext cx="542925" cy="2254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0" name="Rectangle 119"/>
          <p:cNvSpPr/>
          <p:nvPr/>
        </p:nvSpPr>
        <p:spPr bwMode="auto">
          <a:xfrm>
            <a:off x="3801036" y="5531223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3801036" y="6149787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2" name="Can 121"/>
          <p:cNvSpPr/>
          <p:nvPr/>
        </p:nvSpPr>
        <p:spPr bwMode="auto">
          <a:xfrm>
            <a:off x="4810124" y="5534024"/>
            <a:ext cx="207886" cy="276225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3" name="Right Triangle 122"/>
          <p:cNvSpPr/>
          <p:nvPr/>
        </p:nvSpPr>
        <p:spPr bwMode="auto">
          <a:xfrm rot="18960551">
            <a:off x="4752976" y="5381622"/>
            <a:ext cx="333375" cy="314325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7258050" y="5629275"/>
            <a:ext cx="923925" cy="571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7486650" y="5829249"/>
            <a:ext cx="502400" cy="209601"/>
          </a:xfrm>
          <a:custGeom>
            <a:avLst/>
            <a:gdLst>
              <a:gd name="connsiteX0" fmla="*/ 0 w 502400"/>
              <a:gd name="connsiteY0" fmla="*/ 209601 h 209601"/>
              <a:gd name="connsiteX1" fmla="*/ 76200 w 502400"/>
              <a:gd name="connsiteY1" fmla="*/ 161976 h 209601"/>
              <a:gd name="connsiteX2" fmla="*/ 85725 w 502400"/>
              <a:gd name="connsiteY2" fmla="*/ 85776 h 209601"/>
              <a:gd name="connsiteX3" fmla="*/ 171450 w 502400"/>
              <a:gd name="connsiteY3" fmla="*/ 104826 h 209601"/>
              <a:gd name="connsiteX4" fmla="*/ 180975 w 502400"/>
              <a:gd name="connsiteY4" fmla="*/ 76251 h 209601"/>
              <a:gd name="connsiteX5" fmla="*/ 276225 w 502400"/>
              <a:gd name="connsiteY5" fmla="*/ 19101 h 209601"/>
              <a:gd name="connsiteX6" fmla="*/ 304800 w 502400"/>
              <a:gd name="connsiteY6" fmla="*/ 28626 h 209601"/>
              <a:gd name="connsiteX7" fmla="*/ 361950 w 502400"/>
              <a:gd name="connsiteY7" fmla="*/ 66726 h 209601"/>
              <a:gd name="connsiteX8" fmla="*/ 390525 w 502400"/>
              <a:gd name="connsiteY8" fmla="*/ 76251 h 209601"/>
              <a:gd name="connsiteX9" fmla="*/ 409575 w 502400"/>
              <a:gd name="connsiteY9" fmla="*/ 104826 h 209601"/>
              <a:gd name="connsiteX10" fmla="*/ 419100 w 502400"/>
              <a:gd name="connsiteY10" fmla="*/ 142926 h 209601"/>
              <a:gd name="connsiteX11" fmla="*/ 495300 w 502400"/>
              <a:gd name="connsiteY11" fmla="*/ 190551 h 209601"/>
              <a:gd name="connsiteX12" fmla="*/ 466725 w 502400"/>
              <a:gd name="connsiteY12" fmla="*/ 181026 h 209601"/>
              <a:gd name="connsiteX13" fmla="*/ 190500 w 502400"/>
              <a:gd name="connsiteY13" fmla="*/ 171501 h 209601"/>
              <a:gd name="connsiteX14" fmla="*/ 104775 w 502400"/>
              <a:gd name="connsiteY14" fmla="*/ 181026 h 209601"/>
              <a:gd name="connsiteX15" fmla="*/ 76200 w 502400"/>
              <a:gd name="connsiteY15" fmla="*/ 200076 h 2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2400" h="209601">
                <a:moveTo>
                  <a:pt x="0" y="209601"/>
                </a:moveTo>
                <a:cubicBezTo>
                  <a:pt x="68010" y="186931"/>
                  <a:pt x="46011" y="207259"/>
                  <a:pt x="76200" y="161976"/>
                </a:cubicBezTo>
                <a:cubicBezTo>
                  <a:pt x="79375" y="136576"/>
                  <a:pt x="67625" y="103876"/>
                  <a:pt x="85725" y="85776"/>
                </a:cubicBezTo>
                <a:cubicBezTo>
                  <a:pt x="94107" y="77394"/>
                  <a:pt x="155055" y="99361"/>
                  <a:pt x="171450" y="104826"/>
                </a:cubicBezTo>
                <a:cubicBezTo>
                  <a:pt x="174625" y="95301"/>
                  <a:pt x="178540" y="85991"/>
                  <a:pt x="180975" y="76251"/>
                </a:cubicBezTo>
                <a:cubicBezTo>
                  <a:pt x="200038" y="0"/>
                  <a:pt x="167485" y="31183"/>
                  <a:pt x="276225" y="19101"/>
                </a:cubicBezTo>
                <a:cubicBezTo>
                  <a:pt x="285750" y="22276"/>
                  <a:pt x="296023" y="23750"/>
                  <a:pt x="304800" y="28626"/>
                </a:cubicBezTo>
                <a:cubicBezTo>
                  <a:pt x="324814" y="39745"/>
                  <a:pt x="340230" y="59486"/>
                  <a:pt x="361950" y="66726"/>
                </a:cubicBezTo>
                <a:lnTo>
                  <a:pt x="390525" y="76251"/>
                </a:lnTo>
                <a:cubicBezTo>
                  <a:pt x="396875" y="85776"/>
                  <a:pt x="405066" y="94304"/>
                  <a:pt x="409575" y="104826"/>
                </a:cubicBezTo>
                <a:cubicBezTo>
                  <a:pt x="414732" y="116858"/>
                  <a:pt x="411491" y="132274"/>
                  <a:pt x="419100" y="142926"/>
                </a:cubicBezTo>
                <a:cubicBezTo>
                  <a:pt x="461278" y="201975"/>
                  <a:pt x="449513" y="144764"/>
                  <a:pt x="495300" y="190551"/>
                </a:cubicBezTo>
                <a:cubicBezTo>
                  <a:pt x="502400" y="197651"/>
                  <a:pt x="476746" y="181652"/>
                  <a:pt x="466725" y="181026"/>
                </a:cubicBezTo>
                <a:cubicBezTo>
                  <a:pt x="374775" y="175279"/>
                  <a:pt x="282575" y="174676"/>
                  <a:pt x="190500" y="171501"/>
                </a:cubicBezTo>
                <a:cubicBezTo>
                  <a:pt x="161925" y="174676"/>
                  <a:pt x="133135" y="176299"/>
                  <a:pt x="104775" y="181026"/>
                </a:cubicBezTo>
                <a:cubicBezTo>
                  <a:pt x="73188" y="186291"/>
                  <a:pt x="76200" y="182176"/>
                  <a:pt x="76200" y="200076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7" name="Down Arrow 126"/>
          <p:cNvSpPr/>
          <p:nvPr/>
        </p:nvSpPr>
        <p:spPr bwMode="auto">
          <a:xfrm>
            <a:off x="7677150" y="5514975"/>
            <a:ext cx="57150" cy="2762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Coring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N:\BizDev\Marketing\Proj Mngrs\Rivers_p\Filter Workshop\MVC-009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9906" y="1143000"/>
            <a:ext cx="7120128" cy="534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Coring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26" descr="N:\BizDev\Marketing\Proj Mngrs\Rivers_p\Filter Workshop\MVC-011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2025" y="1428750"/>
            <a:ext cx="6827520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Coring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N:\BizDev\Marketing\Proj Mngrs\Rivers_p\Filter Workshop\MVC-010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1495425"/>
            <a:ext cx="6827520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Coring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6288" y="1566862"/>
            <a:ext cx="2024062" cy="312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2771775" y="1838325"/>
            <a:ext cx="56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781300" y="3800475"/>
            <a:ext cx="56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800350" y="4191000"/>
            <a:ext cx="56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790825" y="4505325"/>
            <a:ext cx="56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14550" y="2809875"/>
            <a:ext cx="19621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2895600" y="4000499"/>
            <a:ext cx="409575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2952750" y="435292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819400" y="243840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Anthracite</a:t>
            </a:r>
          </a:p>
          <a:p>
            <a:pPr algn="ctr"/>
            <a:r>
              <a:rPr lang="en-US" sz="1600" dirty="0" smtClean="0"/>
              <a:t>0-12”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797614" y="3800475"/>
            <a:ext cx="1799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Transition 12”-18”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5461" y="4171950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Sand Layer 18”-24”</a:t>
            </a:r>
            <a:endParaRPr lang="en-US" sz="16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187150" y="2666215"/>
            <a:ext cx="2019301" cy="23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4438" y="566738"/>
            <a:ext cx="2314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57775" y="4952999"/>
            <a:ext cx="233054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20" idx="3"/>
          </p:cNvCxnSpPr>
          <p:nvPr/>
        </p:nvCxnSpPr>
        <p:spPr bwMode="auto">
          <a:xfrm flipV="1">
            <a:off x="3927396" y="1914525"/>
            <a:ext cx="1044654" cy="8162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520689" y="3969752"/>
            <a:ext cx="451361" cy="21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3852862" y="4643437"/>
            <a:ext cx="1238250" cy="9620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Inspections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1712913" indent="-1712913">
              <a:buNone/>
            </a:pPr>
            <a:r>
              <a:rPr lang="en-US" dirty="0" smtClean="0"/>
              <a:t>Purpose: To determine the state and condition of the media</a:t>
            </a:r>
          </a:p>
          <a:p>
            <a:pPr marL="2401888" indent="-2401888">
              <a:buNone/>
            </a:pPr>
            <a:endParaRPr lang="en-US" dirty="0" smtClean="0"/>
          </a:p>
          <a:p>
            <a:pPr marL="2401888" indent="-2401888">
              <a:buNone/>
            </a:pPr>
            <a:r>
              <a:rPr lang="en-US" dirty="0" smtClean="0"/>
              <a:t>Importance: Media state and condition affects filter performance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43176" y="4438649"/>
            <a:ext cx="2085974" cy="20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25" y="4418828"/>
            <a:ext cx="2283652" cy="210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10375" y="4426724"/>
            <a:ext cx="2209801" cy="208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86299" y="4438650"/>
            <a:ext cx="20478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Bed/Media Tests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Top of Gravel Footprint</a:t>
            </a:r>
          </a:p>
          <a:p>
            <a:pPr marL="400050" indent="-400050"/>
            <a:r>
              <a:rPr lang="en-US" dirty="0" smtClean="0"/>
              <a:t>Filter Coring/Sampling</a:t>
            </a:r>
          </a:p>
          <a:p>
            <a:pPr marL="400050" indent="-400050"/>
            <a:r>
              <a:rPr lang="en-US" dirty="0" smtClean="0"/>
              <a:t>Media Inspections</a:t>
            </a:r>
          </a:p>
          <a:p>
            <a:pPr marL="400050" indent="-400050"/>
            <a:r>
              <a:rPr lang="en-US" dirty="0" smtClean="0"/>
              <a:t>Filter Excavations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Inspections-Filter Mounding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Mounding may be caused by the gravel layer being disturbed allowing more backwash through at that point.</a:t>
            </a:r>
          </a:p>
        </p:txBody>
      </p:sp>
      <p:pic>
        <p:nvPicPr>
          <p:cNvPr id="5" name="Picture 2" descr="N:\BizDev\Marketing\Proj Mngrs\Rivers_p\Filter Workshop\MVC-017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152775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5" descr="DSCN564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19650" y="3133724"/>
            <a:ext cx="4172794" cy="346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Inspections-Mudball Formation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/>
            <a:r>
              <a:rPr lang="en-US" dirty="0" smtClean="0"/>
              <a:t>Mudballs can form over time because of improper or inefficient backwashing</a:t>
            </a:r>
          </a:p>
        </p:txBody>
      </p:sp>
      <p:pic>
        <p:nvPicPr>
          <p:cNvPr id="7" name="Picture 1026" descr="N:\BizDev\Marketing\Proj Mngrs\Rivers_p\Filter Workshop\MVC-008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149" y="2890836"/>
            <a:ext cx="4756151" cy="356711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27363" y="3076575"/>
            <a:ext cx="3526125" cy="30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 Balls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135" y="1033153"/>
            <a:ext cx="8176676" cy="5415148"/>
          </a:xfrm>
        </p:spPr>
      </p:pic>
    </p:spTree>
    <p:extLst>
      <p:ext uri="{BB962C8B-B14F-4D97-AF65-F5344CB8AC3E}">
        <p14:creationId xmlns:p14="http://schemas.microsoft.com/office/powerpoint/2010/main" xmlns="" val="3441020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Media Evaluations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1178142"/>
            <a:ext cx="7000875" cy="26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4004975"/>
            <a:ext cx="6943725" cy="27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3975" y="1323975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Anthracite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09575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Sand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3550" y="3609975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Untreated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9725" y="3638550"/>
            <a:ext cx="14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22" y="1116281"/>
            <a:ext cx="7625993" cy="5284519"/>
          </a:xfrm>
        </p:spPr>
      </p:pic>
    </p:spTree>
    <p:extLst>
      <p:ext uri="{BB962C8B-B14F-4D97-AF65-F5344CB8AC3E}">
        <p14:creationId xmlns:p14="http://schemas.microsoft.com/office/powerpoint/2010/main" xmlns="" val="118987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Analysis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86" y="1163782"/>
            <a:ext cx="8431480" cy="55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243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489200"/>
          </a:xfrm>
          <a:ln/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Gravel Footprint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072964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Gravel helps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Evenly distribute backwash water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Gives support to finer media</a:t>
            </a:r>
          </a:p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To ascertain the levelness of the gravel layer</a:t>
            </a:r>
          </a:p>
          <a:p>
            <a:pPr marL="2401888" marR="0" lvl="0" indent="-24018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Importance: Can result in uneven backwash water distribution, poor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statification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42150" y="5124450"/>
            <a:ext cx="2505075" cy="1428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003"/>
            <a:ext cx="9144000" cy="6699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43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Gravel Footprint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N:\BizDev\Marketing\Proj Mngrs\Rivers_p\Filter Workshop\MVC-021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4376" y="1250577"/>
            <a:ext cx="6632448" cy="497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Gravel Footprint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N:\BizDev\Marketing\Proj Mngrs\Rivers_p\Filter Workshop\MVC-055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4900" y="1200150"/>
            <a:ext cx="6827520" cy="51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Gravel Footprint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N:\BizDev\Marketing\Proj Mngrs\Rivers_p\Filter Workshop\MVC-016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4729" y="1017494"/>
            <a:ext cx="6925056" cy="519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Gravel Footprint Testing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09282" y="137608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privers\My Documents\Presentations\WEASC2000\img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3557" y="1413041"/>
            <a:ext cx="7058971" cy="503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– Surface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down from trough to media</a:t>
            </a:r>
          </a:p>
          <a:p>
            <a:r>
              <a:rPr lang="en-US" dirty="0" smtClean="0"/>
              <a:t>Use a 5’ level to check the media surface</a:t>
            </a:r>
          </a:p>
          <a:p>
            <a:endParaRPr lang="en-US" dirty="0"/>
          </a:p>
        </p:txBody>
      </p:sp>
      <p:pic>
        <p:nvPicPr>
          <p:cNvPr id="4" name="Picture 3" descr="DSCN38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6770" y="2800350"/>
            <a:ext cx="3297530" cy="336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ollo Smooth Template_With Logo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AE9D"/>
      </a:accent1>
      <a:accent2>
        <a:srgbClr val="A52960"/>
      </a:accent2>
      <a:accent3>
        <a:srgbClr val="FFFFFF"/>
      </a:accent3>
      <a:accent4>
        <a:srgbClr val="000000"/>
      </a:accent4>
      <a:accent5>
        <a:srgbClr val="AAD3CC"/>
      </a:accent5>
      <a:accent6>
        <a:srgbClr val="952456"/>
      </a:accent6>
      <a:hlink>
        <a:srgbClr val="00718A"/>
      </a:hlink>
      <a:folHlink>
        <a:srgbClr val="631957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 Smooth Template_With Logo</Template>
  <TotalTime>1209</TotalTime>
  <Words>381</Words>
  <Application>Microsoft Office PowerPoint</Application>
  <PresentationFormat>On-screen Show (4:3)</PresentationFormat>
  <Paragraphs>116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Carollo Smooth Template_With Logo</vt:lpstr>
      <vt:lpstr>Development of a Filter Surveillance Program Part 2</vt:lpstr>
      <vt:lpstr>Filter Bed/Media Tests</vt:lpstr>
      <vt:lpstr>Top of Gravel Footprint Testing</vt:lpstr>
      <vt:lpstr>Slide 4</vt:lpstr>
      <vt:lpstr>Top of Gravel Footprint Testing</vt:lpstr>
      <vt:lpstr>Top of Gravel Footprint Testing</vt:lpstr>
      <vt:lpstr>Top of Gravel Footprint Testing</vt:lpstr>
      <vt:lpstr>Top of Gravel Footprint Testing</vt:lpstr>
      <vt:lpstr>Media – Surface Profiles</vt:lpstr>
      <vt:lpstr>Freeboard Elevation Footprint Testing</vt:lpstr>
      <vt:lpstr>Top of Gravel Depth of Media Testing</vt:lpstr>
      <vt:lpstr>Media Depth</vt:lpstr>
      <vt:lpstr>Filter Coring</vt:lpstr>
      <vt:lpstr>Filter Coring Steps</vt:lpstr>
      <vt:lpstr>Filter Coring</vt:lpstr>
      <vt:lpstr>Filter Coring</vt:lpstr>
      <vt:lpstr>Filter Coring</vt:lpstr>
      <vt:lpstr>Filter Coring</vt:lpstr>
      <vt:lpstr>Media Inspections</vt:lpstr>
      <vt:lpstr>Media Inspections-Filter Mounding</vt:lpstr>
      <vt:lpstr>Media Inspections-Mudball Formation</vt:lpstr>
      <vt:lpstr>Mud Balls</vt:lpstr>
      <vt:lpstr>Microscopic Media Evaluations</vt:lpstr>
      <vt:lpstr>Media Analysis</vt:lpstr>
      <vt:lpstr>Media Analysis</vt:lpstr>
      <vt:lpstr>Questions?</vt:lpstr>
    </vt:vector>
  </TitlesOfParts>
  <Company>Carollo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 Surveillance Techniques</dc:title>
  <dc:creator>KBourgeous</dc:creator>
  <cp:lastModifiedBy>HP Authorized Customer</cp:lastModifiedBy>
  <cp:revision>118</cp:revision>
  <cp:lastPrinted>2007-03-29T20:46:26Z</cp:lastPrinted>
  <dcterms:created xsi:type="dcterms:W3CDTF">2011-02-17T16:20:29Z</dcterms:created>
  <dcterms:modified xsi:type="dcterms:W3CDTF">2012-02-23T00:25:37Z</dcterms:modified>
</cp:coreProperties>
</file>