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347" r:id="rId2"/>
    <p:sldId id="258" r:id="rId3"/>
    <p:sldId id="348" r:id="rId4"/>
    <p:sldId id="262" r:id="rId5"/>
    <p:sldId id="349" r:id="rId6"/>
    <p:sldId id="350" r:id="rId7"/>
    <p:sldId id="351" r:id="rId8"/>
    <p:sldId id="352" r:id="rId9"/>
    <p:sldId id="353" r:id="rId10"/>
    <p:sldId id="354" r:id="rId11"/>
    <p:sldId id="355" r:id="rId12"/>
    <p:sldId id="356" r:id="rId13"/>
    <p:sldId id="357" r:id="rId14"/>
    <p:sldId id="358" r:id="rId15"/>
    <p:sldId id="359" r:id="rId16"/>
    <p:sldId id="372" r:id="rId17"/>
    <p:sldId id="360" r:id="rId18"/>
    <p:sldId id="361" r:id="rId19"/>
    <p:sldId id="362" r:id="rId20"/>
    <p:sldId id="363" r:id="rId21"/>
    <p:sldId id="365" r:id="rId22"/>
    <p:sldId id="367" r:id="rId23"/>
    <p:sldId id="368" r:id="rId24"/>
    <p:sldId id="369" r:id="rId25"/>
    <p:sldId id="370" r:id="rId26"/>
    <p:sldId id="371" r:id="rId27"/>
    <p:sldId id="373" r:id="rId28"/>
    <p:sldId id="374" r:id="rId29"/>
    <p:sldId id="375" r:id="rId30"/>
    <p:sldId id="376" r:id="rId31"/>
    <p:sldId id="377" r:id="rId32"/>
    <p:sldId id="268" r:id="rId33"/>
    <p:sldId id="269" r:id="rId34"/>
    <p:sldId id="270" r:id="rId35"/>
    <p:sldId id="271" r:id="rId36"/>
    <p:sldId id="283" r:id="rId37"/>
    <p:sldId id="284" r:id="rId38"/>
    <p:sldId id="285" r:id="rId39"/>
    <p:sldId id="286" r:id="rId40"/>
    <p:sldId id="288" r:id="rId41"/>
    <p:sldId id="289" r:id="rId42"/>
    <p:sldId id="291" r:id="rId43"/>
    <p:sldId id="293" r:id="rId44"/>
    <p:sldId id="292" r:id="rId45"/>
    <p:sldId id="294" r:id="rId46"/>
    <p:sldId id="307" r:id="rId47"/>
    <p:sldId id="33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43840-4F84-427A-A7AB-7507F06F6795}" type="datetimeFigureOut">
              <a:rPr lang="en-US" smtClean="0"/>
              <a:t>4/23/2018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78395-EBA4-4EE0-B5D4-A578BFF557BA}" type="slidenum">
              <a:rPr lang="en-US" smtClean="0"/>
              <a:t>‹#›</a:t>
            </a:fld>
            <a:endParaRPr lang="en-US"/>
          </a:p>
        </p:txBody>
      </p:sp>
    </p:spTree>
    <p:extLst>
      <p:ext uri="{BB962C8B-B14F-4D97-AF65-F5344CB8AC3E}">
        <p14:creationId xmlns:p14="http://schemas.microsoft.com/office/powerpoint/2010/main" val="425350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smtClean="0"/>
              <a:t>This presentation takes the place of the original Five Steps of Analysis.</a:t>
            </a:r>
          </a:p>
          <a:p>
            <a:endParaRPr lang="en-US" smtClean="0"/>
          </a:p>
          <a:p>
            <a:r>
              <a:rPr lang="en-US" smtClean="0"/>
              <a:t>The presentation still covers the Five Steps of Analysis.  It has just expanded in order to answer more questions involved with water analysis.  In this presentation we will investigate the “5 Ws” (who, what, when, where, why) of water testing.</a:t>
            </a:r>
          </a:p>
          <a:p>
            <a:endParaRPr lang="en-US" smtClean="0"/>
          </a:p>
          <a:p>
            <a:r>
              <a:rPr lang="en-US" smtClean="0"/>
              <a:t>Why a road?  Since HTTC is in the process of expanding offsite training programs, with an ambitious schedule of visiting 23 cities in 2002, a road seems somewhat fitting. </a:t>
            </a:r>
          </a:p>
          <a:p>
            <a:r>
              <a:rPr lang="en-US"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r>
              <a:rPr lang="en-US" smtClean="0"/>
              <a:t>The Five Steps of Analysis </a:t>
            </a:r>
          </a:p>
          <a:p>
            <a:r>
              <a:rPr lang="en-US" smtClean="0"/>
              <a:t>This slide lists the Five Steps of Analysis.  It is not necessary to go into too much detail at this point, since we will cover each of the steps in detail, in the following slides.</a:t>
            </a:r>
          </a:p>
          <a:p>
            <a:r>
              <a:rPr lang="en-US"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r>
              <a:rPr lang="en-US" smtClean="0"/>
              <a:t>The sample is the greatest potential source of error in a chemical analysis.  When collecting a sample, one must be sure that it is representative of the investigation site.  This will mean different things in different applications. </a:t>
            </a:r>
          </a:p>
          <a:p>
            <a:endParaRPr lang="en-US" smtClean="0"/>
          </a:p>
          <a:p>
            <a:r>
              <a:rPr lang="en-US" smtClean="0"/>
              <a:t>For example, when collecting a soil sample from a large site, it may be necessary to collect a composite sample from multiple locations throughout the site.  When sampling for chlorine, it is important to let the water run before collecting the sample.  When collecting a bacteria sample from a tap, it is necessary to sterilize and remove the aerator from the spigot before collecting the sample.</a:t>
            </a:r>
          </a:p>
          <a:p>
            <a:r>
              <a:rPr lang="en-US"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r>
              <a:rPr lang="en-US" smtClean="0"/>
              <a:t>Sampling protocol may differ depending on the analysis method and sample type.  Most Hach methods have a section titled “Sampling and Storage” that describes proper sampling technique for a specific method and sample type.  For example, the Sampling and Storage section of the chlorine procedure describes letting a tap run for 5 minutes prior to collecting a sample.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r>
              <a:rPr lang="en-US" smtClean="0"/>
              <a:t>After sample collection comes sample preservation.  Some tests must be run on-site.  In this case, samples cannot be preserved.  Some tests that must be run on-site include temperature (you just can’t take that temperature sample, store it on ice, and transport it to the lab for measurement) and pH.  Some tests do not need to be run on-site.  In this case, samples typically need to be preserved in some way for transport and later testing.  A few sample preservation techniques include pH adjustment (acidification), temperature adjustment (storage on ice, for example bacteria samples), and filtration.</a:t>
            </a:r>
          </a:p>
          <a:p>
            <a:endParaRPr lang="en-US" smtClean="0"/>
          </a:p>
          <a:p>
            <a:r>
              <a:rPr lang="en-US" smtClean="0"/>
              <a:t>In either case, the Sampling and Storage section of Hach procedures describes whether or not a sample can be preserved.  If a sample can be preserved, it also describes proper sample preservation techniques and maximum holding times.  This type of information can also be found in Standard Methods for the Examination of Water and Wastewater.</a:t>
            </a:r>
          </a:p>
          <a:p>
            <a:r>
              <a:rPr lang="en-US"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r>
              <a:rPr lang="en-US" smtClean="0"/>
              <a:t>Remember that the test was run because you were asking a question (Am I in compliance?  Is my process under control and optimized?  What’s wrong with my system?)</a:t>
            </a:r>
          </a:p>
          <a:p>
            <a:r>
              <a:rPr lang="en-US" smtClean="0"/>
              <a:t>Results of the test help answer the question.</a:t>
            </a:r>
          </a:p>
          <a:p>
            <a:endParaRPr lang="en-US" smtClean="0"/>
          </a:p>
          <a:p>
            <a:r>
              <a:rPr lang="en-US" smtClean="0"/>
              <a:t>Keep in mind that results may not always be what you expected or what you want to hear.  But they must be handled and interpreted.</a:t>
            </a:r>
          </a:p>
          <a:p>
            <a:endParaRPr lang="en-US" smtClean="0"/>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886200" y="-3155"/>
            <a:ext cx="2971800" cy="459173"/>
          </a:xfrm>
          <a:prstGeom prst="rect">
            <a:avLst/>
          </a:prstGeom>
          <a:noFill/>
          <a:ln w="9525">
            <a:noFill/>
            <a:miter lim="800000"/>
            <a:headEnd/>
            <a:tailEnd/>
          </a:ln>
          <a:effectLst/>
        </p:spPr>
        <p:txBody>
          <a:bodyPr wrap="none" anchor="ctr"/>
          <a:lstStyle/>
          <a:p>
            <a:endParaRPr lang="en-US"/>
          </a:p>
        </p:txBody>
      </p:sp>
      <p:sp>
        <p:nvSpPr>
          <p:cNvPr id="95235" name="Rectangle 3"/>
          <p:cNvSpPr>
            <a:spLocks noChangeArrowheads="1"/>
          </p:cNvSpPr>
          <p:nvPr/>
        </p:nvSpPr>
        <p:spPr bwMode="auto">
          <a:xfrm>
            <a:off x="3886200" y="8686405"/>
            <a:ext cx="2971800" cy="459172"/>
          </a:xfrm>
          <a:prstGeom prst="rect">
            <a:avLst/>
          </a:prstGeom>
          <a:noFill/>
          <a:ln w="9525">
            <a:noFill/>
            <a:miter lim="800000"/>
            <a:headEnd/>
            <a:tailEnd/>
          </a:ln>
          <a:effectLst/>
        </p:spPr>
        <p:txBody>
          <a:bodyPr lIns="19050" tIns="0" rIns="19050" bIns="0" anchor="b"/>
          <a:lstStyle/>
          <a:p>
            <a:pPr algn="r" defTabSz="912813"/>
            <a:r>
              <a:rPr lang="en-US" sz="1000" i="1">
                <a:latin typeface="Times New Roman" pitchFamily="18" charset="0"/>
              </a:rPr>
              <a:t>157</a:t>
            </a:r>
          </a:p>
        </p:txBody>
      </p:sp>
      <p:sp>
        <p:nvSpPr>
          <p:cNvPr id="95236" name="Rectangle 4"/>
          <p:cNvSpPr>
            <a:spLocks noChangeArrowheads="1"/>
          </p:cNvSpPr>
          <p:nvPr/>
        </p:nvSpPr>
        <p:spPr bwMode="auto">
          <a:xfrm>
            <a:off x="0" y="8686405"/>
            <a:ext cx="2971800" cy="459172"/>
          </a:xfrm>
          <a:prstGeom prst="rect">
            <a:avLst/>
          </a:prstGeom>
          <a:noFill/>
          <a:ln w="9525">
            <a:noFill/>
            <a:miter lim="800000"/>
            <a:headEnd/>
            <a:tailEnd/>
          </a:ln>
          <a:effectLst/>
        </p:spPr>
        <p:txBody>
          <a:bodyPr wrap="none" anchor="ctr"/>
          <a:lstStyle/>
          <a:p>
            <a:endParaRPr lang="en-US"/>
          </a:p>
        </p:txBody>
      </p:sp>
      <p:sp>
        <p:nvSpPr>
          <p:cNvPr id="95237" name="Rectangle 5"/>
          <p:cNvSpPr>
            <a:spLocks noChangeArrowheads="1"/>
          </p:cNvSpPr>
          <p:nvPr/>
        </p:nvSpPr>
        <p:spPr bwMode="auto">
          <a:xfrm>
            <a:off x="0" y="-3155"/>
            <a:ext cx="2971800" cy="459173"/>
          </a:xfrm>
          <a:prstGeom prst="rect">
            <a:avLst/>
          </a:prstGeom>
          <a:noFill/>
          <a:ln w="9525">
            <a:noFill/>
            <a:miter lim="800000"/>
            <a:headEnd/>
            <a:tailEnd/>
          </a:ln>
          <a:effectLst/>
        </p:spPr>
        <p:txBody>
          <a:bodyPr wrap="none" anchor="ctr"/>
          <a:lstStyle/>
          <a:p>
            <a:endParaRPr lang="en-US"/>
          </a:p>
        </p:txBody>
      </p:sp>
      <p:sp>
        <p:nvSpPr>
          <p:cNvPr id="95238" name="Rectangle 6"/>
          <p:cNvSpPr>
            <a:spLocks noGrp="1" noChangeArrowheads="1"/>
          </p:cNvSpPr>
          <p:nvPr>
            <p:ph type="body" idx="1"/>
          </p:nvPr>
        </p:nvSpPr>
        <p:spPr>
          <a:xfrm>
            <a:off x="914400" y="4348725"/>
            <a:ext cx="5029200" cy="3660756"/>
          </a:xfrm>
          <a:noFill/>
        </p:spPr>
        <p:txBody>
          <a:bodyPr lIns="92075" tIns="46038" rIns="92075" bIns="46038"/>
          <a:lstStyle/>
          <a:p>
            <a:r>
              <a:rPr lang="en-US" smtClean="0"/>
              <a:t>Slide 37 -- Instrument -- By basic architecture, we mean what is the instrument designed to do?  The resolution of the readings, quality of monochromator, and detection range for each parameter is part of the instrument design.  Don’t try and make the equipment do something it wasn’t set up for.  </a:t>
            </a:r>
          </a:p>
          <a:p>
            <a:endParaRPr lang="en-US" smtClean="0"/>
          </a:p>
          <a:p>
            <a:endParaRPr lang="en-US" smtClean="0"/>
          </a:p>
        </p:txBody>
      </p:sp>
      <p:sp>
        <p:nvSpPr>
          <p:cNvPr id="95239" name="Rectangle 7"/>
          <p:cNvSpPr>
            <a:spLocks noGrp="1" noRot="1" noChangeAspect="1" noChangeArrowheads="1" noTextEdit="1"/>
          </p:cNvSpPr>
          <p:nvPr>
            <p:ph type="sldImg"/>
          </p:nvPr>
        </p:nvSpPr>
        <p:spPr>
          <a:xfrm>
            <a:off x="1154113" y="695325"/>
            <a:ext cx="4549775" cy="3413125"/>
          </a:xfrm>
          <a:noFill/>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860425" y="476250"/>
            <a:ext cx="5135563" cy="3851275"/>
          </a:xfrm>
          <a:solidFill>
            <a:srgbClr val="FFFFFF"/>
          </a:solidFill>
          <a:ln/>
        </p:spPr>
      </p:sp>
      <p:sp>
        <p:nvSpPr>
          <p:cNvPr id="96259" name="Rectangle 3"/>
          <p:cNvSpPr>
            <a:spLocks noGrp="1" noChangeArrowheads="1"/>
          </p:cNvSpPr>
          <p:nvPr>
            <p:ph type="body" idx="1"/>
          </p:nvPr>
        </p:nvSpPr>
        <p:spPr>
          <a:xfrm>
            <a:off x="914400" y="4345570"/>
            <a:ext cx="5029200" cy="4112038"/>
          </a:xfrm>
          <a:solidFill>
            <a:srgbClr val="FFFFFF"/>
          </a:solidFill>
          <a:ln w="12700">
            <a:solidFill>
              <a:srgbClr val="000000"/>
            </a:solidFill>
            <a:miter lim="800000"/>
            <a:headEnd/>
            <a:tailEnd/>
          </a:ln>
        </p:spPr>
        <p:txBody>
          <a:bodyPr lIns="89200" tIns="44600" rIns="89200" bIns="44600"/>
          <a:lstStyle/>
          <a:p>
            <a:r>
              <a:rPr lang="en-US" smtClean="0"/>
              <a:t>The use of standards is an essential part of any analysis.  Hach procedures typically include an Accuracy Check section.  This section describes how to verify the accuracy of a test using standard solutions or standard additions (which are described on the following slides).  </a:t>
            </a:r>
          </a:p>
          <a:p>
            <a:endParaRPr lang="en-US" smtClean="0"/>
          </a:p>
          <a:p>
            <a:r>
              <a:rPr lang="en-US" smtClean="0"/>
              <a:t>Before discussing standards in more detail, it is important that everyone understands the definition of a standard solution.  Although the example on this slide refers to a standard for colorimetric analysis, remember that pH buffers and Formazin/StablCal solutions are also standards.  Be sure the audience understands that a sample, regardless of how reliable the concentration of a parameter is, does not serve as a standard, because the concentration of a sample is never truly known.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522289" y="476530"/>
            <a:ext cx="5811837" cy="3851683"/>
          </a:xfrm>
          <a:solidFill>
            <a:srgbClr val="FFFFFF"/>
          </a:solidFill>
          <a:ln/>
        </p:spPr>
      </p:sp>
      <p:sp>
        <p:nvSpPr>
          <p:cNvPr id="97283" name="Rectangle 3"/>
          <p:cNvSpPr>
            <a:spLocks noGrp="1" noChangeArrowheads="1"/>
          </p:cNvSpPr>
          <p:nvPr>
            <p:ph type="body" idx="1"/>
          </p:nvPr>
        </p:nvSpPr>
        <p:spPr>
          <a:xfrm>
            <a:off x="914400" y="4345570"/>
            <a:ext cx="5029200" cy="4112038"/>
          </a:xfrm>
          <a:solidFill>
            <a:srgbClr val="FFFFFF"/>
          </a:solidFill>
          <a:ln w="12700">
            <a:solidFill>
              <a:srgbClr val="000000"/>
            </a:solidFill>
            <a:miter lim="800000"/>
            <a:headEnd/>
            <a:tailEnd/>
          </a:ln>
        </p:spPr>
        <p:txBody>
          <a:bodyPr lIns="89200" tIns="44600" rIns="89200" bIns="44600"/>
          <a:lstStyle/>
          <a:p>
            <a:r>
              <a:rPr lang="en-US" smtClean="0"/>
              <a:t>Standard solutions are important because they are used to answer the question of “Am I running the test correctly?”  A standard solution is analyzed in the same way as a sample.  Used correctly, running a standard solution verifies the analyst’s technique, reagents, and instrumentation.</a:t>
            </a:r>
          </a:p>
          <a:p>
            <a:endParaRPr lang="en-US" smtClean="0"/>
          </a:p>
          <a:p>
            <a:r>
              <a:rPr lang="en-US" smtClean="0"/>
              <a:t>If running a standard produced correct results, chances are good that the analytical system is working correctly and that sample results will also be accurate.  If standard results are not correct, stop and troubleshoot before proceeding.  The first step to troubleshooting is to repeat the test.</a:t>
            </a:r>
          </a:p>
          <a:p>
            <a:r>
              <a:rPr lang="en-US"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n-US" smtClean="0"/>
              <a:t>Why do we test water?</a:t>
            </a:r>
          </a:p>
          <a:p>
            <a:endParaRPr lang="en-US" smtClean="0"/>
          </a:p>
          <a:p>
            <a:r>
              <a:rPr lang="en-US" smtClean="0"/>
              <a:t>Clifford Hach was probably the only person who tested water for the fun of it.  </a:t>
            </a:r>
          </a:p>
          <a:p>
            <a:r>
              <a:rPr lang="en-US" smtClean="0"/>
              <a:t>The rest of us are testing water for some specific purpose.  Most of us are testing water for one of three reasons: to comply with regulations (EPA) or permits (NPDES) (although note that internationally, this is not always as significant of a factor as it is in the United States), for process control and optimization, or for troubleshooting purposes.</a:t>
            </a:r>
          </a:p>
          <a:p>
            <a:endParaRPr lang="en-US" smtClean="0"/>
          </a:p>
          <a:p>
            <a:r>
              <a:rPr lang="en-US" smtClean="0"/>
              <a:t>All three of these reasons can be summarized by the same phrase – We are testing water because we are asking a question, and we require an answer in order to keep things running smoothly.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r>
              <a:rPr lang="en-US" smtClean="0"/>
              <a:t>To answer the question of “Am I in compliance?” one needs to test as least as often as the regulations require.  It is acceptable to test more frequently than what is specified by the regulations, but it is typically not acceptable to test less frequently.  For example, if the EPA requires that a turbidity data point be collected every 15 minutes, data could be collected every 5 minutes, but it is not acceptable to collect a turbidity data point once per hour.</a:t>
            </a:r>
          </a:p>
          <a:p>
            <a:endParaRPr lang="en-US" smtClean="0"/>
          </a:p>
          <a:p>
            <a:r>
              <a:rPr lang="en-US" smtClean="0"/>
              <a:t>Compliance issues may not be of the same importance internationally as they are in the United States.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r>
              <a:rPr lang="en-US" smtClean="0"/>
              <a:t>For process control and troubleshooting, one needs to test frequently enough so that there is sufficient information to determine when there is a problem and when the problem has been corrected.  This is the basis behind water security monitoring.  In order to determine if water security has been breached, we need to be able to recognize normal values and variation for a parameter.  How can we do this?  See the next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r>
              <a:rPr lang="en-US" smtClean="0"/>
              <a:t>We are able to determine when problems arise and are alleviated by looking for trends in sample measurements.  In order to determine a trend, we need to collect enough data points to determine a typical baseline value for a parameter, as well as normal expected variation.</a:t>
            </a:r>
          </a:p>
          <a:p>
            <a:endParaRPr lang="en-US" smtClean="0"/>
          </a:p>
          <a:p>
            <a:r>
              <a:rPr lang="en-US" smtClean="0"/>
              <a:t>At this point, ask the class what kind of interpretation they can draw from the data displayed on the graph?  Which point is high?  Which point is low?  Are both normal?  The point is, that we cannot draw any conclusions from this data, because we do not have enough information.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r>
              <a:rPr lang="en-US" smtClean="0"/>
              <a:t>With enough data, differentiating the problem point (and when the problem is solved) gets a lot easier.</a:t>
            </a:r>
          </a:p>
          <a:p>
            <a:endParaRPr lang="en-US" smtClean="0"/>
          </a:p>
          <a:p>
            <a:r>
              <a:rPr lang="en-US" smtClean="0"/>
              <a:t>Process analyzers make it easy to collect data at regular intervals.</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r>
              <a:rPr lang="en-US" smtClean="0"/>
              <a:t>In any application, the person performing the test is called the analyst.  Whether they are usually a chemist, operator, or something else, when they are performing the test they are the analyst.</a:t>
            </a:r>
          </a:p>
          <a:p>
            <a:endParaRPr lang="en-US" smtClean="0"/>
          </a:p>
          <a:p>
            <a:r>
              <a:rPr lang="en-US" smtClean="0"/>
              <a:t>This slide helps to define the role of analyst.  Note that the analyst may not always know why the test is performed, be able to run the test correctly, and be relied upon for accurate results.  However, if the analyst meets these criteria, they are more likely to produce quality results.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r>
              <a:rPr lang="en-US" smtClean="0"/>
              <a:t>One of the founding principles of Hach Company is that Hach methods for analysis simplify complex procedures so that anyone who could read could be an analyst and run the test correctly.</a:t>
            </a:r>
          </a:p>
          <a:p>
            <a:endParaRPr lang="en-US" smtClean="0"/>
          </a:p>
          <a:p>
            <a:r>
              <a:rPr lang="en-US" smtClean="0"/>
              <a:t>An example of this is Hach’s very first test kit.  The first test kit that Clifford Hach created was for water hardness.  Previous to the creation of this kit, the hardness titration was quite difficult.  Reagents had to be synthesized by chemists and the titration performed using a buret.  The hardness test kit used prepackaged, premeasured reagents – meaning that one did not have to be a trained chemist to run the titration.  Literally, anyone who was able to read the instructions could now test their water for hardness.</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r>
              <a:rPr lang="en-US" smtClean="0"/>
              <a:t>Because important process and treatment decisions are based on test results, it is important that analytical results are as accurate at possible.  In order to do this, analysts must follow the right steps to be sure that the analytical system is being used correctly.</a:t>
            </a:r>
          </a:p>
          <a:p>
            <a:endParaRPr lang="en-US" smtClean="0"/>
          </a:p>
          <a:p>
            <a:r>
              <a:rPr lang="en-US" smtClean="0"/>
              <a:t>What are the steps one must follow?  See the next slide.</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5BE176-748F-46C5-926C-B5ED7E37D007}" type="datetimeFigureOut">
              <a:rPr lang="en-US" smtClean="0">
                <a:solidFill>
                  <a:prstClr val="white">
                    <a:tint val="75000"/>
                  </a:prstClr>
                </a:solidFill>
              </a:rPr>
              <a:pPr/>
              <a:t>4/23/2018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EEEF440-200F-4342-B812-6E5A4C4B096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1116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BE176-748F-46C5-926C-B5ED7E37D007}" type="datetimeFigureOut">
              <a:rPr lang="en-US" smtClean="0">
                <a:solidFill>
                  <a:prstClr val="white">
                    <a:tint val="75000"/>
                  </a:prstClr>
                </a:solidFill>
              </a:rPr>
              <a:pPr/>
              <a:t>4/23/2018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EEEF440-200F-4342-B812-6E5A4C4B096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2300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BE176-748F-46C5-926C-B5ED7E37D007}" type="datetimeFigureOut">
              <a:rPr lang="en-US" smtClean="0">
                <a:solidFill>
                  <a:prstClr val="white">
                    <a:tint val="75000"/>
                  </a:prstClr>
                </a:solidFill>
              </a:rPr>
              <a:pPr/>
              <a:t>4/23/2018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EEEF440-200F-4342-B812-6E5A4C4B096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4686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BE176-748F-46C5-926C-B5ED7E37D007}" type="datetimeFigureOut">
              <a:rPr lang="en-US" smtClean="0">
                <a:solidFill>
                  <a:prstClr val="white">
                    <a:tint val="75000"/>
                  </a:prstClr>
                </a:solidFill>
              </a:rPr>
              <a:pPr/>
              <a:t>4/23/2018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EEEF440-200F-4342-B812-6E5A4C4B096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8954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BE176-748F-46C5-926C-B5ED7E37D007}" type="datetimeFigureOut">
              <a:rPr lang="en-US" smtClean="0">
                <a:solidFill>
                  <a:prstClr val="white">
                    <a:tint val="75000"/>
                  </a:prstClr>
                </a:solidFill>
              </a:rPr>
              <a:pPr/>
              <a:t>4/23/2018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EEEF440-200F-4342-B812-6E5A4C4B096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3382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5BE176-748F-46C5-926C-B5ED7E37D007}" type="datetimeFigureOut">
              <a:rPr lang="en-US" smtClean="0">
                <a:solidFill>
                  <a:prstClr val="white">
                    <a:tint val="75000"/>
                  </a:prstClr>
                </a:solidFill>
              </a:rPr>
              <a:pPr/>
              <a:t>4/23/2018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EEEF440-200F-4342-B812-6E5A4C4B096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7967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5BE176-748F-46C5-926C-B5ED7E37D007}" type="datetimeFigureOut">
              <a:rPr lang="en-US" smtClean="0">
                <a:solidFill>
                  <a:prstClr val="white">
                    <a:tint val="75000"/>
                  </a:prstClr>
                </a:solidFill>
              </a:rPr>
              <a:pPr/>
              <a:t>4/23/2018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7EEEF440-200F-4342-B812-6E5A4C4B096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46309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5BE176-748F-46C5-926C-B5ED7E37D007}" type="datetimeFigureOut">
              <a:rPr lang="en-US" smtClean="0">
                <a:solidFill>
                  <a:prstClr val="white">
                    <a:tint val="75000"/>
                  </a:prstClr>
                </a:solidFill>
              </a:rPr>
              <a:pPr/>
              <a:t>4/23/2018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7EEEF440-200F-4342-B812-6E5A4C4B096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0865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BE176-748F-46C5-926C-B5ED7E37D007}" type="datetimeFigureOut">
              <a:rPr lang="en-US" smtClean="0">
                <a:solidFill>
                  <a:prstClr val="white">
                    <a:tint val="75000"/>
                  </a:prstClr>
                </a:solidFill>
              </a:rPr>
              <a:pPr/>
              <a:t>4/23/2018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7EEEF440-200F-4342-B812-6E5A4C4B096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4978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BE176-748F-46C5-926C-B5ED7E37D007}" type="datetimeFigureOut">
              <a:rPr lang="en-US" smtClean="0">
                <a:solidFill>
                  <a:prstClr val="white">
                    <a:tint val="75000"/>
                  </a:prstClr>
                </a:solidFill>
              </a:rPr>
              <a:pPr/>
              <a:t>4/23/2018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EEEF440-200F-4342-B812-6E5A4C4B096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8280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BE176-748F-46C5-926C-B5ED7E37D007}" type="datetimeFigureOut">
              <a:rPr lang="en-US" smtClean="0">
                <a:solidFill>
                  <a:prstClr val="white">
                    <a:tint val="75000"/>
                  </a:prstClr>
                </a:solidFill>
              </a:rPr>
              <a:pPr/>
              <a:t>4/23/2018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EEEF440-200F-4342-B812-6E5A4C4B096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2808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BE176-748F-46C5-926C-B5ED7E37D007}" type="datetimeFigureOut">
              <a:rPr lang="en-US" smtClean="0">
                <a:solidFill>
                  <a:prstClr val="white">
                    <a:tint val="75000"/>
                  </a:prstClr>
                </a:solidFill>
              </a:rPr>
              <a:pPr/>
              <a:t>4/23/2018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EF440-200F-4342-B812-6E5A4C4B096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400235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graphicFrame>
        <p:nvGraphicFramePr>
          <p:cNvPr id="2051"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093" name="Clip" r:id="rId4" imgW="3238095" imgH="4838095" progId="MS_ClipArt_Gallery.2">
                  <p:embed/>
                </p:oleObj>
              </mc:Choice>
              <mc:Fallback>
                <p:oleObj name="Clip" r:id="rId4" imgW="3238095" imgH="483809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698" name="Rectangle 2"/>
          <p:cNvSpPr>
            <a:spLocks noGrp="1" noChangeArrowheads="1"/>
          </p:cNvSpPr>
          <p:nvPr>
            <p:ph type="title"/>
          </p:nvPr>
        </p:nvSpPr>
        <p:spPr>
          <a:xfrm>
            <a:off x="474133" y="2438400"/>
            <a:ext cx="8077200" cy="1371600"/>
          </a:xfrm>
          <a:solidFill>
            <a:schemeClr val="bg1"/>
          </a:solidFill>
        </p:spPr>
        <p:txBody>
          <a:bodyPr>
            <a:normAutofit fontScale="90000"/>
          </a:bodyPr>
          <a:lstStyle/>
          <a:p>
            <a:pPr algn="ctr">
              <a:defRPr/>
            </a:pPr>
            <a:r>
              <a:rPr lang="en-US" smtClean="0">
                <a:solidFill>
                  <a:srgbClr val="618FFD"/>
                </a:solidFill>
                <a:effectLst>
                  <a:outerShdw blurRad="38100" dist="38100" dir="2700000" algn="tl">
                    <a:srgbClr val="C0C0C0"/>
                  </a:outerShdw>
                </a:effectLst>
              </a:rPr>
              <a:t>Sampling, Analysis and Data Interpretation</a:t>
            </a:r>
            <a:endParaRPr lang="en-US" smtClean="0"/>
          </a:p>
        </p:txBody>
      </p:sp>
      <p:pic>
        <p:nvPicPr>
          <p:cNvPr id="6"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4158303"/>
            <a:ext cx="1676400" cy="2078736"/>
          </a:xfrm>
          <a:prstGeom prst="rect">
            <a:avLst/>
          </a:prstGeom>
        </p:spPr>
      </p:pic>
    </p:spTree>
    <p:extLst>
      <p:ext uri="{BB962C8B-B14F-4D97-AF65-F5344CB8AC3E}">
        <p14:creationId xmlns:p14="http://schemas.microsoft.com/office/powerpoint/2010/main" val="225587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9219" name="Rectangle 2"/>
          <p:cNvSpPr>
            <a:spLocks noGrp="1" noChangeArrowheads="1"/>
          </p:cNvSpPr>
          <p:nvPr>
            <p:ph type="title"/>
          </p:nvPr>
        </p:nvSpPr>
        <p:spPr/>
        <p:txBody>
          <a:bodyPr/>
          <a:lstStyle/>
          <a:p>
            <a:r>
              <a:rPr lang="en-US" smtClean="0"/>
              <a:t>When to Test?</a:t>
            </a:r>
          </a:p>
        </p:txBody>
      </p:sp>
      <p:sp>
        <p:nvSpPr>
          <p:cNvPr id="9220" name="Rectangle 3"/>
          <p:cNvSpPr>
            <a:spLocks noGrp="1" noChangeArrowheads="1"/>
          </p:cNvSpPr>
          <p:nvPr>
            <p:ph type="body" idx="1"/>
          </p:nvPr>
        </p:nvSpPr>
        <p:spPr/>
        <p:txBody>
          <a:bodyPr/>
          <a:lstStyle/>
          <a:p>
            <a:r>
              <a:rPr lang="en-US" smtClean="0"/>
              <a:t>Look for </a:t>
            </a:r>
            <a:r>
              <a:rPr lang="en-US" smtClean="0">
                <a:solidFill>
                  <a:srgbClr val="FF0066"/>
                </a:solidFill>
              </a:rPr>
              <a:t>trends</a:t>
            </a:r>
          </a:p>
          <a:p>
            <a:endParaRPr lang="en-US" smtClean="0">
              <a:solidFill>
                <a:srgbClr val="FF0066"/>
              </a:solidFill>
            </a:endParaRPr>
          </a:p>
        </p:txBody>
      </p:sp>
      <p:sp>
        <p:nvSpPr>
          <p:cNvPr id="9221" name="Line 4"/>
          <p:cNvSpPr>
            <a:spLocks noChangeShapeType="1"/>
          </p:cNvSpPr>
          <p:nvPr/>
        </p:nvSpPr>
        <p:spPr bwMode="auto">
          <a:xfrm>
            <a:off x="2302933" y="2743200"/>
            <a:ext cx="0" cy="2514600"/>
          </a:xfrm>
          <a:prstGeom prst="line">
            <a:avLst/>
          </a:prstGeom>
          <a:noFill/>
          <a:ln w="50800">
            <a:solidFill>
              <a:schemeClr val="tx1"/>
            </a:solidFill>
            <a:round/>
            <a:headEnd/>
            <a:tailEnd/>
          </a:ln>
          <a:effectLst/>
        </p:spPr>
        <p:txBody>
          <a:bodyPr vert="eaVert" wrap="none" anchor="ctr">
            <a:spAutoFit/>
          </a:bodyPr>
          <a:lstStyle/>
          <a:p>
            <a:endParaRPr lang="en-US"/>
          </a:p>
        </p:txBody>
      </p:sp>
      <p:sp>
        <p:nvSpPr>
          <p:cNvPr id="9222" name="Line 5"/>
          <p:cNvSpPr>
            <a:spLocks noChangeShapeType="1"/>
          </p:cNvSpPr>
          <p:nvPr/>
        </p:nvSpPr>
        <p:spPr bwMode="auto">
          <a:xfrm>
            <a:off x="2302933" y="5257800"/>
            <a:ext cx="4470400" cy="0"/>
          </a:xfrm>
          <a:prstGeom prst="line">
            <a:avLst/>
          </a:prstGeom>
          <a:noFill/>
          <a:ln w="50800">
            <a:solidFill>
              <a:schemeClr val="tx1"/>
            </a:solidFill>
            <a:round/>
            <a:headEnd/>
            <a:tailEnd/>
          </a:ln>
          <a:effectLst/>
        </p:spPr>
        <p:txBody>
          <a:bodyPr vert="eaVert" wrap="none" anchor="ctr">
            <a:spAutoFit/>
          </a:bodyPr>
          <a:lstStyle/>
          <a:p>
            <a:endParaRPr lang="en-US"/>
          </a:p>
        </p:txBody>
      </p:sp>
      <p:sp>
        <p:nvSpPr>
          <p:cNvPr id="9223" name="Text Box 6"/>
          <p:cNvSpPr txBox="1">
            <a:spLocks noChangeArrowheads="1"/>
          </p:cNvSpPr>
          <p:nvPr/>
        </p:nvSpPr>
        <p:spPr bwMode="auto">
          <a:xfrm>
            <a:off x="3928534" y="5410200"/>
            <a:ext cx="1233311" cy="369332"/>
          </a:xfrm>
          <a:prstGeom prst="rect">
            <a:avLst/>
          </a:prstGeom>
          <a:noFill/>
          <a:ln w="50800">
            <a:noFill/>
            <a:miter lim="800000"/>
            <a:headEnd/>
            <a:tailEnd/>
          </a:ln>
          <a:effectLst/>
        </p:spPr>
        <p:txBody>
          <a:bodyPr>
            <a:spAutoFit/>
          </a:bodyPr>
          <a:lstStyle/>
          <a:p>
            <a:pPr>
              <a:spcBef>
                <a:spcPct val="50000"/>
              </a:spcBef>
            </a:pPr>
            <a:r>
              <a:rPr lang="en-US"/>
              <a:t>Time</a:t>
            </a:r>
          </a:p>
        </p:txBody>
      </p:sp>
      <p:sp>
        <p:nvSpPr>
          <p:cNvPr id="9224" name="Text Box 7"/>
          <p:cNvSpPr txBox="1">
            <a:spLocks noChangeArrowheads="1"/>
          </p:cNvSpPr>
          <p:nvPr/>
        </p:nvSpPr>
        <p:spPr bwMode="auto">
          <a:xfrm>
            <a:off x="541867" y="3352800"/>
            <a:ext cx="1761067" cy="369332"/>
          </a:xfrm>
          <a:prstGeom prst="rect">
            <a:avLst/>
          </a:prstGeom>
          <a:noFill/>
          <a:ln w="50800">
            <a:noFill/>
            <a:miter lim="800000"/>
            <a:headEnd/>
            <a:tailEnd/>
          </a:ln>
          <a:effectLst/>
        </p:spPr>
        <p:txBody>
          <a:bodyPr>
            <a:spAutoFit/>
          </a:bodyPr>
          <a:lstStyle/>
          <a:p>
            <a:pPr>
              <a:spcBef>
                <a:spcPct val="50000"/>
              </a:spcBef>
            </a:pPr>
            <a:r>
              <a:rPr lang="en-US"/>
              <a:t>Measurement</a:t>
            </a:r>
          </a:p>
        </p:txBody>
      </p:sp>
      <p:sp>
        <p:nvSpPr>
          <p:cNvPr id="9225" name="Rectangle 8"/>
          <p:cNvSpPr>
            <a:spLocks noChangeArrowheads="1"/>
          </p:cNvSpPr>
          <p:nvPr/>
        </p:nvSpPr>
        <p:spPr bwMode="auto">
          <a:xfrm>
            <a:off x="4137968" y="33528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26" name="Rectangle 9"/>
          <p:cNvSpPr>
            <a:spLocks noChangeArrowheads="1"/>
          </p:cNvSpPr>
          <p:nvPr/>
        </p:nvSpPr>
        <p:spPr bwMode="auto">
          <a:xfrm>
            <a:off x="5153968" y="40386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27" name="Rectangle 10"/>
          <p:cNvSpPr>
            <a:spLocks noChangeArrowheads="1"/>
          </p:cNvSpPr>
          <p:nvPr/>
        </p:nvSpPr>
        <p:spPr bwMode="auto">
          <a:xfrm>
            <a:off x="2241434" y="41148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28" name="Rectangle 11"/>
          <p:cNvSpPr>
            <a:spLocks noChangeArrowheads="1"/>
          </p:cNvSpPr>
          <p:nvPr/>
        </p:nvSpPr>
        <p:spPr bwMode="auto">
          <a:xfrm>
            <a:off x="2444634" y="41148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29" name="Rectangle 12"/>
          <p:cNvSpPr>
            <a:spLocks noChangeArrowheads="1"/>
          </p:cNvSpPr>
          <p:nvPr/>
        </p:nvSpPr>
        <p:spPr bwMode="auto">
          <a:xfrm>
            <a:off x="2647834" y="41148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30" name="Rectangle 13"/>
          <p:cNvSpPr>
            <a:spLocks noChangeArrowheads="1"/>
          </p:cNvSpPr>
          <p:nvPr/>
        </p:nvSpPr>
        <p:spPr bwMode="auto">
          <a:xfrm>
            <a:off x="2851034" y="41148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31" name="Rectangle 14"/>
          <p:cNvSpPr>
            <a:spLocks noChangeArrowheads="1"/>
          </p:cNvSpPr>
          <p:nvPr/>
        </p:nvSpPr>
        <p:spPr bwMode="auto">
          <a:xfrm>
            <a:off x="2986501" y="40386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32" name="Rectangle 15"/>
          <p:cNvSpPr>
            <a:spLocks noChangeArrowheads="1"/>
          </p:cNvSpPr>
          <p:nvPr/>
        </p:nvSpPr>
        <p:spPr bwMode="auto">
          <a:xfrm>
            <a:off x="3121967" y="41148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33" name="Rectangle 16"/>
          <p:cNvSpPr>
            <a:spLocks noChangeArrowheads="1"/>
          </p:cNvSpPr>
          <p:nvPr/>
        </p:nvSpPr>
        <p:spPr bwMode="auto">
          <a:xfrm>
            <a:off x="3325168" y="41148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34" name="Rectangle 17"/>
          <p:cNvSpPr>
            <a:spLocks noChangeArrowheads="1"/>
          </p:cNvSpPr>
          <p:nvPr/>
        </p:nvSpPr>
        <p:spPr bwMode="auto">
          <a:xfrm>
            <a:off x="3528368" y="41148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35" name="Rectangle 18"/>
          <p:cNvSpPr>
            <a:spLocks noChangeArrowheads="1"/>
          </p:cNvSpPr>
          <p:nvPr/>
        </p:nvSpPr>
        <p:spPr bwMode="auto">
          <a:xfrm>
            <a:off x="3731568" y="41148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36" name="Rectangle 19"/>
          <p:cNvSpPr>
            <a:spLocks noChangeArrowheads="1"/>
          </p:cNvSpPr>
          <p:nvPr/>
        </p:nvSpPr>
        <p:spPr bwMode="auto">
          <a:xfrm>
            <a:off x="3867034" y="39624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37" name="Rectangle 20"/>
          <p:cNvSpPr>
            <a:spLocks noChangeArrowheads="1"/>
          </p:cNvSpPr>
          <p:nvPr/>
        </p:nvSpPr>
        <p:spPr bwMode="auto">
          <a:xfrm>
            <a:off x="4002501" y="37338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38" name="Rectangle 21"/>
          <p:cNvSpPr>
            <a:spLocks noChangeArrowheads="1"/>
          </p:cNvSpPr>
          <p:nvPr/>
        </p:nvSpPr>
        <p:spPr bwMode="auto">
          <a:xfrm>
            <a:off x="4341168" y="35814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39" name="Rectangle 22"/>
          <p:cNvSpPr>
            <a:spLocks noChangeArrowheads="1"/>
          </p:cNvSpPr>
          <p:nvPr/>
        </p:nvSpPr>
        <p:spPr bwMode="auto">
          <a:xfrm>
            <a:off x="4408901" y="38100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40" name="Rectangle 23"/>
          <p:cNvSpPr>
            <a:spLocks noChangeArrowheads="1"/>
          </p:cNvSpPr>
          <p:nvPr/>
        </p:nvSpPr>
        <p:spPr bwMode="auto">
          <a:xfrm>
            <a:off x="4544368" y="40386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41" name="Rectangle 24"/>
          <p:cNvSpPr>
            <a:spLocks noChangeArrowheads="1"/>
          </p:cNvSpPr>
          <p:nvPr/>
        </p:nvSpPr>
        <p:spPr bwMode="auto">
          <a:xfrm>
            <a:off x="4815301" y="40386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42" name="Rectangle 25"/>
          <p:cNvSpPr>
            <a:spLocks noChangeArrowheads="1"/>
          </p:cNvSpPr>
          <p:nvPr/>
        </p:nvSpPr>
        <p:spPr bwMode="auto">
          <a:xfrm>
            <a:off x="5424901" y="41148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43" name="Rectangle 26"/>
          <p:cNvSpPr>
            <a:spLocks noChangeArrowheads="1"/>
          </p:cNvSpPr>
          <p:nvPr/>
        </p:nvSpPr>
        <p:spPr bwMode="auto">
          <a:xfrm>
            <a:off x="5628101" y="41148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44" name="Rectangle 27"/>
          <p:cNvSpPr>
            <a:spLocks noChangeArrowheads="1"/>
          </p:cNvSpPr>
          <p:nvPr/>
        </p:nvSpPr>
        <p:spPr bwMode="auto">
          <a:xfrm>
            <a:off x="5831301" y="41910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45" name="Rectangle 28"/>
          <p:cNvSpPr>
            <a:spLocks noChangeArrowheads="1"/>
          </p:cNvSpPr>
          <p:nvPr/>
        </p:nvSpPr>
        <p:spPr bwMode="auto">
          <a:xfrm>
            <a:off x="6034501" y="41148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9246" name="Line 30"/>
          <p:cNvSpPr>
            <a:spLocks noChangeShapeType="1"/>
          </p:cNvSpPr>
          <p:nvPr/>
        </p:nvSpPr>
        <p:spPr bwMode="auto">
          <a:xfrm flipH="1">
            <a:off x="4470400" y="2971800"/>
            <a:ext cx="474133" cy="304800"/>
          </a:xfrm>
          <a:prstGeom prst="line">
            <a:avLst/>
          </a:prstGeom>
          <a:noFill/>
          <a:ln w="25400">
            <a:solidFill>
              <a:srgbClr val="FF0066"/>
            </a:solidFill>
            <a:round/>
            <a:headEnd/>
            <a:tailEnd type="triangle" w="med" len="med"/>
          </a:ln>
          <a:effectLst/>
        </p:spPr>
        <p:txBody>
          <a:bodyPr vert="eaVert" wrap="none" anchor="ctr">
            <a:spAutoFit/>
          </a:bodyPr>
          <a:lstStyle/>
          <a:p>
            <a:endParaRPr lang="en-US"/>
          </a:p>
        </p:txBody>
      </p:sp>
      <p:sp>
        <p:nvSpPr>
          <p:cNvPr id="9247" name="Line 31"/>
          <p:cNvSpPr>
            <a:spLocks noChangeShapeType="1"/>
          </p:cNvSpPr>
          <p:nvPr/>
        </p:nvSpPr>
        <p:spPr bwMode="auto">
          <a:xfrm flipH="1">
            <a:off x="5486400" y="3657600"/>
            <a:ext cx="474133" cy="304800"/>
          </a:xfrm>
          <a:prstGeom prst="line">
            <a:avLst/>
          </a:prstGeom>
          <a:noFill/>
          <a:ln w="25400">
            <a:solidFill>
              <a:srgbClr val="FF0066"/>
            </a:solidFill>
            <a:round/>
            <a:headEnd/>
            <a:tailEnd type="triangle" w="med" len="med"/>
          </a:ln>
          <a:effectLst/>
        </p:spPr>
        <p:txBody>
          <a:bodyPr vert="eaVert" wrap="none" anchor="ctr">
            <a:spAutoFit/>
          </a:bodyPr>
          <a:lstStyle/>
          <a:p>
            <a:endParaRPr lang="en-US"/>
          </a:p>
        </p:txBody>
      </p:sp>
      <p:sp>
        <p:nvSpPr>
          <p:cNvPr id="9248" name="Text Box 32"/>
          <p:cNvSpPr txBox="1">
            <a:spLocks noChangeArrowheads="1"/>
          </p:cNvSpPr>
          <p:nvPr/>
        </p:nvSpPr>
        <p:spPr bwMode="auto">
          <a:xfrm>
            <a:off x="4470400" y="2590800"/>
            <a:ext cx="1461911" cy="369332"/>
          </a:xfrm>
          <a:prstGeom prst="rect">
            <a:avLst/>
          </a:prstGeom>
          <a:noFill/>
          <a:ln w="50800">
            <a:noFill/>
            <a:miter lim="800000"/>
            <a:headEnd/>
            <a:tailEnd/>
          </a:ln>
          <a:effectLst/>
        </p:spPr>
        <p:txBody>
          <a:bodyPr>
            <a:spAutoFit/>
          </a:bodyPr>
          <a:lstStyle/>
          <a:p>
            <a:pPr>
              <a:spcBef>
                <a:spcPct val="50000"/>
              </a:spcBef>
            </a:pPr>
            <a:r>
              <a:rPr lang="en-US"/>
              <a:t>Problem</a:t>
            </a:r>
          </a:p>
        </p:txBody>
      </p:sp>
      <p:sp>
        <p:nvSpPr>
          <p:cNvPr id="9249" name="Text Box 33"/>
          <p:cNvSpPr txBox="1">
            <a:spLocks noChangeArrowheads="1"/>
          </p:cNvSpPr>
          <p:nvPr/>
        </p:nvSpPr>
        <p:spPr bwMode="auto">
          <a:xfrm>
            <a:off x="5689600" y="3124201"/>
            <a:ext cx="1461911" cy="646331"/>
          </a:xfrm>
          <a:prstGeom prst="rect">
            <a:avLst/>
          </a:prstGeom>
          <a:noFill/>
          <a:ln w="50800">
            <a:noFill/>
            <a:miter lim="800000"/>
            <a:headEnd/>
            <a:tailEnd/>
          </a:ln>
          <a:effectLst/>
        </p:spPr>
        <p:txBody>
          <a:bodyPr>
            <a:spAutoFit/>
          </a:bodyPr>
          <a:lstStyle/>
          <a:p>
            <a:pPr>
              <a:spcBef>
                <a:spcPct val="50000"/>
              </a:spcBef>
            </a:pPr>
            <a:r>
              <a:rPr lang="en-US"/>
              <a:t>Problem Solved</a:t>
            </a:r>
          </a:p>
        </p:txBody>
      </p:sp>
    </p:spTree>
    <p:extLst>
      <p:ext uri="{BB962C8B-B14F-4D97-AF65-F5344CB8AC3E}">
        <p14:creationId xmlns:p14="http://schemas.microsoft.com/office/powerpoint/2010/main" val="274608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10243" name="Rectangle 2"/>
          <p:cNvSpPr>
            <a:spLocks noGrp="1" noChangeArrowheads="1"/>
          </p:cNvSpPr>
          <p:nvPr>
            <p:ph type="title"/>
          </p:nvPr>
        </p:nvSpPr>
        <p:spPr/>
        <p:txBody>
          <a:bodyPr/>
          <a:lstStyle/>
          <a:p>
            <a:r>
              <a:rPr lang="en-US" smtClean="0"/>
              <a:t>Who Tests Water?</a:t>
            </a:r>
          </a:p>
        </p:txBody>
      </p:sp>
      <p:sp>
        <p:nvSpPr>
          <p:cNvPr id="46083" name="Rectangle 3"/>
          <p:cNvSpPr>
            <a:spLocks noGrp="1" noChangeArrowheads="1"/>
          </p:cNvSpPr>
          <p:nvPr>
            <p:ph type="body" idx="1"/>
          </p:nvPr>
        </p:nvSpPr>
        <p:spPr/>
        <p:txBody>
          <a:bodyPr/>
          <a:lstStyle/>
          <a:p>
            <a:r>
              <a:rPr lang="en-US" sz="2800" smtClean="0"/>
              <a:t>In any application, the person performing the test is called the </a:t>
            </a:r>
            <a:r>
              <a:rPr lang="en-US" sz="2800" smtClean="0">
                <a:solidFill>
                  <a:srgbClr val="FF0066"/>
                </a:solidFill>
              </a:rPr>
              <a:t>analyst.</a:t>
            </a:r>
          </a:p>
          <a:p>
            <a:r>
              <a:rPr lang="en-US" sz="2800" smtClean="0"/>
              <a:t> The </a:t>
            </a:r>
            <a:r>
              <a:rPr lang="en-US" sz="2800" smtClean="0">
                <a:solidFill>
                  <a:srgbClr val="FF0066"/>
                </a:solidFill>
              </a:rPr>
              <a:t>analyst</a:t>
            </a:r>
            <a:r>
              <a:rPr lang="en-US" sz="2800" smtClean="0"/>
              <a:t> (hopefully):</a:t>
            </a:r>
          </a:p>
          <a:p>
            <a:pPr lvl="1"/>
            <a:r>
              <a:rPr lang="en-US" sz="2400" smtClean="0"/>
              <a:t>Knows why test is performed</a:t>
            </a:r>
          </a:p>
          <a:p>
            <a:pPr lvl="1"/>
            <a:r>
              <a:rPr lang="en-US" sz="2400" smtClean="0"/>
              <a:t>Is able to run test correctly (including sample collection)</a:t>
            </a:r>
          </a:p>
          <a:p>
            <a:pPr lvl="1"/>
            <a:r>
              <a:rPr lang="en-US" sz="2400" smtClean="0"/>
              <a:t>Can be relied upon for accurate results</a:t>
            </a:r>
          </a:p>
          <a:p>
            <a:pPr lvl="2"/>
            <a:r>
              <a:rPr lang="en-US" sz="2000" smtClean="0"/>
              <a:t>Has verified performance of analytical system</a:t>
            </a:r>
          </a:p>
          <a:p>
            <a:pPr lvl="2"/>
            <a:r>
              <a:rPr lang="en-US" sz="2000" smtClean="0"/>
              <a:t>Has done accuracy checks on results</a:t>
            </a:r>
          </a:p>
          <a:p>
            <a:pPr lvl="2"/>
            <a:endParaRPr lang="en-US" sz="2000" smtClean="0"/>
          </a:p>
          <a:p>
            <a:pPr lvl="1"/>
            <a:endParaRPr lang="en-US" sz="2400" smtClean="0"/>
          </a:p>
        </p:txBody>
      </p:sp>
    </p:spTree>
    <p:extLst>
      <p:ext uri="{BB962C8B-B14F-4D97-AF65-F5344CB8AC3E}">
        <p14:creationId xmlns:p14="http://schemas.microsoft.com/office/powerpoint/2010/main" val="196394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left)">
                                      <p:cBhvr>
                                        <p:cTn id="12" dur="500"/>
                                        <p:tgtEl>
                                          <p:spTgt spid="4608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Effect transition="in" filter="wipe(left)">
                                      <p:cBhvr>
                                        <p:cTn id="15" dur="500"/>
                                        <p:tgtEl>
                                          <p:spTgt spid="4608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6083">
                                            <p:txEl>
                                              <p:pRg st="3" end="3"/>
                                            </p:txEl>
                                          </p:spTgt>
                                        </p:tgtEl>
                                        <p:attrNameLst>
                                          <p:attrName>style.visibility</p:attrName>
                                        </p:attrNameLst>
                                      </p:cBhvr>
                                      <p:to>
                                        <p:strVal val="visible"/>
                                      </p:to>
                                    </p:set>
                                    <p:animEffect transition="in" filter="wipe(left)">
                                      <p:cBhvr>
                                        <p:cTn id="18" dur="500"/>
                                        <p:tgtEl>
                                          <p:spTgt spid="4608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6083">
                                            <p:txEl>
                                              <p:pRg st="4" end="4"/>
                                            </p:txEl>
                                          </p:spTgt>
                                        </p:tgtEl>
                                        <p:attrNameLst>
                                          <p:attrName>style.visibility</p:attrName>
                                        </p:attrNameLst>
                                      </p:cBhvr>
                                      <p:to>
                                        <p:strVal val="visible"/>
                                      </p:to>
                                    </p:set>
                                    <p:animEffect transition="in" filter="wipe(left)">
                                      <p:cBhvr>
                                        <p:cTn id="21" dur="500"/>
                                        <p:tgtEl>
                                          <p:spTgt spid="4608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6083">
                                            <p:txEl>
                                              <p:pRg st="5" end="5"/>
                                            </p:txEl>
                                          </p:spTgt>
                                        </p:tgtEl>
                                        <p:attrNameLst>
                                          <p:attrName>style.visibility</p:attrName>
                                        </p:attrNameLst>
                                      </p:cBhvr>
                                      <p:to>
                                        <p:strVal val="visible"/>
                                      </p:to>
                                    </p:set>
                                    <p:animEffect transition="in" filter="wipe(left)">
                                      <p:cBhvr>
                                        <p:cTn id="24" dur="500"/>
                                        <p:tgtEl>
                                          <p:spTgt spid="4608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animEffect transition="in" filter="wipe(left)">
                                      <p:cBhvr>
                                        <p:cTn id="27" dur="5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11267" name="Rectangle 2"/>
          <p:cNvSpPr>
            <a:spLocks noGrp="1" noChangeArrowheads="1"/>
          </p:cNvSpPr>
          <p:nvPr>
            <p:ph type="title"/>
          </p:nvPr>
        </p:nvSpPr>
        <p:spPr/>
        <p:txBody>
          <a:bodyPr/>
          <a:lstStyle/>
          <a:p>
            <a:r>
              <a:rPr lang="en-US" smtClean="0"/>
              <a:t>Who Tests Water?</a:t>
            </a:r>
          </a:p>
        </p:txBody>
      </p:sp>
      <p:sp>
        <p:nvSpPr>
          <p:cNvPr id="11268" name="Rectangle 3"/>
          <p:cNvSpPr>
            <a:spLocks noGrp="1" noChangeArrowheads="1"/>
          </p:cNvSpPr>
          <p:nvPr>
            <p:ph type="body" idx="1"/>
          </p:nvPr>
        </p:nvSpPr>
        <p:spPr/>
        <p:txBody>
          <a:bodyPr/>
          <a:lstStyle/>
          <a:p>
            <a:r>
              <a:rPr lang="en-US" dirty="0" smtClean="0"/>
              <a:t>Someone that has a knowledge of how to do it!</a:t>
            </a:r>
            <a:endParaRPr lang="en-US" dirty="0" smtClean="0"/>
          </a:p>
          <a:p>
            <a:pPr lvl="1"/>
            <a:r>
              <a:rPr lang="en-US" dirty="0" smtClean="0"/>
              <a:t>Instrument or apparatus</a:t>
            </a:r>
          </a:p>
          <a:p>
            <a:pPr lvl="1"/>
            <a:r>
              <a:rPr lang="en-US" dirty="0" smtClean="0"/>
              <a:t>Reagents</a:t>
            </a:r>
          </a:p>
          <a:p>
            <a:pPr lvl="1"/>
            <a:r>
              <a:rPr lang="en-US" dirty="0" smtClean="0"/>
              <a:t>Procedure</a:t>
            </a:r>
          </a:p>
          <a:p>
            <a:endParaRPr lang="en-US" dirty="0" smtClean="0"/>
          </a:p>
        </p:txBody>
      </p:sp>
    </p:spTree>
    <p:extLst>
      <p:ext uri="{BB962C8B-B14F-4D97-AF65-F5344CB8AC3E}">
        <p14:creationId xmlns:p14="http://schemas.microsoft.com/office/powerpoint/2010/main" val="182703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12291" name="Rectangle 2"/>
          <p:cNvSpPr>
            <a:spLocks noGrp="1" noChangeArrowheads="1"/>
          </p:cNvSpPr>
          <p:nvPr>
            <p:ph type="title"/>
          </p:nvPr>
        </p:nvSpPr>
        <p:spPr/>
        <p:txBody>
          <a:bodyPr/>
          <a:lstStyle/>
          <a:p>
            <a:r>
              <a:rPr lang="en-US" smtClean="0"/>
              <a:t>Why is water tested?</a:t>
            </a:r>
          </a:p>
        </p:txBody>
      </p:sp>
      <p:sp>
        <p:nvSpPr>
          <p:cNvPr id="12292" name="Rectangle 3"/>
          <p:cNvSpPr>
            <a:spLocks noGrp="1" noChangeArrowheads="1"/>
          </p:cNvSpPr>
          <p:nvPr>
            <p:ph type="body" idx="1"/>
          </p:nvPr>
        </p:nvSpPr>
        <p:spPr/>
        <p:txBody>
          <a:bodyPr/>
          <a:lstStyle/>
          <a:p>
            <a:r>
              <a:rPr lang="en-US" smtClean="0"/>
              <a:t>Important decisions are often based on test results </a:t>
            </a:r>
          </a:p>
          <a:p>
            <a:pPr lvl="1"/>
            <a:r>
              <a:rPr lang="en-US" smtClean="0"/>
              <a:t>it is crucial that the answer is appropriate!</a:t>
            </a:r>
          </a:p>
          <a:p>
            <a:endParaRPr lang="en-US" smtClean="0"/>
          </a:p>
          <a:p>
            <a:r>
              <a:rPr lang="en-US" smtClean="0"/>
              <a:t>The analyst must follow the right steps to be sure that the analytical system is used correctly.</a:t>
            </a:r>
          </a:p>
        </p:txBody>
      </p:sp>
    </p:spTree>
    <p:extLst>
      <p:ext uri="{BB962C8B-B14F-4D97-AF65-F5344CB8AC3E}">
        <p14:creationId xmlns:p14="http://schemas.microsoft.com/office/powerpoint/2010/main" val="24846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13315" name="Rectangle 2"/>
          <p:cNvSpPr>
            <a:spLocks noGrp="1" noChangeArrowheads="1"/>
          </p:cNvSpPr>
          <p:nvPr>
            <p:ph type="title"/>
          </p:nvPr>
        </p:nvSpPr>
        <p:spPr/>
        <p:txBody>
          <a:bodyPr/>
          <a:lstStyle/>
          <a:p>
            <a:r>
              <a:rPr lang="en-US" smtClean="0"/>
              <a:t>How is Water Tested?</a:t>
            </a:r>
          </a:p>
        </p:txBody>
      </p:sp>
      <p:sp>
        <p:nvSpPr>
          <p:cNvPr id="13316" name="Rectangle 3"/>
          <p:cNvSpPr>
            <a:spLocks noGrp="1" noChangeArrowheads="1"/>
          </p:cNvSpPr>
          <p:nvPr>
            <p:ph type="body" idx="1"/>
          </p:nvPr>
        </p:nvSpPr>
        <p:spPr/>
        <p:txBody>
          <a:bodyPr/>
          <a:lstStyle/>
          <a:p>
            <a:r>
              <a:rPr lang="en-US" smtClean="0"/>
              <a:t>Steps of Analysis</a:t>
            </a:r>
          </a:p>
          <a:p>
            <a:pPr lvl="1"/>
            <a:r>
              <a:rPr lang="en-US" smtClean="0"/>
              <a:t>Sample Collection</a:t>
            </a:r>
          </a:p>
          <a:p>
            <a:pPr lvl="1"/>
            <a:r>
              <a:rPr lang="en-US" smtClean="0"/>
              <a:t>Sample Preparation</a:t>
            </a:r>
          </a:p>
          <a:p>
            <a:pPr lvl="1"/>
            <a:r>
              <a:rPr lang="en-US" smtClean="0"/>
              <a:t>Use of Standards</a:t>
            </a:r>
          </a:p>
          <a:p>
            <a:pPr lvl="1"/>
            <a:r>
              <a:rPr lang="en-US" smtClean="0"/>
              <a:t>Procedure</a:t>
            </a:r>
          </a:p>
          <a:p>
            <a:pPr lvl="1"/>
            <a:r>
              <a:rPr lang="en-US" smtClean="0"/>
              <a:t>Interpretation</a:t>
            </a:r>
          </a:p>
        </p:txBody>
      </p:sp>
    </p:spTree>
    <p:extLst>
      <p:ext uri="{BB962C8B-B14F-4D97-AF65-F5344CB8AC3E}">
        <p14:creationId xmlns:p14="http://schemas.microsoft.com/office/powerpoint/2010/main" val="3892936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14339" name="Rectangle 4"/>
          <p:cNvSpPr>
            <a:spLocks noGrp="1" noChangeArrowheads="1"/>
          </p:cNvSpPr>
          <p:nvPr>
            <p:ph type="title"/>
          </p:nvPr>
        </p:nvSpPr>
        <p:spPr/>
        <p:txBody>
          <a:bodyPr/>
          <a:lstStyle/>
          <a:p>
            <a:r>
              <a:rPr lang="en-US" smtClean="0"/>
              <a:t>Sampling and Sample Preservation</a:t>
            </a:r>
          </a:p>
        </p:txBody>
      </p:sp>
      <p:sp>
        <p:nvSpPr>
          <p:cNvPr id="14340" name="Rectangle 5"/>
          <p:cNvSpPr>
            <a:spLocks noGrp="1" noChangeArrowheads="1"/>
          </p:cNvSpPr>
          <p:nvPr>
            <p:ph type="body" idx="1"/>
          </p:nvPr>
        </p:nvSpPr>
        <p:spPr/>
        <p:txBody>
          <a:bodyPr/>
          <a:lstStyle/>
          <a:p>
            <a:r>
              <a:rPr lang="en-US" smtClean="0"/>
              <a:t>The sample must be </a:t>
            </a:r>
            <a:r>
              <a:rPr lang="en-US" smtClean="0">
                <a:solidFill>
                  <a:srgbClr val="FF0066"/>
                </a:solidFill>
              </a:rPr>
              <a:t>representative</a:t>
            </a:r>
            <a:r>
              <a:rPr lang="en-US" smtClean="0"/>
              <a:t> of the investigation site.</a:t>
            </a:r>
          </a:p>
        </p:txBody>
      </p:sp>
      <p:pic>
        <p:nvPicPr>
          <p:cNvPr id="14341" name="Picture 10"/>
          <p:cNvPicPr>
            <a:picLocks noChangeAspect="1" noChangeArrowheads="1"/>
          </p:cNvPicPr>
          <p:nvPr/>
        </p:nvPicPr>
        <p:blipFill>
          <a:blip r:embed="rId3"/>
          <a:srcRect/>
          <a:stretch>
            <a:fillRect/>
          </a:stretch>
        </p:blipFill>
        <p:spPr bwMode="auto">
          <a:xfrm>
            <a:off x="3454400" y="3200400"/>
            <a:ext cx="2167467" cy="2286000"/>
          </a:xfrm>
          <a:prstGeom prst="rect">
            <a:avLst/>
          </a:prstGeom>
          <a:noFill/>
          <a:ln w="50800">
            <a:noFill/>
            <a:miter lim="800000"/>
            <a:headEnd/>
            <a:tailEnd/>
          </a:ln>
          <a:effectLst/>
        </p:spPr>
      </p:pic>
    </p:spTree>
    <p:extLst>
      <p:ext uri="{BB962C8B-B14F-4D97-AF65-F5344CB8AC3E}">
        <p14:creationId xmlns:p14="http://schemas.microsoft.com/office/powerpoint/2010/main" val="541692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Sample Containers</a:t>
            </a:r>
          </a:p>
        </p:txBody>
      </p:sp>
      <p:sp>
        <p:nvSpPr>
          <p:cNvPr id="64515" name="Content Placeholder 2"/>
          <p:cNvSpPr>
            <a:spLocks noGrp="1"/>
          </p:cNvSpPr>
          <p:nvPr>
            <p:ph idx="1"/>
          </p:nvPr>
        </p:nvSpPr>
        <p:spPr/>
        <p:txBody>
          <a:bodyPr/>
          <a:lstStyle/>
          <a:p>
            <a:r>
              <a:rPr lang="en-US" smtClean="0"/>
              <a:t>Coke and Gatorade bottles </a:t>
            </a:r>
          </a:p>
        </p:txBody>
      </p:sp>
      <p:sp>
        <p:nvSpPr>
          <p:cNvPr id="4"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smtClean="0"/>
              <a:t> </a:t>
            </a:r>
            <a:endParaRPr lang="en-US"/>
          </a:p>
        </p:txBody>
      </p:sp>
    </p:spTree>
    <p:extLst>
      <p:ext uri="{BB962C8B-B14F-4D97-AF65-F5344CB8AC3E}">
        <p14:creationId xmlns:p14="http://schemas.microsoft.com/office/powerpoint/2010/main" val="709043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15363" name="Rectangle 2"/>
          <p:cNvSpPr>
            <a:spLocks noGrp="1" noChangeArrowheads="1"/>
          </p:cNvSpPr>
          <p:nvPr>
            <p:ph type="title"/>
          </p:nvPr>
        </p:nvSpPr>
        <p:spPr/>
        <p:txBody>
          <a:bodyPr/>
          <a:lstStyle/>
          <a:p>
            <a:r>
              <a:rPr lang="en-US" smtClean="0"/>
              <a:t>Sampling and Sample Preservation</a:t>
            </a:r>
          </a:p>
        </p:txBody>
      </p:sp>
      <p:sp>
        <p:nvSpPr>
          <p:cNvPr id="15364" name="Rectangle 3"/>
          <p:cNvSpPr>
            <a:spLocks noGrp="1" noChangeArrowheads="1"/>
          </p:cNvSpPr>
          <p:nvPr>
            <p:ph type="body" idx="1"/>
          </p:nvPr>
        </p:nvSpPr>
        <p:spPr/>
        <p:txBody>
          <a:bodyPr/>
          <a:lstStyle/>
          <a:p>
            <a:endParaRPr lang="en-US" smtClean="0"/>
          </a:p>
          <a:p>
            <a:r>
              <a:rPr lang="en-US" smtClean="0"/>
              <a:t>The sample is the greatest potential source of error in a chemical analysis.  </a:t>
            </a:r>
          </a:p>
          <a:p>
            <a:r>
              <a:rPr lang="en-US" smtClean="0"/>
              <a:t>When collecting a sample, one must be sure that it is representative of the investigation site.  </a:t>
            </a:r>
          </a:p>
          <a:p>
            <a:pPr lvl="1"/>
            <a:r>
              <a:rPr lang="en-US" smtClean="0"/>
              <a:t>This will mean different things in different applications. </a:t>
            </a:r>
          </a:p>
          <a:p>
            <a:endParaRPr lang="en-US" smtClean="0"/>
          </a:p>
        </p:txBody>
      </p:sp>
    </p:spTree>
    <p:extLst>
      <p:ext uri="{BB962C8B-B14F-4D97-AF65-F5344CB8AC3E}">
        <p14:creationId xmlns:p14="http://schemas.microsoft.com/office/powerpoint/2010/main" val="2524937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16387" name="Rectangle 2"/>
          <p:cNvSpPr>
            <a:spLocks noGrp="1" noChangeArrowheads="1"/>
          </p:cNvSpPr>
          <p:nvPr>
            <p:ph type="title"/>
          </p:nvPr>
        </p:nvSpPr>
        <p:spPr/>
        <p:txBody>
          <a:bodyPr/>
          <a:lstStyle/>
          <a:p>
            <a:r>
              <a:rPr lang="en-US" smtClean="0"/>
              <a:t>Sampling and Sample Preservation</a:t>
            </a:r>
          </a:p>
        </p:txBody>
      </p:sp>
      <p:sp>
        <p:nvSpPr>
          <p:cNvPr id="16388" name="Rectangle 3"/>
          <p:cNvSpPr>
            <a:spLocks noGrp="1" noChangeArrowheads="1"/>
          </p:cNvSpPr>
          <p:nvPr>
            <p:ph type="body" idx="1"/>
          </p:nvPr>
        </p:nvSpPr>
        <p:spPr/>
        <p:txBody>
          <a:bodyPr/>
          <a:lstStyle/>
          <a:p>
            <a:endParaRPr lang="en-US" smtClean="0"/>
          </a:p>
          <a:p>
            <a:r>
              <a:rPr lang="en-US" smtClean="0"/>
              <a:t>There are many documents and mathematical formulas available to determine how many samples are necessary to accurately represent a particular site or situation.</a:t>
            </a:r>
          </a:p>
        </p:txBody>
      </p:sp>
    </p:spTree>
    <p:extLst>
      <p:ext uri="{BB962C8B-B14F-4D97-AF65-F5344CB8AC3E}">
        <p14:creationId xmlns:p14="http://schemas.microsoft.com/office/powerpoint/2010/main" val="178188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17411" name="Rectangle 2"/>
          <p:cNvSpPr>
            <a:spLocks noGrp="1" noChangeArrowheads="1"/>
          </p:cNvSpPr>
          <p:nvPr>
            <p:ph type="title"/>
          </p:nvPr>
        </p:nvSpPr>
        <p:spPr/>
        <p:txBody>
          <a:bodyPr/>
          <a:lstStyle/>
          <a:p>
            <a:r>
              <a:rPr lang="en-US" smtClean="0"/>
              <a:t>Sampling and Sample Preservation</a:t>
            </a:r>
          </a:p>
        </p:txBody>
      </p:sp>
      <p:sp>
        <p:nvSpPr>
          <p:cNvPr id="17412" name="Rectangle 3"/>
          <p:cNvSpPr>
            <a:spLocks noGrp="1" noChangeArrowheads="1"/>
          </p:cNvSpPr>
          <p:nvPr>
            <p:ph type="body" idx="1"/>
          </p:nvPr>
        </p:nvSpPr>
        <p:spPr/>
        <p:txBody>
          <a:bodyPr/>
          <a:lstStyle/>
          <a:p>
            <a:pPr>
              <a:lnSpc>
                <a:spcPct val="90000"/>
              </a:lnSpc>
            </a:pPr>
            <a:r>
              <a:rPr lang="en-US" sz="2800" smtClean="0"/>
              <a:t>For example, when collecting a soil sample from a large site, it may be necessary to collect a composite sample from multiple locations throughout the site. </a:t>
            </a:r>
          </a:p>
          <a:p>
            <a:pPr>
              <a:lnSpc>
                <a:spcPct val="90000"/>
              </a:lnSpc>
            </a:pPr>
            <a:r>
              <a:rPr lang="en-US" sz="2800" smtClean="0"/>
              <a:t>When sampling for chlorine, it is important to let the water run before collecting the sample.  </a:t>
            </a:r>
          </a:p>
          <a:p>
            <a:pPr>
              <a:lnSpc>
                <a:spcPct val="90000"/>
              </a:lnSpc>
            </a:pPr>
            <a:r>
              <a:rPr lang="en-US" sz="2800" smtClean="0"/>
              <a:t>When collecting a bacteria sample from a tap, it is necessary to sterilize the tap and remove the aerator from the spigot before collecting the sample.</a:t>
            </a:r>
          </a:p>
          <a:p>
            <a:pPr>
              <a:lnSpc>
                <a:spcPct val="90000"/>
              </a:lnSpc>
            </a:pPr>
            <a:endParaRPr lang="en-US" sz="2800" smtClean="0"/>
          </a:p>
        </p:txBody>
      </p:sp>
    </p:spTree>
    <p:extLst>
      <p:ext uri="{BB962C8B-B14F-4D97-AF65-F5344CB8AC3E}">
        <p14:creationId xmlns:p14="http://schemas.microsoft.com/office/powerpoint/2010/main" val="113511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a:t>
            </a:r>
            <a:r>
              <a:rPr lang="en-US" baseline="30000" dirty="0" smtClean="0"/>
              <a:t>4</a:t>
            </a:r>
            <a:r>
              <a:rPr lang="en-US" dirty="0" smtClean="0"/>
              <a:t> Water Sales and Service, LLC</a:t>
            </a:r>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267200"/>
            <a:ext cx="1676400" cy="2078736"/>
          </a:xfrm>
          <a:prstGeom prst="rect">
            <a:avLst/>
          </a:prstGeom>
        </p:spPr>
      </p:pic>
    </p:spTree>
    <p:extLst>
      <p:ext uri="{BB962C8B-B14F-4D97-AF65-F5344CB8AC3E}">
        <p14:creationId xmlns:p14="http://schemas.microsoft.com/office/powerpoint/2010/main" val="3425674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18435" name="Rectangle 4"/>
          <p:cNvSpPr>
            <a:spLocks noGrp="1" noChangeArrowheads="1"/>
          </p:cNvSpPr>
          <p:nvPr>
            <p:ph type="title"/>
          </p:nvPr>
        </p:nvSpPr>
        <p:spPr/>
        <p:txBody>
          <a:bodyPr/>
          <a:lstStyle/>
          <a:p>
            <a:r>
              <a:rPr lang="en-US" smtClean="0"/>
              <a:t>Sampling and Sample Preservation</a:t>
            </a:r>
          </a:p>
        </p:txBody>
      </p:sp>
      <p:sp>
        <p:nvSpPr>
          <p:cNvPr id="18436" name="Rectangle 5"/>
          <p:cNvSpPr>
            <a:spLocks noGrp="1" noChangeArrowheads="1"/>
          </p:cNvSpPr>
          <p:nvPr>
            <p:ph type="body" sz="half" idx="1"/>
          </p:nvPr>
        </p:nvSpPr>
        <p:spPr/>
        <p:txBody>
          <a:bodyPr/>
          <a:lstStyle/>
          <a:p>
            <a:r>
              <a:rPr lang="en-US" smtClean="0"/>
              <a:t>Follow the correct sampling protocol for the test and sample type.</a:t>
            </a:r>
          </a:p>
        </p:txBody>
      </p:sp>
      <p:sp>
        <p:nvSpPr>
          <p:cNvPr id="18437" name="Rectangle 7"/>
          <p:cNvSpPr>
            <a:spLocks noGrp="1" noChangeArrowheads="1"/>
          </p:cNvSpPr>
          <p:nvPr>
            <p:ph type="body" sz="half" idx="2"/>
          </p:nvPr>
        </p:nvSpPr>
        <p:spPr/>
        <p:txBody>
          <a:bodyPr/>
          <a:lstStyle/>
          <a:p>
            <a:r>
              <a:rPr lang="en-US" smtClean="0"/>
              <a:t>This information is provided in the procedure.</a:t>
            </a:r>
          </a:p>
          <a:p>
            <a:pPr>
              <a:buFontTx/>
              <a:buNone/>
            </a:pPr>
            <a:endParaRPr lang="en-US" smtClean="0"/>
          </a:p>
        </p:txBody>
      </p:sp>
      <p:pic>
        <p:nvPicPr>
          <p:cNvPr id="18438" name="Picture 6"/>
          <p:cNvPicPr>
            <a:picLocks noChangeAspect="1" noChangeArrowheads="1"/>
          </p:cNvPicPr>
          <p:nvPr/>
        </p:nvPicPr>
        <p:blipFill>
          <a:blip r:embed="rId3"/>
          <a:srcRect/>
          <a:stretch>
            <a:fillRect/>
          </a:stretch>
        </p:blipFill>
        <p:spPr bwMode="auto">
          <a:xfrm>
            <a:off x="2032000" y="3657600"/>
            <a:ext cx="5147733" cy="2209800"/>
          </a:xfrm>
          <a:prstGeom prst="rect">
            <a:avLst/>
          </a:prstGeom>
          <a:noFill/>
          <a:ln w="50800">
            <a:solidFill>
              <a:schemeClr val="tx1"/>
            </a:solidFill>
            <a:miter lim="800000"/>
            <a:headEnd/>
            <a:tailEnd/>
          </a:ln>
          <a:effectLst/>
        </p:spPr>
      </p:pic>
    </p:spTree>
    <p:extLst>
      <p:ext uri="{BB962C8B-B14F-4D97-AF65-F5344CB8AC3E}">
        <p14:creationId xmlns:p14="http://schemas.microsoft.com/office/powerpoint/2010/main" val="225784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20483" name="Rectangle 2"/>
          <p:cNvSpPr>
            <a:spLocks noGrp="1" noChangeArrowheads="1"/>
          </p:cNvSpPr>
          <p:nvPr>
            <p:ph type="title"/>
          </p:nvPr>
        </p:nvSpPr>
        <p:spPr/>
        <p:txBody>
          <a:bodyPr/>
          <a:lstStyle/>
          <a:p>
            <a:r>
              <a:rPr lang="en-US" smtClean="0"/>
              <a:t>Sampling and Sample Preservation</a:t>
            </a:r>
          </a:p>
        </p:txBody>
      </p:sp>
      <p:sp>
        <p:nvSpPr>
          <p:cNvPr id="20484" name="Rectangle 3"/>
          <p:cNvSpPr>
            <a:spLocks noGrp="1" noChangeArrowheads="1"/>
          </p:cNvSpPr>
          <p:nvPr>
            <p:ph type="body" idx="1"/>
          </p:nvPr>
        </p:nvSpPr>
        <p:spPr/>
        <p:txBody>
          <a:bodyPr/>
          <a:lstStyle/>
          <a:p>
            <a:pPr>
              <a:lnSpc>
                <a:spcPct val="90000"/>
              </a:lnSpc>
            </a:pPr>
            <a:r>
              <a:rPr lang="en-US" dirty="0" smtClean="0"/>
              <a:t>Some tests must be performed on-site</a:t>
            </a:r>
          </a:p>
          <a:p>
            <a:pPr lvl="1">
              <a:lnSpc>
                <a:spcPct val="90000"/>
              </a:lnSpc>
            </a:pPr>
            <a:r>
              <a:rPr lang="en-US" dirty="0" smtClean="0"/>
              <a:t>Temperature</a:t>
            </a:r>
          </a:p>
          <a:p>
            <a:pPr lvl="1">
              <a:lnSpc>
                <a:spcPct val="90000"/>
              </a:lnSpc>
            </a:pPr>
            <a:r>
              <a:rPr lang="en-US" dirty="0" smtClean="0"/>
              <a:t>pH</a:t>
            </a:r>
            <a:endParaRPr lang="en-US" dirty="0" smtClean="0"/>
          </a:p>
          <a:p>
            <a:pPr>
              <a:lnSpc>
                <a:spcPct val="90000"/>
              </a:lnSpc>
            </a:pPr>
            <a:r>
              <a:rPr lang="en-US" dirty="0" smtClean="0"/>
              <a:t>Some tests can wait – if this is the case, the sample may need to be preserved</a:t>
            </a:r>
          </a:p>
          <a:p>
            <a:pPr lvl="1">
              <a:lnSpc>
                <a:spcPct val="90000"/>
              </a:lnSpc>
            </a:pPr>
            <a:r>
              <a:rPr lang="en-US" dirty="0" smtClean="0"/>
              <a:t>pH adjustment</a:t>
            </a:r>
          </a:p>
          <a:p>
            <a:pPr lvl="1">
              <a:lnSpc>
                <a:spcPct val="90000"/>
              </a:lnSpc>
            </a:pPr>
            <a:r>
              <a:rPr lang="en-US" dirty="0" smtClean="0"/>
              <a:t>Proper temperature</a:t>
            </a:r>
          </a:p>
          <a:p>
            <a:pPr lvl="1">
              <a:lnSpc>
                <a:spcPct val="90000"/>
              </a:lnSpc>
            </a:pPr>
            <a:r>
              <a:rPr lang="en-US" dirty="0" smtClean="0"/>
              <a:t>Filtration</a:t>
            </a:r>
          </a:p>
          <a:p>
            <a:pPr lvl="1">
              <a:lnSpc>
                <a:spcPct val="90000"/>
              </a:lnSpc>
            </a:pPr>
            <a:endParaRPr lang="en-US" dirty="0" smtClean="0"/>
          </a:p>
          <a:p>
            <a:pPr lvl="1">
              <a:lnSpc>
                <a:spcPct val="90000"/>
              </a:lnSpc>
            </a:pPr>
            <a:endParaRPr lang="en-US" dirty="0" smtClean="0"/>
          </a:p>
        </p:txBody>
      </p:sp>
    </p:spTree>
    <p:extLst>
      <p:ext uri="{BB962C8B-B14F-4D97-AF65-F5344CB8AC3E}">
        <p14:creationId xmlns:p14="http://schemas.microsoft.com/office/powerpoint/2010/main" val="232937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26627" name="Rectangle 2"/>
          <p:cNvSpPr>
            <a:spLocks noGrp="1" noChangeArrowheads="1"/>
          </p:cNvSpPr>
          <p:nvPr>
            <p:ph type="title"/>
          </p:nvPr>
        </p:nvSpPr>
        <p:spPr/>
        <p:txBody>
          <a:bodyPr/>
          <a:lstStyle/>
          <a:p>
            <a:r>
              <a:rPr lang="en-US" smtClean="0"/>
              <a:t>The Answer (What Now?)</a:t>
            </a:r>
          </a:p>
        </p:txBody>
      </p:sp>
      <p:sp>
        <p:nvSpPr>
          <p:cNvPr id="26628" name="Rectangle 3"/>
          <p:cNvSpPr>
            <a:spLocks noGrp="1" noChangeArrowheads="1"/>
          </p:cNvSpPr>
          <p:nvPr>
            <p:ph type="body" idx="1"/>
          </p:nvPr>
        </p:nvSpPr>
        <p:spPr/>
        <p:txBody>
          <a:bodyPr/>
          <a:lstStyle/>
          <a:p>
            <a:endParaRPr lang="en-US" smtClean="0"/>
          </a:p>
          <a:p>
            <a:r>
              <a:rPr lang="en-US" smtClean="0"/>
              <a:t>The test was run to </a:t>
            </a:r>
            <a:r>
              <a:rPr lang="en-US" u="sng" smtClean="0"/>
              <a:t>ask a question</a:t>
            </a:r>
            <a:r>
              <a:rPr lang="en-US" smtClean="0"/>
              <a:t>.</a:t>
            </a:r>
          </a:p>
          <a:p>
            <a:r>
              <a:rPr lang="en-US" smtClean="0"/>
              <a:t>Results of the test help </a:t>
            </a:r>
            <a:r>
              <a:rPr lang="en-US" u="sng" smtClean="0"/>
              <a:t>answer the question.</a:t>
            </a:r>
            <a:endParaRPr lang="en-US" smtClean="0"/>
          </a:p>
        </p:txBody>
      </p:sp>
    </p:spTree>
    <p:extLst>
      <p:ext uri="{BB962C8B-B14F-4D97-AF65-F5344CB8AC3E}">
        <p14:creationId xmlns:p14="http://schemas.microsoft.com/office/powerpoint/2010/main" val="1011021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38915" name="Rectangle 2"/>
          <p:cNvSpPr>
            <a:spLocks noChangeArrowheads="1"/>
          </p:cNvSpPr>
          <p:nvPr/>
        </p:nvSpPr>
        <p:spPr bwMode="auto">
          <a:xfrm>
            <a:off x="711200" y="6248400"/>
            <a:ext cx="1896533" cy="457200"/>
          </a:xfrm>
          <a:prstGeom prst="rect">
            <a:avLst/>
          </a:prstGeom>
          <a:noFill/>
          <a:ln w="9525">
            <a:noFill/>
            <a:miter lim="800000"/>
            <a:headEnd/>
            <a:tailEnd/>
          </a:ln>
          <a:effectLst/>
        </p:spPr>
        <p:txBody>
          <a:bodyPr wrap="none" anchor="ctr"/>
          <a:lstStyle/>
          <a:p>
            <a:endParaRPr lang="en-US"/>
          </a:p>
        </p:txBody>
      </p:sp>
      <p:sp>
        <p:nvSpPr>
          <p:cNvPr id="38916" name="Rectangle 3"/>
          <p:cNvSpPr>
            <a:spLocks noChangeArrowheads="1"/>
          </p:cNvSpPr>
          <p:nvPr/>
        </p:nvSpPr>
        <p:spPr bwMode="auto">
          <a:xfrm>
            <a:off x="3149600" y="6248400"/>
            <a:ext cx="2844800" cy="457200"/>
          </a:xfrm>
          <a:prstGeom prst="rect">
            <a:avLst/>
          </a:prstGeom>
          <a:noFill/>
          <a:ln w="9525">
            <a:noFill/>
            <a:miter lim="800000"/>
            <a:headEnd/>
            <a:tailEnd/>
          </a:ln>
          <a:effectLst/>
        </p:spPr>
        <p:txBody>
          <a:bodyPr wrap="none" anchor="ctr"/>
          <a:lstStyle/>
          <a:p>
            <a:endParaRPr lang="en-US"/>
          </a:p>
        </p:txBody>
      </p:sp>
      <p:sp>
        <p:nvSpPr>
          <p:cNvPr id="38917" name="Rectangle 4"/>
          <p:cNvSpPr>
            <a:spLocks noGrp="1" noChangeArrowheads="1"/>
          </p:cNvSpPr>
          <p:nvPr>
            <p:ph type="title"/>
          </p:nvPr>
        </p:nvSpPr>
        <p:spPr/>
        <p:txBody>
          <a:bodyPr/>
          <a:lstStyle/>
          <a:p>
            <a:r>
              <a:rPr lang="en-US" dirty="0" smtClean="0"/>
              <a:t>Instrument</a:t>
            </a:r>
          </a:p>
        </p:txBody>
      </p:sp>
      <p:sp>
        <p:nvSpPr>
          <p:cNvPr id="38918" name="Rectangle 5"/>
          <p:cNvSpPr>
            <a:spLocks noGrp="1" noChangeArrowheads="1"/>
          </p:cNvSpPr>
          <p:nvPr>
            <p:ph type="body" idx="1"/>
          </p:nvPr>
        </p:nvSpPr>
        <p:spPr/>
        <p:txBody>
          <a:bodyPr/>
          <a:lstStyle/>
          <a:p>
            <a:r>
              <a:rPr lang="en-US" dirty="0" smtClean="0"/>
              <a:t>Can the instrument do what I want it to?</a:t>
            </a:r>
          </a:p>
          <a:p>
            <a:r>
              <a:rPr lang="en-US" dirty="0" smtClean="0"/>
              <a:t>What is the current condition of the instrument?</a:t>
            </a:r>
          </a:p>
          <a:p>
            <a:pPr lvl="1"/>
            <a:r>
              <a:rPr lang="en-US" dirty="0" smtClean="0"/>
              <a:t>Wavelength accuracy</a:t>
            </a:r>
          </a:p>
          <a:p>
            <a:pPr lvl="1"/>
            <a:r>
              <a:rPr lang="en-US" dirty="0" smtClean="0"/>
              <a:t>Noise</a:t>
            </a:r>
            <a:endParaRPr lang="en-US" dirty="0" smtClean="0"/>
          </a:p>
          <a:p>
            <a:pPr lvl="1"/>
            <a:r>
              <a:rPr lang="en-US" dirty="0" smtClean="0"/>
              <a:t>Stray light</a:t>
            </a:r>
          </a:p>
          <a:p>
            <a:pPr lvl="1"/>
            <a:r>
              <a:rPr lang="en-US" dirty="0" smtClean="0"/>
              <a:t>Absorbance check:  tests the lamp, </a:t>
            </a:r>
            <a:r>
              <a:rPr lang="en-US" dirty="0" err="1" smtClean="0"/>
              <a:t>monochromator</a:t>
            </a:r>
            <a:r>
              <a:rPr lang="en-US" dirty="0" smtClean="0"/>
              <a:t> and photodetector as a system</a:t>
            </a:r>
          </a:p>
        </p:txBody>
      </p:sp>
      <p:pic>
        <p:nvPicPr>
          <p:cNvPr id="5122" name="Picture 2" descr="Pocket Colorimeterâ¢ II, Chlorine (Free and To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819400"/>
            <a:ext cx="1466850" cy="2381250"/>
          </a:xfrm>
          <a:prstGeom prst="rect">
            <a:avLst/>
          </a:prstGeom>
          <a:noFill/>
        </p:spPr>
      </p:pic>
      <p:pic>
        <p:nvPicPr>
          <p:cNvPr id="5124" name="Picture 4" descr="DR900 Multiparameter Portable Colori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6237" y="2819400"/>
            <a:ext cx="145816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850553"/>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39939" name="Rectangle 2"/>
          <p:cNvSpPr>
            <a:spLocks noGrp="1" noChangeArrowheads="1"/>
          </p:cNvSpPr>
          <p:nvPr>
            <p:ph type="title"/>
          </p:nvPr>
        </p:nvSpPr>
        <p:spPr/>
        <p:txBody>
          <a:bodyPr/>
          <a:lstStyle/>
          <a:p>
            <a:r>
              <a:rPr lang="en-US" smtClean="0"/>
              <a:t>Procedure (Method Performance)</a:t>
            </a:r>
          </a:p>
        </p:txBody>
      </p:sp>
      <p:sp>
        <p:nvSpPr>
          <p:cNvPr id="39940" name="Rectangle 3"/>
          <p:cNvSpPr>
            <a:spLocks noGrp="1" noChangeArrowheads="1"/>
          </p:cNvSpPr>
          <p:nvPr>
            <p:ph type="body" idx="1"/>
          </p:nvPr>
        </p:nvSpPr>
        <p:spPr/>
        <p:txBody>
          <a:bodyPr/>
          <a:lstStyle/>
          <a:p>
            <a:r>
              <a:rPr lang="en-US" smtClean="0"/>
              <a:t>Be sure the procedure is correct for:</a:t>
            </a:r>
          </a:p>
          <a:p>
            <a:pPr lvl="1"/>
            <a:r>
              <a:rPr lang="en-US" smtClean="0"/>
              <a:t>Analyte</a:t>
            </a:r>
          </a:p>
          <a:p>
            <a:pPr lvl="1"/>
            <a:r>
              <a:rPr lang="en-US" smtClean="0"/>
              <a:t>Analysis range</a:t>
            </a:r>
          </a:p>
          <a:p>
            <a:pPr lvl="1"/>
            <a:r>
              <a:rPr lang="en-US" smtClean="0"/>
              <a:t>Precision and sensitivity required</a:t>
            </a:r>
          </a:p>
        </p:txBody>
      </p:sp>
    </p:spTree>
    <p:extLst>
      <p:ext uri="{BB962C8B-B14F-4D97-AF65-F5344CB8AC3E}">
        <p14:creationId xmlns:p14="http://schemas.microsoft.com/office/powerpoint/2010/main" val="515969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40963" name="Rectangle 2"/>
          <p:cNvSpPr>
            <a:spLocks noGrp="1" noChangeArrowheads="1"/>
          </p:cNvSpPr>
          <p:nvPr>
            <p:ph type="title"/>
          </p:nvPr>
        </p:nvSpPr>
        <p:spPr/>
        <p:txBody>
          <a:bodyPr/>
          <a:lstStyle/>
          <a:p>
            <a:r>
              <a:rPr lang="en-US" smtClean="0"/>
              <a:t>Use of Standards</a:t>
            </a:r>
          </a:p>
        </p:txBody>
      </p:sp>
      <p:sp>
        <p:nvSpPr>
          <p:cNvPr id="40964" name="Rectangle 3"/>
          <p:cNvSpPr>
            <a:spLocks noGrp="1" noChangeArrowheads="1"/>
          </p:cNvSpPr>
          <p:nvPr>
            <p:ph type="body" idx="1"/>
          </p:nvPr>
        </p:nvSpPr>
        <p:spPr/>
        <p:txBody>
          <a:bodyPr>
            <a:normAutofit fontScale="85000" lnSpcReduction="20000"/>
          </a:bodyPr>
          <a:lstStyle/>
          <a:p>
            <a:r>
              <a:rPr lang="en-US" dirty="0" smtClean="0"/>
              <a:t>What is a standard?</a:t>
            </a:r>
          </a:p>
          <a:p>
            <a:pPr lvl="1"/>
            <a:r>
              <a:rPr lang="en-US" dirty="0" smtClean="0"/>
              <a:t>Solution containing a known amount of a specific substance</a:t>
            </a:r>
          </a:p>
          <a:p>
            <a:pPr lvl="1"/>
            <a:r>
              <a:rPr lang="en-US" dirty="0" smtClean="0"/>
              <a:t>Example – 1.00mg/L iron standard</a:t>
            </a:r>
          </a:p>
          <a:p>
            <a:pPr lvl="1"/>
            <a:endParaRPr lang="en-US" dirty="0" smtClean="0"/>
          </a:p>
          <a:p>
            <a:r>
              <a:rPr lang="en-US" dirty="0" smtClean="0"/>
              <a:t>How are standards used?</a:t>
            </a:r>
          </a:p>
          <a:p>
            <a:pPr lvl="1"/>
            <a:r>
              <a:rPr lang="en-US" dirty="0" smtClean="0"/>
              <a:t>Accuracy check</a:t>
            </a:r>
          </a:p>
          <a:p>
            <a:pPr lvl="2"/>
            <a:r>
              <a:rPr lang="en-US" dirty="0" smtClean="0">
                <a:latin typeface="Arial" charset="0"/>
              </a:rPr>
              <a:t>Confidence that results are </a:t>
            </a:r>
            <a:r>
              <a:rPr lang="en-US" u="sng" dirty="0" smtClean="0">
                <a:latin typeface="Arial" charset="0"/>
              </a:rPr>
              <a:t>correct</a:t>
            </a:r>
          </a:p>
          <a:p>
            <a:pPr lvl="2"/>
            <a:r>
              <a:rPr lang="en-US" dirty="0" smtClean="0">
                <a:latin typeface="Arial" charset="0"/>
              </a:rPr>
              <a:t>Saves </a:t>
            </a:r>
            <a:r>
              <a:rPr lang="en-US" u="sng" dirty="0" smtClean="0">
                <a:latin typeface="Arial" charset="0"/>
              </a:rPr>
              <a:t>time</a:t>
            </a:r>
            <a:r>
              <a:rPr lang="en-US" dirty="0" smtClean="0">
                <a:latin typeface="Arial" charset="0"/>
              </a:rPr>
              <a:t> and </a:t>
            </a:r>
            <a:r>
              <a:rPr lang="en-US" u="sng" dirty="0" smtClean="0">
                <a:latin typeface="Arial" charset="0"/>
              </a:rPr>
              <a:t>money</a:t>
            </a:r>
          </a:p>
          <a:p>
            <a:pPr lvl="2"/>
            <a:r>
              <a:rPr lang="en-US" dirty="0" smtClean="0">
                <a:latin typeface="Arial" charset="0"/>
              </a:rPr>
              <a:t>Prevent scrap product or excess chemical usage</a:t>
            </a:r>
          </a:p>
          <a:p>
            <a:pPr lvl="2"/>
            <a:r>
              <a:rPr lang="en-US" dirty="0" smtClean="0">
                <a:latin typeface="Arial" charset="0"/>
              </a:rPr>
              <a:t>Prove </a:t>
            </a:r>
            <a:r>
              <a:rPr lang="en-US" u="sng" dirty="0" smtClean="0">
                <a:latin typeface="Arial" charset="0"/>
              </a:rPr>
              <a:t>performance</a:t>
            </a:r>
            <a:r>
              <a:rPr lang="en-US" dirty="0" smtClean="0">
                <a:latin typeface="Arial" charset="0"/>
              </a:rPr>
              <a:t> to inspectors or customers</a:t>
            </a:r>
          </a:p>
          <a:p>
            <a:pPr lvl="2"/>
            <a:endParaRPr lang="en-US" dirty="0" smtClean="0"/>
          </a:p>
          <a:p>
            <a:pPr lvl="1"/>
            <a:r>
              <a:rPr lang="en-US" dirty="0" smtClean="0"/>
              <a:t>Instrument calibrations</a:t>
            </a:r>
          </a:p>
          <a:p>
            <a:pPr>
              <a:buFontTx/>
              <a:buNone/>
            </a:pPr>
            <a:endParaRPr lang="en-US" dirty="0" smtClean="0"/>
          </a:p>
        </p:txBody>
      </p:sp>
      <p:graphicFrame>
        <p:nvGraphicFramePr>
          <p:cNvPr id="40965" name="Object 3"/>
          <p:cNvGraphicFramePr>
            <a:graphicFrameLocks noChangeAspect="1"/>
          </p:cNvGraphicFramePr>
          <p:nvPr>
            <p:extLst>
              <p:ext uri="{D42A27DB-BD31-4B8C-83A1-F6EECF244321}">
                <p14:modId xmlns:p14="http://schemas.microsoft.com/office/powerpoint/2010/main" val="1178994807"/>
              </p:ext>
            </p:extLst>
          </p:nvPr>
        </p:nvGraphicFramePr>
        <p:xfrm>
          <a:off x="6248400" y="3505200"/>
          <a:ext cx="2451100" cy="1052513"/>
        </p:xfrm>
        <a:graphic>
          <a:graphicData uri="http://schemas.openxmlformats.org/presentationml/2006/ole">
            <mc:AlternateContent xmlns:mc="http://schemas.openxmlformats.org/markup-compatibility/2006">
              <mc:Choice xmlns:v="urn:schemas-microsoft-com:vml" Requires="v">
                <p:oleObj spid="_x0000_s4136" name="Clip" r:id="rId4" imgW="6134100" imgH="2635250" progId="">
                  <p:embed/>
                </p:oleObj>
              </mc:Choice>
              <mc:Fallback>
                <p:oleObj name="Clip" r:id="rId4" imgW="6134100" imgH="263525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505200"/>
                        <a:ext cx="2451100" cy="105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6" name="Object 4"/>
          <p:cNvGraphicFramePr>
            <a:graphicFrameLocks noChangeAspect="1"/>
          </p:cNvGraphicFramePr>
          <p:nvPr>
            <p:extLst>
              <p:ext uri="{D42A27DB-BD31-4B8C-83A1-F6EECF244321}">
                <p14:modId xmlns:p14="http://schemas.microsoft.com/office/powerpoint/2010/main" val="1038116164"/>
              </p:ext>
            </p:extLst>
          </p:nvPr>
        </p:nvGraphicFramePr>
        <p:xfrm>
          <a:off x="7391400" y="2362200"/>
          <a:ext cx="897467" cy="1025525"/>
        </p:xfrm>
        <a:graphic>
          <a:graphicData uri="http://schemas.openxmlformats.org/presentationml/2006/ole">
            <mc:AlternateContent xmlns:mc="http://schemas.openxmlformats.org/markup-compatibility/2006">
              <mc:Choice xmlns:v="urn:schemas-microsoft-com:vml" Requires="v">
                <p:oleObj spid="_x0000_s4137" name="Clip" r:id="rId6" imgW="644652" imgH="737006" progId="">
                  <p:embed/>
                </p:oleObj>
              </mc:Choice>
              <mc:Fallback>
                <p:oleObj name="Clip" r:id="rId6" imgW="644652" imgH="73700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2362200"/>
                        <a:ext cx="897467" cy="1025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2869969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41987" name="Rectangle 2"/>
          <p:cNvSpPr>
            <a:spLocks noGrp="1" noChangeArrowheads="1"/>
          </p:cNvSpPr>
          <p:nvPr>
            <p:ph type="title"/>
          </p:nvPr>
        </p:nvSpPr>
        <p:spPr/>
        <p:txBody>
          <a:bodyPr/>
          <a:lstStyle/>
          <a:p>
            <a:r>
              <a:rPr lang="en-US" smtClean="0"/>
              <a:t>Use of Standards</a:t>
            </a:r>
          </a:p>
        </p:txBody>
      </p:sp>
      <p:sp>
        <p:nvSpPr>
          <p:cNvPr id="41988" name="Rectangle 3"/>
          <p:cNvSpPr>
            <a:spLocks noGrp="1" noChangeArrowheads="1"/>
          </p:cNvSpPr>
          <p:nvPr>
            <p:ph type="body" idx="1"/>
          </p:nvPr>
        </p:nvSpPr>
        <p:spPr/>
        <p:txBody>
          <a:bodyPr/>
          <a:lstStyle/>
          <a:p>
            <a:r>
              <a:rPr lang="en-US" smtClean="0"/>
              <a:t>Standard Solutions</a:t>
            </a:r>
          </a:p>
          <a:p>
            <a:pPr lvl="1"/>
            <a:r>
              <a:rPr lang="en-US" smtClean="0"/>
              <a:t>Verify technique, chemistry, and instrumentation</a:t>
            </a:r>
          </a:p>
          <a:p>
            <a:pPr lvl="1"/>
            <a:r>
              <a:rPr lang="en-US" smtClean="0"/>
              <a:t>Am I running the test correctly?</a:t>
            </a:r>
          </a:p>
        </p:txBody>
      </p:sp>
      <p:pic>
        <p:nvPicPr>
          <p:cNvPr id="41989" name="Picture 4" descr="MVC00019"/>
          <p:cNvPicPr>
            <a:picLocks noChangeAspect="1" noChangeArrowheads="1"/>
          </p:cNvPicPr>
          <p:nvPr/>
        </p:nvPicPr>
        <p:blipFill>
          <a:blip r:embed="rId3">
            <a:lum bright="12000"/>
          </a:blip>
          <a:srcRect l="31250" t="14999" r="32500" b="10001"/>
          <a:stretch>
            <a:fillRect/>
          </a:stretch>
        </p:blipFill>
        <p:spPr bwMode="auto">
          <a:xfrm>
            <a:off x="3928534" y="3505200"/>
            <a:ext cx="1395589" cy="2438400"/>
          </a:xfrm>
          <a:prstGeom prst="rect">
            <a:avLst/>
          </a:prstGeom>
          <a:noFill/>
          <a:ln w="9525">
            <a:noFill/>
            <a:miter lim="800000"/>
            <a:headEnd/>
            <a:tailEnd/>
          </a:ln>
        </p:spPr>
      </p:pic>
    </p:spTree>
    <p:extLst>
      <p:ext uri="{BB962C8B-B14F-4D97-AF65-F5344CB8AC3E}">
        <p14:creationId xmlns:p14="http://schemas.microsoft.com/office/powerpoint/2010/main" val="394288335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3400" y="381000"/>
            <a:ext cx="8077200" cy="1143000"/>
          </a:xfrm>
        </p:spPr>
        <p:txBody>
          <a:bodyPr/>
          <a:lstStyle/>
          <a:p>
            <a:r>
              <a:rPr lang="en-US" smtClean="0"/>
              <a:t>Sample Collection</a:t>
            </a:r>
          </a:p>
        </p:txBody>
      </p:sp>
      <p:sp>
        <p:nvSpPr>
          <p:cNvPr id="53251" name="Content Placeholder 2"/>
          <p:cNvSpPr>
            <a:spLocks noGrp="1"/>
          </p:cNvSpPr>
          <p:nvPr>
            <p:ph idx="1"/>
          </p:nvPr>
        </p:nvSpPr>
        <p:spPr>
          <a:xfrm>
            <a:off x="508000" y="1524000"/>
            <a:ext cx="8077200" cy="3657600"/>
          </a:xfrm>
        </p:spPr>
        <p:txBody>
          <a:bodyPr>
            <a:normAutofit fontScale="77500" lnSpcReduction="20000"/>
          </a:bodyPr>
          <a:lstStyle/>
          <a:p>
            <a:r>
              <a:rPr lang="en-US" smtClean="0"/>
              <a:t>What type of sample do you need?</a:t>
            </a:r>
          </a:p>
          <a:p>
            <a:r>
              <a:rPr lang="en-US" smtClean="0"/>
              <a:t>Grab Sample</a:t>
            </a:r>
          </a:p>
          <a:p>
            <a:pPr lvl="1"/>
            <a:r>
              <a:rPr lang="en-US" smtClean="0"/>
              <a:t>One Sample collected at a particular point and time</a:t>
            </a:r>
          </a:p>
          <a:p>
            <a:r>
              <a:rPr lang="en-US" smtClean="0"/>
              <a:t>Composite Sample</a:t>
            </a:r>
          </a:p>
          <a:p>
            <a:pPr lvl="1"/>
            <a:r>
              <a:rPr lang="en-US" smtClean="0"/>
              <a:t>Multiple Samples collected and added together to make one sample</a:t>
            </a:r>
          </a:p>
          <a:p>
            <a:pPr lvl="1"/>
            <a:r>
              <a:rPr lang="en-US" smtClean="0"/>
              <a:t>Time Composite</a:t>
            </a:r>
          </a:p>
          <a:p>
            <a:pPr lvl="1"/>
            <a:r>
              <a:rPr lang="en-US" smtClean="0"/>
              <a:t>Space Composite</a:t>
            </a:r>
          </a:p>
          <a:p>
            <a:pPr lvl="1"/>
            <a:r>
              <a:rPr lang="en-US" smtClean="0"/>
              <a:t>Flow Proportional Composite</a:t>
            </a:r>
          </a:p>
          <a:p>
            <a:r>
              <a:rPr lang="en-US" smtClean="0"/>
              <a:t>Manual vs. Automatic</a:t>
            </a:r>
          </a:p>
        </p:txBody>
      </p:sp>
    </p:spTree>
    <p:extLst>
      <p:ext uri="{BB962C8B-B14F-4D97-AF65-F5344CB8AC3E}">
        <p14:creationId xmlns:p14="http://schemas.microsoft.com/office/powerpoint/2010/main" val="2424714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Grab Samples</a:t>
            </a:r>
          </a:p>
        </p:txBody>
      </p:sp>
      <p:sp>
        <p:nvSpPr>
          <p:cNvPr id="54275" name="Content Placeholder 2"/>
          <p:cNvSpPr>
            <a:spLocks noGrp="1"/>
          </p:cNvSpPr>
          <p:nvPr>
            <p:ph idx="1"/>
          </p:nvPr>
        </p:nvSpPr>
        <p:spPr/>
        <p:txBody>
          <a:bodyPr>
            <a:normAutofit/>
          </a:bodyPr>
          <a:lstStyle/>
          <a:p>
            <a:r>
              <a:rPr lang="en-US" dirty="0" smtClean="0"/>
              <a:t>One snapshot in a period of time.</a:t>
            </a:r>
            <a:endParaRPr lang="en-US" dirty="0" smtClean="0"/>
          </a:p>
          <a:p>
            <a:pPr marL="0" indent="0">
              <a:buNone/>
            </a:pPr>
            <a:endParaRPr lang="en-US" dirty="0" smtClean="0"/>
          </a:p>
        </p:txBody>
      </p:sp>
    </p:spTree>
    <p:extLst>
      <p:ext uri="{BB962C8B-B14F-4D97-AF65-F5344CB8AC3E}">
        <p14:creationId xmlns:p14="http://schemas.microsoft.com/office/powerpoint/2010/main" val="85353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Composite Samples</a:t>
            </a:r>
          </a:p>
        </p:txBody>
      </p:sp>
      <p:sp>
        <p:nvSpPr>
          <p:cNvPr id="55299" name="Content Placeholder 2"/>
          <p:cNvSpPr>
            <a:spLocks noGrp="1"/>
          </p:cNvSpPr>
          <p:nvPr>
            <p:ph idx="1"/>
          </p:nvPr>
        </p:nvSpPr>
        <p:spPr/>
        <p:txBody>
          <a:bodyPr>
            <a:normAutofit/>
          </a:bodyPr>
          <a:lstStyle/>
          <a:p>
            <a:r>
              <a:rPr lang="en-US" dirty="0" smtClean="0"/>
              <a:t>Frequently used to estimate average values over a 24-hr period</a:t>
            </a:r>
          </a:p>
          <a:p>
            <a:pPr marL="457200" lvl="1" indent="0">
              <a:buNone/>
            </a:pPr>
            <a:endParaRPr lang="en-US" dirty="0" smtClean="0"/>
          </a:p>
          <a:p>
            <a:r>
              <a:rPr lang="en-US" dirty="0" smtClean="0"/>
              <a:t>Gives information over a longer period of time</a:t>
            </a:r>
          </a:p>
          <a:p>
            <a:endParaRPr lang="en-US" dirty="0" smtClean="0"/>
          </a:p>
          <a:p>
            <a:r>
              <a:rPr lang="en-US" dirty="0" smtClean="0"/>
              <a:t>Permit samples are often flow proportional composites</a:t>
            </a:r>
          </a:p>
        </p:txBody>
      </p:sp>
    </p:spTree>
    <p:extLst>
      <p:ext uri="{BB962C8B-B14F-4D97-AF65-F5344CB8AC3E}">
        <p14:creationId xmlns:p14="http://schemas.microsoft.com/office/powerpoint/2010/main" val="4259058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04800" y="228601"/>
            <a:ext cx="7772400" cy="1470025"/>
          </a:xfrm>
        </p:spPr>
        <p:txBody>
          <a:bodyPr/>
          <a:lstStyle/>
          <a:p>
            <a:r>
              <a:rPr lang="en-US" smtClean="0"/>
              <a:t>Contact Information</a:t>
            </a:r>
          </a:p>
        </p:txBody>
      </p:sp>
      <p:sp>
        <p:nvSpPr>
          <p:cNvPr id="3075" name="Subtitle 3"/>
          <p:cNvSpPr>
            <a:spLocks noGrp="1"/>
          </p:cNvSpPr>
          <p:nvPr>
            <p:ph type="subTitle" idx="1"/>
          </p:nvPr>
        </p:nvSpPr>
        <p:spPr>
          <a:xfrm>
            <a:off x="1371600" y="2819400"/>
            <a:ext cx="6400800" cy="1752600"/>
          </a:xfrm>
        </p:spPr>
        <p:txBody>
          <a:bodyPr/>
          <a:lstStyle/>
          <a:p>
            <a:r>
              <a:rPr lang="en-US" smtClean="0"/>
              <a:t>Brandt Cashion</a:t>
            </a:r>
          </a:p>
          <a:p>
            <a:r>
              <a:rPr lang="en-US" smtClean="0"/>
              <a:t>bcashion@s4water.net</a:t>
            </a:r>
          </a:p>
          <a:p>
            <a:r>
              <a:rPr lang="en-US" smtClean="0"/>
              <a:t>270-779-9198</a:t>
            </a:r>
          </a:p>
        </p:txBody>
      </p:sp>
      <p:sp>
        <p:nvSpPr>
          <p:cNvPr id="3" name="Date Placeholder 2"/>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smtClean="0"/>
              <a:t> </a:t>
            </a:r>
            <a:endParaRPr lang="en-US"/>
          </a:p>
        </p:txBody>
      </p:sp>
    </p:spTree>
    <p:extLst>
      <p:ext uri="{BB962C8B-B14F-4D97-AF65-F5344CB8AC3E}">
        <p14:creationId xmlns:p14="http://schemas.microsoft.com/office/powerpoint/2010/main" val="144745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85800" y="274638"/>
            <a:ext cx="8229600" cy="1143000"/>
          </a:xfrm>
        </p:spPr>
        <p:txBody>
          <a:bodyPr/>
          <a:lstStyle/>
          <a:p>
            <a:r>
              <a:rPr lang="en-US" dirty="0" smtClean="0"/>
              <a:t>How to Composite</a:t>
            </a:r>
          </a:p>
        </p:txBody>
      </p:sp>
      <p:sp>
        <p:nvSpPr>
          <p:cNvPr id="56323" name="Content Placeholder 2"/>
          <p:cNvSpPr>
            <a:spLocks noGrp="1"/>
          </p:cNvSpPr>
          <p:nvPr>
            <p:ph idx="1"/>
          </p:nvPr>
        </p:nvSpPr>
        <p:spPr/>
        <p:txBody>
          <a:bodyPr>
            <a:normAutofit fontScale="92500" lnSpcReduction="20000"/>
          </a:bodyPr>
          <a:lstStyle/>
          <a:p>
            <a:r>
              <a:rPr lang="en-US" dirty="0" smtClean="0"/>
              <a:t>Simple Composite</a:t>
            </a:r>
          </a:p>
          <a:p>
            <a:pPr marL="0" indent="0">
              <a:buNone/>
            </a:pPr>
            <a:endParaRPr lang="en-US" dirty="0" smtClean="0"/>
          </a:p>
          <a:p>
            <a:pPr lvl="1"/>
            <a:r>
              <a:rPr lang="en-US" dirty="0" smtClean="0"/>
              <a:t>Add equal volumes of samples collected from different times or locations.</a:t>
            </a:r>
          </a:p>
          <a:p>
            <a:pPr lvl="1"/>
            <a:r>
              <a:rPr lang="en-US" dirty="0" smtClean="0"/>
              <a:t>Mix thoroughly</a:t>
            </a:r>
          </a:p>
          <a:p>
            <a:pPr lvl="1"/>
            <a:endParaRPr lang="en-US" dirty="0" smtClean="0"/>
          </a:p>
          <a:p>
            <a:r>
              <a:rPr lang="en-US" dirty="0" smtClean="0"/>
              <a:t>Flow Proportional Composite</a:t>
            </a:r>
          </a:p>
          <a:p>
            <a:pPr lvl="1"/>
            <a:r>
              <a:rPr lang="en-US" dirty="0" smtClean="0"/>
              <a:t>Volume of each subsample based on flow</a:t>
            </a:r>
          </a:p>
          <a:p>
            <a:pPr lvl="2"/>
            <a:r>
              <a:rPr lang="en-US" dirty="0" smtClean="0"/>
              <a:t>Estimate total volume of sample required</a:t>
            </a:r>
          </a:p>
          <a:p>
            <a:pPr lvl="2"/>
            <a:r>
              <a:rPr lang="en-US" dirty="0" smtClean="0"/>
              <a:t>Estimate total flow over sampling period</a:t>
            </a:r>
          </a:p>
          <a:p>
            <a:pPr lvl="2"/>
            <a:r>
              <a:rPr lang="en-US" dirty="0" smtClean="0"/>
              <a:t>Calculate sample per flow</a:t>
            </a:r>
          </a:p>
        </p:txBody>
      </p:sp>
      <p:pic>
        <p:nvPicPr>
          <p:cNvPr id="56324" name="Picture 2" descr="http://ponyvillegazette.com/files/2012/01/i_love_lucy_chocolate_factory_scene_parodied_in_my_little_pony.jpg"/>
          <p:cNvPicPr>
            <a:picLocks noChangeAspect="1" noChangeArrowheads="1"/>
          </p:cNvPicPr>
          <p:nvPr/>
        </p:nvPicPr>
        <p:blipFill>
          <a:blip r:embed="rId2"/>
          <a:srcRect/>
          <a:stretch>
            <a:fillRect/>
          </a:stretch>
        </p:blipFill>
        <p:spPr bwMode="auto">
          <a:xfrm>
            <a:off x="5943600" y="0"/>
            <a:ext cx="3048000" cy="2270125"/>
          </a:xfrm>
          <a:prstGeom prst="rect">
            <a:avLst/>
          </a:prstGeom>
          <a:noFill/>
          <a:ln w="9525">
            <a:noFill/>
            <a:miter lim="800000"/>
            <a:headEnd/>
            <a:tailEnd/>
          </a:ln>
        </p:spPr>
      </p:pic>
    </p:spTree>
    <p:extLst>
      <p:ext uri="{BB962C8B-B14F-4D97-AF65-F5344CB8AC3E}">
        <p14:creationId xmlns:p14="http://schemas.microsoft.com/office/powerpoint/2010/main" val="272253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Manual vs. Automatic Sampling</a:t>
            </a:r>
          </a:p>
        </p:txBody>
      </p:sp>
      <p:sp>
        <p:nvSpPr>
          <p:cNvPr id="57347" name="Content Placeholder 2"/>
          <p:cNvSpPr>
            <a:spLocks noGrp="1"/>
          </p:cNvSpPr>
          <p:nvPr>
            <p:ph idx="1"/>
          </p:nvPr>
        </p:nvSpPr>
        <p:spPr>
          <a:xfrm>
            <a:off x="76200" y="1600200"/>
            <a:ext cx="8229600" cy="4525963"/>
          </a:xfrm>
        </p:spPr>
        <p:txBody>
          <a:bodyPr>
            <a:normAutofit lnSpcReduction="10000"/>
          </a:bodyPr>
          <a:lstStyle/>
          <a:p>
            <a:r>
              <a:rPr lang="en-US" dirty="0" smtClean="0"/>
              <a:t>Manual samples are collected by hand</a:t>
            </a:r>
          </a:p>
          <a:p>
            <a:r>
              <a:rPr lang="en-US" dirty="0" smtClean="0"/>
              <a:t>Automatic samples are collected by machine</a:t>
            </a:r>
          </a:p>
          <a:p>
            <a:r>
              <a:rPr lang="en-US" dirty="0" smtClean="0"/>
              <a:t>Cautions for automatic samplers:</a:t>
            </a:r>
          </a:p>
          <a:p>
            <a:pPr lvl="1"/>
            <a:r>
              <a:rPr lang="en-US" dirty="0" smtClean="0"/>
              <a:t>Not necessarily better</a:t>
            </a:r>
          </a:p>
          <a:p>
            <a:pPr lvl="1"/>
            <a:r>
              <a:rPr lang="en-US" dirty="0" smtClean="0"/>
              <a:t>Not accurate when collecting &lt; 20ml</a:t>
            </a:r>
          </a:p>
          <a:p>
            <a:pPr lvl="1"/>
            <a:r>
              <a:rPr lang="en-US" dirty="0" smtClean="0"/>
              <a:t>Clean frequently; watch for clogging</a:t>
            </a:r>
          </a:p>
          <a:p>
            <a:pPr lvl="1"/>
            <a:r>
              <a:rPr lang="en-US" dirty="0" smtClean="0"/>
              <a:t>Variable flows and intake locations</a:t>
            </a:r>
          </a:p>
          <a:p>
            <a:pPr lvl="1"/>
            <a:r>
              <a:rPr lang="en-US" dirty="0" smtClean="0"/>
              <a:t>Do you need EPA compliant sample?</a:t>
            </a:r>
          </a:p>
          <a:p>
            <a:pPr lvl="2"/>
            <a:r>
              <a:rPr lang="en-US" dirty="0" smtClean="0"/>
              <a:t>Must maintain a 2ft/sec transport velocity</a:t>
            </a:r>
          </a:p>
        </p:txBody>
      </p:sp>
      <p:pic>
        <p:nvPicPr>
          <p:cNvPr id="57348" name="Picture 1"/>
          <p:cNvPicPr>
            <a:picLocks noChangeAspect="1" noChangeArrowheads="1"/>
          </p:cNvPicPr>
          <p:nvPr/>
        </p:nvPicPr>
        <p:blipFill>
          <a:blip r:embed="rId2"/>
          <a:srcRect/>
          <a:stretch>
            <a:fillRect/>
          </a:stretch>
        </p:blipFill>
        <p:spPr bwMode="auto">
          <a:xfrm>
            <a:off x="6553201" y="3124200"/>
            <a:ext cx="2438400" cy="3352800"/>
          </a:xfrm>
          <a:prstGeom prst="rect">
            <a:avLst/>
          </a:prstGeom>
          <a:noFill/>
          <a:ln w="9525">
            <a:noFill/>
            <a:miter lim="800000"/>
            <a:headEnd/>
            <a:tailEnd/>
          </a:ln>
        </p:spPr>
      </p:pic>
    </p:spTree>
    <p:extLst>
      <p:ext uri="{BB962C8B-B14F-4D97-AF65-F5344CB8AC3E}">
        <p14:creationId xmlns:p14="http://schemas.microsoft.com/office/powerpoint/2010/main" val="3795504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Oxygen Demand (COD)</a:t>
            </a:r>
            <a:endParaRPr lang="en-US" dirty="0"/>
          </a:p>
        </p:txBody>
      </p:sp>
      <p:sp>
        <p:nvSpPr>
          <p:cNvPr id="3" name="Content Placeholder 2"/>
          <p:cNvSpPr>
            <a:spLocks noGrp="1"/>
          </p:cNvSpPr>
          <p:nvPr>
            <p:ph idx="1"/>
          </p:nvPr>
        </p:nvSpPr>
        <p:spPr/>
        <p:txBody>
          <a:bodyPr/>
          <a:lstStyle/>
          <a:p>
            <a:r>
              <a:rPr lang="en-US" dirty="0" smtClean="0"/>
              <a:t>COD is a hazardous test</a:t>
            </a:r>
          </a:p>
          <a:p>
            <a:r>
              <a:rPr lang="en-US" dirty="0" smtClean="0"/>
              <a:t>Labs now have mercury free testing reagents</a:t>
            </a:r>
          </a:p>
          <a:p>
            <a:r>
              <a:rPr lang="en-US" dirty="0" smtClean="0"/>
              <a:t>Mercury free reagents will not mask interferences from Chloride</a:t>
            </a:r>
          </a:p>
          <a:p>
            <a:r>
              <a:rPr lang="en-US" dirty="0" smtClean="0"/>
              <a:t>Digested sample and uses strong oxidizers of potassium dichromate and sulfuric acid.  Takes two hours to do this digestion</a:t>
            </a:r>
            <a:endParaRPr lang="en-US" dirty="0"/>
          </a:p>
        </p:txBody>
      </p:sp>
    </p:spTree>
    <p:extLst>
      <p:ext uri="{BB962C8B-B14F-4D97-AF65-F5344CB8AC3E}">
        <p14:creationId xmlns:p14="http://schemas.microsoft.com/office/powerpoint/2010/main" val="1873592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Collection</a:t>
            </a:r>
          </a:p>
          <a:p>
            <a:r>
              <a:rPr lang="en-US" dirty="0" smtClean="0"/>
              <a:t>Sample in only glass bottles</a:t>
            </a:r>
          </a:p>
          <a:p>
            <a:r>
              <a:rPr lang="en-US" dirty="0" smtClean="0"/>
              <a:t>Plastic is fine, but only if treated for organics</a:t>
            </a:r>
            <a:endParaRPr lang="en-US" dirty="0"/>
          </a:p>
        </p:txBody>
      </p:sp>
      <p:sp>
        <p:nvSpPr>
          <p:cNvPr id="4" name="Title 1"/>
          <p:cNvSpPr>
            <a:spLocks noGrp="1"/>
          </p:cNvSpPr>
          <p:nvPr>
            <p:ph type="title"/>
          </p:nvPr>
        </p:nvSpPr>
        <p:spPr/>
        <p:txBody>
          <a:bodyPr/>
          <a:lstStyle/>
          <a:p>
            <a:r>
              <a:rPr lang="en-US" dirty="0" smtClean="0"/>
              <a:t>Chemical Oxygen Demand (COD)</a:t>
            </a:r>
            <a:endParaRPr lang="en-US" dirty="0"/>
          </a:p>
        </p:txBody>
      </p:sp>
    </p:spTree>
    <p:extLst>
      <p:ext uri="{BB962C8B-B14F-4D97-AF65-F5344CB8AC3E}">
        <p14:creationId xmlns:p14="http://schemas.microsoft.com/office/powerpoint/2010/main" val="387145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Preservation</a:t>
            </a:r>
          </a:p>
          <a:p>
            <a:r>
              <a:rPr lang="en-US" dirty="0" smtClean="0"/>
              <a:t>Use Sulfuric Acid to reach a pH of &lt;2</a:t>
            </a:r>
          </a:p>
          <a:p>
            <a:r>
              <a:rPr lang="en-US" dirty="0" smtClean="0"/>
              <a:t>Refrigerate at 4 </a:t>
            </a:r>
            <a:r>
              <a:rPr lang="en-US" dirty="0" err="1" smtClean="0"/>
              <a:t>deg</a:t>
            </a:r>
            <a:r>
              <a:rPr lang="en-US" dirty="0" smtClean="0"/>
              <a:t> C</a:t>
            </a:r>
          </a:p>
          <a:p>
            <a:r>
              <a:rPr lang="en-US" dirty="0" smtClean="0"/>
              <a:t>Holding time is 28 days</a:t>
            </a:r>
            <a:endParaRPr lang="en-US" dirty="0"/>
          </a:p>
        </p:txBody>
      </p:sp>
      <p:sp>
        <p:nvSpPr>
          <p:cNvPr id="4" name="Title 1"/>
          <p:cNvSpPr>
            <a:spLocks noGrp="1"/>
          </p:cNvSpPr>
          <p:nvPr>
            <p:ph type="title"/>
          </p:nvPr>
        </p:nvSpPr>
        <p:spPr/>
        <p:txBody>
          <a:bodyPr/>
          <a:lstStyle/>
          <a:p>
            <a:r>
              <a:rPr lang="en-US" dirty="0" smtClean="0"/>
              <a:t>Chemical Oxygen Demand (COD)</a:t>
            </a:r>
            <a:endParaRPr lang="en-US" dirty="0"/>
          </a:p>
        </p:txBody>
      </p:sp>
    </p:spTree>
    <p:extLst>
      <p:ext uri="{BB962C8B-B14F-4D97-AF65-F5344CB8AC3E}">
        <p14:creationId xmlns:p14="http://schemas.microsoft.com/office/powerpoint/2010/main" val="2841089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Interferences</a:t>
            </a:r>
          </a:p>
          <a:p>
            <a:r>
              <a:rPr lang="en-US" dirty="0" smtClean="0"/>
              <a:t>Chlorides-If present mercuric acid reagents must be used in the analysis</a:t>
            </a:r>
          </a:p>
          <a:p>
            <a:pPr marL="0" indent="0">
              <a:buNone/>
            </a:pPr>
            <a:endParaRPr lang="en-US" dirty="0"/>
          </a:p>
        </p:txBody>
      </p:sp>
      <p:sp>
        <p:nvSpPr>
          <p:cNvPr id="4" name="Title 1"/>
          <p:cNvSpPr>
            <a:spLocks noGrp="1"/>
          </p:cNvSpPr>
          <p:nvPr>
            <p:ph type="title"/>
          </p:nvPr>
        </p:nvSpPr>
        <p:spPr/>
        <p:txBody>
          <a:bodyPr/>
          <a:lstStyle/>
          <a:p>
            <a:r>
              <a:rPr lang="en-US" dirty="0" smtClean="0"/>
              <a:t>Chemical Oxygen Demand (COD)</a:t>
            </a:r>
            <a:endParaRPr lang="en-US" dirty="0"/>
          </a:p>
        </p:txBody>
      </p:sp>
    </p:spTree>
    <p:extLst>
      <p:ext uri="{BB962C8B-B14F-4D97-AF65-F5344CB8AC3E}">
        <p14:creationId xmlns:p14="http://schemas.microsoft.com/office/powerpoint/2010/main" val="1391650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Ammonia-Nitrogen (NH3-N)</a:t>
            </a:r>
            <a:endParaRPr lang="en-US" dirty="0"/>
          </a:p>
        </p:txBody>
      </p:sp>
      <p:sp>
        <p:nvSpPr>
          <p:cNvPr id="3" name="Content Placeholder 2"/>
          <p:cNvSpPr>
            <a:spLocks noGrp="1"/>
          </p:cNvSpPr>
          <p:nvPr>
            <p:ph idx="1"/>
          </p:nvPr>
        </p:nvSpPr>
        <p:spPr/>
        <p:txBody>
          <a:bodyPr/>
          <a:lstStyle/>
          <a:p>
            <a:r>
              <a:rPr lang="en-US" dirty="0"/>
              <a:t>Ammonia compounds combine with chlorine to form </a:t>
            </a:r>
            <a:r>
              <a:rPr lang="en-US" dirty="0" err="1"/>
              <a:t>monochloramine</a:t>
            </a:r>
            <a:r>
              <a:rPr lang="en-US" dirty="0"/>
              <a:t>. </a:t>
            </a:r>
            <a:r>
              <a:rPr lang="en-US" dirty="0" err="1"/>
              <a:t>Monochloramine</a:t>
            </a:r>
            <a:r>
              <a:rPr lang="en-US" dirty="0"/>
              <a:t> </a:t>
            </a:r>
            <a:r>
              <a:rPr lang="en-US" dirty="0" smtClean="0"/>
              <a:t>reacts with </a:t>
            </a:r>
            <a:r>
              <a:rPr lang="en-US" dirty="0"/>
              <a:t>salicylate to form 5-aminosalicylate. The 5-aminosalicylate is oxidized in the presence of </a:t>
            </a:r>
            <a:r>
              <a:rPr lang="en-US" dirty="0" smtClean="0"/>
              <a:t>a sodium </a:t>
            </a:r>
            <a:r>
              <a:rPr lang="en-US" dirty="0" err="1"/>
              <a:t>nitroprusside</a:t>
            </a:r>
            <a:r>
              <a:rPr lang="en-US" dirty="0"/>
              <a:t> catalyst to form a blue-colored compound.</a:t>
            </a:r>
          </a:p>
        </p:txBody>
      </p:sp>
    </p:spTree>
    <p:extLst>
      <p:ext uri="{BB962C8B-B14F-4D97-AF65-F5344CB8AC3E}">
        <p14:creationId xmlns:p14="http://schemas.microsoft.com/office/powerpoint/2010/main" val="1386549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Collection</a:t>
            </a:r>
          </a:p>
          <a:p>
            <a:r>
              <a:rPr lang="en-US" dirty="0" smtClean="0"/>
              <a:t>Collect samples in clean plastic or glass bottles</a:t>
            </a:r>
          </a:p>
          <a:p>
            <a:r>
              <a:rPr lang="en-US" dirty="0" smtClean="0"/>
              <a:t>Best if sample is run immediately</a:t>
            </a:r>
          </a:p>
        </p:txBody>
      </p:sp>
      <p:sp>
        <p:nvSpPr>
          <p:cNvPr id="4" name="Title 1"/>
          <p:cNvSpPr>
            <a:spLocks noGrp="1"/>
          </p:cNvSpPr>
          <p:nvPr>
            <p:ph type="title"/>
          </p:nvPr>
        </p:nvSpPr>
        <p:spPr/>
        <p:txBody>
          <a:bodyPr/>
          <a:lstStyle/>
          <a:p>
            <a:r>
              <a:rPr lang="en-US" dirty="0" smtClean="0"/>
              <a:t>Ammonia-Nitrogen (NH3-N)</a:t>
            </a:r>
            <a:endParaRPr lang="en-US" dirty="0"/>
          </a:p>
        </p:txBody>
      </p:sp>
    </p:spTree>
    <p:extLst>
      <p:ext uri="{BB962C8B-B14F-4D97-AF65-F5344CB8AC3E}">
        <p14:creationId xmlns:p14="http://schemas.microsoft.com/office/powerpoint/2010/main" val="1987020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Preservation</a:t>
            </a:r>
          </a:p>
          <a:p>
            <a:r>
              <a:rPr lang="en-US" dirty="0"/>
              <a:t>Add 1 drop sodium thiosulfate if chlorine is present</a:t>
            </a:r>
          </a:p>
          <a:p>
            <a:r>
              <a:rPr lang="en-US" dirty="0"/>
              <a:t>Adjust pH to &lt;2 with sulfuric acid</a:t>
            </a:r>
          </a:p>
          <a:p>
            <a:r>
              <a:rPr lang="en-US" dirty="0"/>
              <a:t>Store samples at 4 </a:t>
            </a:r>
            <a:r>
              <a:rPr lang="en-US" dirty="0" err="1"/>
              <a:t>deg</a:t>
            </a:r>
            <a:r>
              <a:rPr lang="en-US" dirty="0"/>
              <a:t> C </a:t>
            </a:r>
          </a:p>
          <a:p>
            <a:r>
              <a:rPr lang="en-US" dirty="0"/>
              <a:t>Sample is good for 28 days</a:t>
            </a:r>
          </a:p>
          <a:p>
            <a:endParaRPr lang="en-US" dirty="0"/>
          </a:p>
        </p:txBody>
      </p:sp>
      <p:sp>
        <p:nvSpPr>
          <p:cNvPr id="4" name="Title 1"/>
          <p:cNvSpPr>
            <a:spLocks noGrp="1"/>
          </p:cNvSpPr>
          <p:nvPr>
            <p:ph type="title"/>
          </p:nvPr>
        </p:nvSpPr>
        <p:spPr/>
        <p:txBody>
          <a:bodyPr/>
          <a:lstStyle/>
          <a:p>
            <a:r>
              <a:rPr lang="en-US" dirty="0" smtClean="0"/>
              <a:t>Ammonia-Nitrogen (NH3-N)</a:t>
            </a:r>
            <a:endParaRPr lang="en-US" dirty="0"/>
          </a:p>
        </p:txBody>
      </p:sp>
    </p:spTree>
    <p:extLst>
      <p:ext uri="{BB962C8B-B14F-4D97-AF65-F5344CB8AC3E}">
        <p14:creationId xmlns:p14="http://schemas.microsoft.com/office/powerpoint/2010/main" val="193237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Interferences</a:t>
            </a:r>
          </a:p>
          <a:p>
            <a:r>
              <a:rPr lang="en-US" dirty="0" smtClean="0"/>
              <a:t>Sulfide-Any amount will make color darker</a:t>
            </a:r>
          </a:p>
          <a:p>
            <a:r>
              <a:rPr lang="en-US" dirty="0" smtClean="0"/>
              <a:t>Nitrite-&gt;10 mg/l will cause a positive interference</a:t>
            </a:r>
          </a:p>
          <a:p>
            <a:r>
              <a:rPr lang="en-US" dirty="0" err="1" smtClean="0"/>
              <a:t>Monochloramines</a:t>
            </a:r>
            <a:r>
              <a:rPr lang="en-US" dirty="0" smtClean="0"/>
              <a:t>-use </a:t>
            </a:r>
            <a:r>
              <a:rPr lang="en-US" dirty="0" err="1" smtClean="0"/>
              <a:t>dechlor</a:t>
            </a:r>
            <a:r>
              <a:rPr lang="en-US" dirty="0" smtClean="0"/>
              <a:t> reagent</a:t>
            </a:r>
          </a:p>
          <a:p>
            <a:endParaRPr lang="en-US" dirty="0"/>
          </a:p>
        </p:txBody>
      </p:sp>
      <p:sp>
        <p:nvSpPr>
          <p:cNvPr id="4" name="Title 1"/>
          <p:cNvSpPr>
            <a:spLocks noGrp="1"/>
          </p:cNvSpPr>
          <p:nvPr>
            <p:ph type="title"/>
          </p:nvPr>
        </p:nvSpPr>
        <p:spPr/>
        <p:txBody>
          <a:bodyPr/>
          <a:lstStyle/>
          <a:p>
            <a:r>
              <a:rPr lang="en-US" dirty="0" smtClean="0"/>
              <a:t>Ammonia-Nitrogen (NH3-N)</a:t>
            </a:r>
            <a:endParaRPr lang="en-US" dirty="0"/>
          </a:p>
        </p:txBody>
      </p:sp>
    </p:spTree>
    <p:extLst>
      <p:ext uri="{BB962C8B-B14F-4D97-AF65-F5344CB8AC3E}">
        <p14:creationId xmlns:p14="http://schemas.microsoft.com/office/powerpoint/2010/main" val="377974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Why </a:t>
            </a:r>
            <a:r>
              <a:rPr lang="en-US" dirty="0" smtClean="0"/>
              <a:t>is sampling important?</a:t>
            </a:r>
          </a:p>
          <a:p>
            <a:r>
              <a:rPr lang="en-US" dirty="0" smtClean="0"/>
              <a:t>Wastewater Perimeters: BOD, COD, TSS, Fecal Coliform, NH3, O&amp;G, Chloride, TP, DO, pH, TKN, NO3, NO2, TN</a:t>
            </a:r>
          </a:p>
          <a:p>
            <a:r>
              <a:rPr lang="en-US" dirty="0" smtClean="0"/>
              <a:t>Grab </a:t>
            </a:r>
            <a:r>
              <a:rPr lang="en-US" dirty="0" smtClean="0"/>
              <a:t>vs Composite Sampling</a:t>
            </a:r>
            <a:endParaRPr lang="en-US" dirty="0"/>
          </a:p>
        </p:txBody>
      </p:sp>
    </p:spTree>
    <p:extLst>
      <p:ext uri="{BB962C8B-B14F-4D97-AF65-F5344CB8AC3E}">
        <p14:creationId xmlns:p14="http://schemas.microsoft.com/office/powerpoint/2010/main" val="1711565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and Grease (O&amp;G)</a:t>
            </a:r>
            <a:endParaRPr lang="en-US" dirty="0"/>
          </a:p>
        </p:txBody>
      </p:sp>
      <p:sp>
        <p:nvSpPr>
          <p:cNvPr id="3" name="Content Placeholder 2"/>
          <p:cNvSpPr>
            <a:spLocks noGrp="1"/>
          </p:cNvSpPr>
          <p:nvPr>
            <p:ph idx="1"/>
          </p:nvPr>
        </p:nvSpPr>
        <p:spPr/>
        <p:txBody>
          <a:bodyPr/>
          <a:lstStyle/>
          <a:p>
            <a:r>
              <a:rPr lang="en-US" dirty="0" smtClean="0"/>
              <a:t>Collection</a:t>
            </a:r>
          </a:p>
          <a:p>
            <a:r>
              <a:rPr lang="en-US" dirty="0" smtClean="0"/>
              <a:t>Collect ~1L of sample in a glass bottle</a:t>
            </a:r>
          </a:p>
          <a:p>
            <a:pPr marL="0" indent="0">
              <a:buNone/>
            </a:pPr>
            <a:endParaRPr lang="en-US" dirty="0" smtClean="0"/>
          </a:p>
        </p:txBody>
      </p:sp>
    </p:spTree>
    <p:extLst>
      <p:ext uri="{BB962C8B-B14F-4D97-AF65-F5344CB8AC3E}">
        <p14:creationId xmlns:p14="http://schemas.microsoft.com/office/powerpoint/2010/main" val="20294785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Preservation</a:t>
            </a:r>
          </a:p>
          <a:p>
            <a:r>
              <a:rPr lang="en-US" dirty="0" smtClean="0"/>
              <a:t>Acidify with 1:1 Hydrochloric Acid to a pH &lt;2</a:t>
            </a:r>
          </a:p>
          <a:p>
            <a:r>
              <a:rPr lang="en-US" dirty="0" smtClean="0"/>
              <a:t>Do not dip probe in sample acidification</a:t>
            </a:r>
          </a:p>
          <a:p>
            <a:r>
              <a:rPr lang="en-US" dirty="0" smtClean="0"/>
              <a:t>Clean pH probe very </a:t>
            </a:r>
            <a:r>
              <a:rPr lang="en-US" dirty="0" err="1" smtClean="0"/>
              <a:t>very</a:t>
            </a:r>
            <a:r>
              <a:rPr lang="en-US" dirty="0" smtClean="0"/>
              <a:t> well after pH test</a:t>
            </a:r>
          </a:p>
          <a:p>
            <a:r>
              <a:rPr lang="en-US" dirty="0" smtClean="0"/>
              <a:t>Store at 4 </a:t>
            </a:r>
            <a:r>
              <a:rPr lang="en-US" dirty="0" err="1" smtClean="0"/>
              <a:t>deg</a:t>
            </a:r>
            <a:r>
              <a:rPr lang="en-US" dirty="0" smtClean="0"/>
              <a:t> C</a:t>
            </a:r>
          </a:p>
          <a:p>
            <a:r>
              <a:rPr lang="en-US" dirty="0" smtClean="0"/>
              <a:t>Acidified sample is good for 28 days</a:t>
            </a:r>
            <a:endParaRPr lang="en-US" dirty="0"/>
          </a:p>
        </p:txBody>
      </p:sp>
      <p:sp>
        <p:nvSpPr>
          <p:cNvPr id="4" name="Title 1"/>
          <p:cNvSpPr>
            <a:spLocks noGrp="1"/>
          </p:cNvSpPr>
          <p:nvPr>
            <p:ph type="title"/>
          </p:nvPr>
        </p:nvSpPr>
        <p:spPr/>
        <p:txBody>
          <a:bodyPr/>
          <a:lstStyle/>
          <a:p>
            <a:r>
              <a:rPr lang="en-US" dirty="0" smtClean="0"/>
              <a:t>Oil and Grease (O&amp;G)</a:t>
            </a:r>
            <a:endParaRPr lang="en-US" dirty="0"/>
          </a:p>
        </p:txBody>
      </p:sp>
    </p:spTree>
    <p:extLst>
      <p:ext uri="{BB962C8B-B14F-4D97-AF65-F5344CB8AC3E}">
        <p14:creationId xmlns:p14="http://schemas.microsoft.com/office/powerpoint/2010/main" val="2588469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Silver nitrate is used as the titrant and potassium chromate as the indicator. Silver nitrate </a:t>
            </a:r>
            <a:r>
              <a:rPr lang="en-US" dirty="0" smtClean="0"/>
              <a:t>first reacts </a:t>
            </a:r>
            <a:r>
              <a:rPr lang="en-US" dirty="0"/>
              <a:t>selectively with the chloride in the sample to produce insoluble white silver chloride. After </a:t>
            </a:r>
            <a:r>
              <a:rPr lang="en-US" dirty="0" smtClean="0"/>
              <a:t>all the </a:t>
            </a:r>
            <a:r>
              <a:rPr lang="en-US" dirty="0"/>
              <a:t>chloride has been precipitated, the silver nitrate reacts with the chromate to form an orange </a:t>
            </a:r>
            <a:r>
              <a:rPr lang="en-US" dirty="0" smtClean="0"/>
              <a:t>or red-brown </a:t>
            </a:r>
            <a:r>
              <a:rPr lang="en-US" dirty="0"/>
              <a:t>silver chromate precipitate</a:t>
            </a:r>
          </a:p>
        </p:txBody>
      </p:sp>
      <p:sp>
        <p:nvSpPr>
          <p:cNvPr id="4" name="Title 1"/>
          <p:cNvSpPr>
            <a:spLocks noGrp="1"/>
          </p:cNvSpPr>
          <p:nvPr>
            <p:ph type="title"/>
          </p:nvPr>
        </p:nvSpPr>
        <p:spPr/>
        <p:txBody>
          <a:bodyPr/>
          <a:lstStyle/>
          <a:p>
            <a:r>
              <a:rPr lang="en-US" dirty="0" smtClean="0"/>
              <a:t>Chloride</a:t>
            </a:r>
            <a:endParaRPr lang="en-US" dirty="0"/>
          </a:p>
        </p:txBody>
      </p:sp>
    </p:spTree>
    <p:extLst>
      <p:ext uri="{BB962C8B-B14F-4D97-AF65-F5344CB8AC3E}">
        <p14:creationId xmlns:p14="http://schemas.microsoft.com/office/powerpoint/2010/main" val="2077767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Chloride</a:t>
            </a:r>
            <a:endParaRPr lang="en-US" dirty="0"/>
          </a:p>
        </p:txBody>
      </p:sp>
      <p:sp>
        <p:nvSpPr>
          <p:cNvPr id="3" name="Content Placeholder 2"/>
          <p:cNvSpPr>
            <a:spLocks noGrp="1"/>
          </p:cNvSpPr>
          <p:nvPr>
            <p:ph idx="1"/>
          </p:nvPr>
        </p:nvSpPr>
        <p:spPr/>
        <p:txBody>
          <a:bodyPr/>
          <a:lstStyle/>
          <a:p>
            <a:r>
              <a:rPr lang="en-US" dirty="0" smtClean="0"/>
              <a:t>Collection</a:t>
            </a:r>
          </a:p>
          <a:p>
            <a:r>
              <a:rPr lang="en-US" dirty="0" smtClean="0"/>
              <a:t>Plastic or glass bottles</a:t>
            </a:r>
          </a:p>
          <a:p>
            <a:endParaRPr lang="en-US" dirty="0"/>
          </a:p>
        </p:txBody>
      </p:sp>
    </p:spTree>
    <p:extLst>
      <p:ext uri="{BB962C8B-B14F-4D97-AF65-F5344CB8AC3E}">
        <p14:creationId xmlns:p14="http://schemas.microsoft.com/office/powerpoint/2010/main" val="637650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Preservation</a:t>
            </a:r>
          </a:p>
          <a:p>
            <a:r>
              <a:rPr lang="en-US" dirty="0" smtClean="0"/>
              <a:t>No pretreatment needed</a:t>
            </a:r>
          </a:p>
          <a:p>
            <a:r>
              <a:rPr lang="en-US" dirty="0" smtClean="0"/>
              <a:t>Can be stored in sealed container</a:t>
            </a:r>
            <a:endParaRPr lang="en-US" dirty="0"/>
          </a:p>
        </p:txBody>
      </p:sp>
      <p:sp>
        <p:nvSpPr>
          <p:cNvPr id="4" name="Title 1"/>
          <p:cNvSpPr>
            <a:spLocks noGrp="1"/>
          </p:cNvSpPr>
          <p:nvPr>
            <p:ph type="title"/>
          </p:nvPr>
        </p:nvSpPr>
        <p:spPr/>
        <p:txBody>
          <a:bodyPr/>
          <a:lstStyle/>
          <a:p>
            <a:r>
              <a:rPr lang="en-US" dirty="0" smtClean="0"/>
              <a:t>Chloride</a:t>
            </a:r>
            <a:endParaRPr lang="en-US" dirty="0"/>
          </a:p>
        </p:txBody>
      </p:sp>
    </p:spTree>
    <p:extLst>
      <p:ext uri="{BB962C8B-B14F-4D97-AF65-F5344CB8AC3E}">
        <p14:creationId xmlns:p14="http://schemas.microsoft.com/office/powerpoint/2010/main" val="3910846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Interference</a:t>
            </a:r>
          </a:p>
          <a:p>
            <a:r>
              <a:rPr lang="en-US" dirty="0" smtClean="0"/>
              <a:t>Orthophosphate-</a:t>
            </a:r>
            <a:r>
              <a:rPr lang="en-US" dirty="0"/>
              <a:t>concentrations over 25 mg/L will cause a precipitate to </a:t>
            </a:r>
            <a:r>
              <a:rPr lang="en-US" dirty="0" smtClean="0"/>
              <a:t>form</a:t>
            </a:r>
            <a:endParaRPr lang="en-US" dirty="0"/>
          </a:p>
        </p:txBody>
      </p:sp>
      <p:sp>
        <p:nvSpPr>
          <p:cNvPr id="4" name="Title 1"/>
          <p:cNvSpPr>
            <a:spLocks noGrp="1"/>
          </p:cNvSpPr>
          <p:nvPr>
            <p:ph type="title"/>
          </p:nvPr>
        </p:nvSpPr>
        <p:spPr/>
        <p:txBody>
          <a:bodyPr/>
          <a:lstStyle/>
          <a:p>
            <a:r>
              <a:rPr lang="en-US" dirty="0" smtClean="0"/>
              <a:t>Chloride</a:t>
            </a:r>
            <a:endParaRPr lang="en-US" dirty="0"/>
          </a:p>
        </p:txBody>
      </p:sp>
    </p:spTree>
    <p:extLst>
      <p:ext uri="{BB962C8B-B14F-4D97-AF65-F5344CB8AC3E}">
        <p14:creationId xmlns:p14="http://schemas.microsoft.com/office/powerpoint/2010/main" val="1728581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t>
            </a:r>
            <a:endParaRPr lang="en-US" dirty="0"/>
          </a:p>
        </p:txBody>
      </p:sp>
      <p:sp>
        <p:nvSpPr>
          <p:cNvPr id="3" name="Content Placeholder 2"/>
          <p:cNvSpPr>
            <a:spLocks noGrp="1"/>
          </p:cNvSpPr>
          <p:nvPr>
            <p:ph idx="1"/>
          </p:nvPr>
        </p:nvSpPr>
        <p:spPr/>
        <p:txBody>
          <a:bodyPr/>
          <a:lstStyle/>
          <a:p>
            <a:pPr marL="0" indent="0">
              <a:buNone/>
            </a:pPr>
            <a:r>
              <a:rPr lang="en-US" dirty="0" smtClean="0"/>
              <a:t>What do you think?</a:t>
            </a:r>
          </a:p>
          <a:p>
            <a:pPr marL="0" indent="0">
              <a:buNone/>
            </a:pPr>
            <a:endParaRPr lang="en-US" dirty="0"/>
          </a:p>
        </p:txBody>
      </p:sp>
    </p:spTree>
    <p:extLst>
      <p:ext uri="{BB962C8B-B14F-4D97-AF65-F5344CB8AC3E}">
        <p14:creationId xmlns:p14="http://schemas.microsoft.com/office/powerpoint/2010/main" val="3068674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301180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dirty="0"/>
              <a:t> </a:t>
            </a:r>
          </a:p>
        </p:txBody>
      </p:sp>
      <p:sp>
        <p:nvSpPr>
          <p:cNvPr id="4099" name="Rectangle 2"/>
          <p:cNvSpPr>
            <a:spLocks noGrp="1" noChangeArrowheads="1"/>
          </p:cNvSpPr>
          <p:nvPr>
            <p:ph type="title"/>
          </p:nvPr>
        </p:nvSpPr>
        <p:spPr/>
        <p:txBody>
          <a:bodyPr/>
          <a:lstStyle/>
          <a:p>
            <a:r>
              <a:rPr lang="en-US" dirty="0" smtClean="0"/>
              <a:t>Why is sampling important?</a:t>
            </a:r>
          </a:p>
        </p:txBody>
      </p:sp>
      <p:sp>
        <p:nvSpPr>
          <p:cNvPr id="32771" name="Rectangle 3"/>
          <p:cNvSpPr>
            <a:spLocks noGrp="1" noChangeArrowheads="1"/>
          </p:cNvSpPr>
          <p:nvPr>
            <p:ph type="body" idx="1"/>
          </p:nvPr>
        </p:nvSpPr>
        <p:spPr/>
        <p:txBody>
          <a:bodyPr/>
          <a:lstStyle/>
          <a:p>
            <a:pPr>
              <a:lnSpc>
                <a:spcPct val="90000"/>
              </a:lnSpc>
            </a:pPr>
            <a:r>
              <a:rPr lang="en-US" sz="2800" dirty="0" smtClean="0"/>
              <a:t>Need to comply with regulations or permits</a:t>
            </a:r>
          </a:p>
          <a:p>
            <a:pPr>
              <a:lnSpc>
                <a:spcPct val="90000"/>
              </a:lnSpc>
            </a:pPr>
            <a:r>
              <a:rPr lang="en-US" sz="2800" dirty="0" smtClean="0"/>
              <a:t>Ensure water safety</a:t>
            </a:r>
          </a:p>
          <a:p>
            <a:pPr>
              <a:lnSpc>
                <a:spcPct val="90000"/>
              </a:lnSpc>
            </a:pPr>
            <a:r>
              <a:rPr lang="en-US" sz="2800" dirty="0" smtClean="0"/>
              <a:t>Solve a problem/troubleshooting</a:t>
            </a:r>
          </a:p>
          <a:p>
            <a:pPr>
              <a:lnSpc>
                <a:spcPct val="90000"/>
              </a:lnSpc>
            </a:pPr>
            <a:r>
              <a:rPr lang="en-US" sz="2800" dirty="0" smtClean="0"/>
              <a:t>Satisfy your customers concerns</a:t>
            </a:r>
          </a:p>
          <a:p>
            <a:pPr marL="0" indent="0">
              <a:lnSpc>
                <a:spcPct val="90000"/>
              </a:lnSpc>
              <a:buNone/>
            </a:pPr>
            <a:endParaRPr lang="en-US" sz="2800" dirty="0" smtClean="0"/>
          </a:p>
        </p:txBody>
      </p:sp>
    </p:spTree>
    <p:extLst>
      <p:ext uri="{BB962C8B-B14F-4D97-AF65-F5344CB8AC3E}">
        <p14:creationId xmlns:p14="http://schemas.microsoft.com/office/powerpoint/2010/main" val="49529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right)">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right)">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wipe(right)">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wipe(right)">
                                      <p:cBhvr>
                                        <p:cTn id="22"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5123" name="Rectangle 2"/>
          <p:cNvSpPr>
            <a:spLocks noGrp="1" noChangeArrowheads="1"/>
          </p:cNvSpPr>
          <p:nvPr>
            <p:ph type="title"/>
          </p:nvPr>
        </p:nvSpPr>
        <p:spPr/>
        <p:txBody>
          <a:bodyPr/>
          <a:lstStyle/>
          <a:p>
            <a:r>
              <a:rPr lang="en-US" smtClean="0"/>
              <a:t>Why is sampling important?</a:t>
            </a:r>
          </a:p>
        </p:txBody>
      </p:sp>
      <p:sp>
        <p:nvSpPr>
          <p:cNvPr id="5124" name="Rectangle 3"/>
          <p:cNvSpPr>
            <a:spLocks noGrp="1" noChangeArrowheads="1"/>
          </p:cNvSpPr>
          <p:nvPr>
            <p:ph type="body" idx="1"/>
          </p:nvPr>
        </p:nvSpPr>
        <p:spPr/>
        <p:txBody>
          <a:bodyPr/>
          <a:lstStyle/>
          <a:p>
            <a:r>
              <a:rPr lang="en-US" smtClean="0"/>
              <a:t>Provide adequate data for proper interpretation</a:t>
            </a:r>
          </a:p>
          <a:p>
            <a:r>
              <a:rPr lang="en-US" smtClean="0"/>
              <a:t>Reduce erroneous, invalid data</a:t>
            </a:r>
          </a:p>
          <a:p>
            <a:r>
              <a:rPr lang="en-US" smtClean="0"/>
              <a:t>Increase ability to verify accuracy and representativeness of data</a:t>
            </a:r>
          </a:p>
          <a:p>
            <a:r>
              <a:rPr lang="en-US" smtClean="0"/>
              <a:t>Provide a true basis for answering the original question or concern</a:t>
            </a:r>
          </a:p>
          <a:p>
            <a:pPr>
              <a:buFontTx/>
              <a:buNone/>
            </a:pPr>
            <a:endParaRPr lang="en-US" smtClean="0"/>
          </a:p>
        </p:txBody>
      </p:sp>
    </p:spTree>
    <p:extLst>
      <p:ext uri="{BB962C8B-B14F-4D97-AF65-F5344CB8AC3E}">
        <p14:creationId xmlns:p14="http://schemas.microsoft.com/office/powerpoint/2010/main" val="3960928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6147" name="Rectangle 2"/>
          <p:cNvSpPr>
            <a:spLocks noGrp="1" noChangeArrowheads="1"/>
          </p:cNvSpPr>
          <p:nvPr>
            <p:ph type="title"/>
          </p:nvPr>
        </p:nvSpPr>
        <p:spPr/>
        <p:txBody>
          <a:bodyPr/>
          <a:lstStyle/>
          <a:p>
            <a:r>
              <a:rPr lang="en-US" smtClean="0"/>
              <a:t>When to sample and test?</a:t>
            </a:r>
          </a:p>
        </p:txBody>
      </p:sp>
      <p:sp>
        <p:nvSpPr>
          <p:cNvPr id="6148" name="Rectangle 3"/>
          <p:cNvSpPr>
            <a:spLocks noGrp="1" noChangeArrowheads="1"/>
          </p:cNvSpPr>
          <p:nvPr>
            <p:ph type="body" idx="1"/>
          </p:nvPr>
        </p:nvSpPr>
        <p:spPr/>
        <p:txBody>
          <a:bodyPr/>
          <a:lstStyle/>
          <a:p>
            <a:r>
              <a:rPr lang="en-US" smtClean="0"/>
              <a:t>To answer the question </a:t>
            </a:r>
            <a:r>
              <a:rPr lang="en-US" smtClean="0">
                <a:solidFill>
                  <a:srgbClr val="FF0066"/>
                </a:solidFill>
              </a:rPr>
              <a:t>“Am I in compliance?”</a:t>
            </a:r>
          </a:p>
          <a:p>
            <a:pPr lvl="1"/>
            <a:r>
              <a:rPr lang="en-US" smtClean="0"/>
              <a:t>Sample and test at least as often as regulations require</a:t>
            </a:r>
          </a:p>
          <a:p>
            <a:endParaRPr lang="en-US" smtClean="0"/>
          </a:p>
        </p:txBody>
      </p:sp>
      <p:pic>
        <p:nvPicPr>
          <p:cNvPr id="6149" name="Picture 6" descr="C:\Program Files\Common Files\Microsoft Shared\Clipart\cagcat50\BS00559_.wmf"/>
          <p:cNvPicPr>
            <a:picLocks noChangeAspect="1" noChangeArrowheads="1"/>
          </p:cNvPicPr>
          <p:nvPr/>
        </p:nvPicPr>
        <p:blipFill>
          <a:blip r:embed="rId3"/>
          <a:srcRect/>
          <a:stretch>
            <a:fillRect/>
          </a:stretch>
        </p:blipFill>
        <p:spPr bwMode="auto">
          <a:xfrm>
            <a:off x="2777067" y="3352801"/>
            <a:ext cx="3589867" cy="2290763"/>
          </a:xfrm>
          <a:prstGeom prst="rect">
            <a:avLst/>
          </a:prstGeom>
          <a:noFill/>
          <a:ln w="9525">
            <a:noFill/>
            <a:miter lim="800000"/>
            <a:headEnd/>
            <a:tailEnd/>
          </a:ln>
        </p:spPr>
      </p:pic>
    </p:spTree>
    <p:extLst>
      <p:ext uri="{BB962C8B-B14F-4D97-AF65-F5344CB8AC3E}">
        <p14:creationId xmlns:p14="http://schemas.microsoft.com/office/powerpoint/2010/main" val="2418000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7171" name="Rectangle 1026"/>
          <p:cNvSpPr>
            <a:spLocks noGrp="1" noChangeArrowheads="1"/>
          </p:cNvSpPr>
          <p:nvPr>
            <p:ph type="title"/>
          </p:nvPr>
        </p:nvSpPr>
        <p:spPr/>
        <p:txBody>
          <a:bodyPr/>
          <a:lstStyle/>
          <a:p>
            <a:r>
              <a:rPr lang="en-US" smtClean="0"/>
              <a:t>When to sample and test?</a:t>
            </a:r>
          </a:p>
        </p:txBody>
      </p:sp>
      <p:sp>
        <p:nvSpPr>
          <p:cNvPr id="7172" name="Rectangle 1027"/>
          <p:cNvSpPr>
            <a:spLocks noGrp="1" noChangeArrowheads="1"/>
          </p:cNvSpPr>
          <p:nvPr>
            <p:ph type="body" idx="1"/>
          </p:nvPr>
        </p:nvSpPr>
        <p:spPr/>
        <p:txBody>
          <a:bodyPr/>
          <a:lstStyle/>
          <a:p>
            <a:r>
              <a:rPr lang="en-US" smtClean="0"/>
              <a:t>For </a:t>
            </a:r>
            <a:r>
              <a:rPr lang="en-US" smtClean="0">
                <a:solidFill>
                  <a:srgbClr val="FF0066"/>
                </a:solidFill>
              </a:rPr>
              <a:t>process control (preventative maintenance)</a:t>
            </a:r>
            <a:r>
              <a:rPr lang="en-US" smtClean="0"/>
              <a:t> and </a:t>
            </a:r>
            <a:r>
              <a:rPr lang="en-US" smtClean="0">
                <a:solidFill>
                  <a:srgbClr val="FF0066"/>
                </a:solidFill>
              </a:rPr>
              <a:t>troubleshooting</a:t>
            </a:r>
          </a:p>
          <a:p>
            <a:pPr lvl="1"/>
            <a:r>
              <a:rPr lang="en-US" smtClean="0"/>
              <a:t>Test frequently enough that there is sufficient information to determine</a:t>
            </a:r>
          </a:p>
          <a:p>
            <a:pPr lvl="2"/>
            <a:r>
              <a:rPr lang="en-US" smtClean="0"/>
              <a:t>When there is a problem</a:t>
            </a:r>
          </a:p>
          <a:p>
            <a:pPr lvl="2"/>
            <a:r>
              <a:rPr lang="en-US" smtClean="0"/>
              <a:t>When the problem has been corrected</a:t>
            </a:r>
          </a:p>
          <a:p>
            <a:endParaRPr lang="en-US" smtClean="0"/>
          </a:p>
        </p:txBody>
      </p:sp>
    </p:spTree>
    <p:extLst>
      <p:ext uri="{BB962C8B-B14F-4D97-AF65-F5344CB8AC3E}">
        <p14:creationId xmlns:p14="http://schemas.microsoft.com/office/powerpoint/2010/main" val="457144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t> </a:t>
            </a:r>
          </a:p>
        </p:txBody>
      </p:sp>
      <p:sp>
        <p:nvSpPr>
          <p:cNvPr id="8195" name="Rectangle 2"/>
          <p:cNvSpPr>
            <a:spLocks noGrp="1" noChangeArrowheads="1"/>
          </p:cNvSpPr>
          <p:nvPr>
            <p:ph type="title"/>
          </p:nvPr>
        </p:nvSpPr>
        <p:spPr/>
        <p:txBody>
          <a:bodyPr/>
          <a:lstStyle/>
          <a:p>
            <a:r>
              <a:rPr lang="en-US" smtClean="0"/>
              <a:t>When to Test?</a:t>
            </a:r>
          </a:p>
        </p:txBody>
      </p:sp>
      <p:sp>
        <p:nvSpPr>
          <p:cNvPr id="8196" name="Rectangle 3"/>
          <p:cNvSpPr>
            <a:spLocks noGrp="1" noChangeArrowheads="1"/>
          </p:cNvSpPr>
          <p:nvPr>
            <p:ph type="body" idx="1"/>
          </p:nvPr>
        </p:nvSpPr>
        <p:spPr/>
        <p:txBody>
          <a:bodyPr/>
          <a:lstStyle/>
          <a:p>
            <a:r>
              <a:rPr lang="en-US" smtClean="0"/>
              <a:t>Look for </a:t>
            </a:r>
            <a:r>
              <a:rPr lang="en-US" smtClean="0">
                <a:solidFill>
                  <a:srgbClr val="FF0066"/>
                </a:solidFill>
              </a:rPr>
              <a:t>trends</a:t>
            </a:r>
          </a:p>
          <a:p>
            <a:endParaRPr lang="en-US" smtClean="0">
              <a:solidFill>
                <a:srgbClr val="FF0066"/>
              </a:solidFill>
            </a:endParaRPr>
          </a:p>
        </p:txBody>
      </p:sp>
      <p:sp>
        <p:nvSpPr>
          <p:cNvPr id="8197" name="Line 5"/>
          <p:cNvSpPr>
            <a:spLocks noChangeShapeType="1"/>
          </p:cNvSpPr>
          <p:nvPr/>
        </p:nvSpPr>
        <p:spPr bwMode="auto">
          <a:xfrm>
            <a:off x="2302933" y="2743200"/>
            <a:ext cx="0" cy="2514600"/>
          </a:xfrm>
          <a:prstGeom prst="line">
            <a:avLst/>
          </a:prstGeom>
          <a:noFill/>
          <a:ln w="50800">
            <a:solidFill>
              <a:schemeClr val="tx1"/>
            </a:solidFill>
            <a:round/>
            <a:headEnd/>
            <a:tailEnd/>
          </a:ln>
          <a:effectLst/>
        </p:spPr>
        <p:txBody>
          <a:bodyPr vert="eaVert" wrap="none" anchor="ctr">
            <a:spAutoFit/>
          </a:bodyPr>
          <a:lstStyle/>
          <a:p>
            <a:endParaRPr lang="en-US"/>
          </a:p>
        </p:txBody>
      </p:sp>
      <p:sp>
        <p:nvSpPr>
          <p:cNvPr id="8198" name="Line 6"/>
          <p:cNvSpPr>
            <a:spLocks noChangeShapeType="1"/>
          </p:cNvSpPr>
          <p:nvPr/>
        </p:nvSpPr>
        <p:spPr bwMode="auto">
          <a:xfrm>
            <a:off x="2302933" y="5257800"/>
            <a:ext cx="4470400" cy="0"/>
          </a:xfrm>
          <a:prstGeom prst="line">
            <a:avLst/>
          </a:prstGeom>
          <a:noFill/>
          <a:ln w="50800">
            <a:solidFill>
              <a:schemeClr val="tx1"/>
            </a:solidFill>
            <a:round/>
            <a:headEnd/>
            <a:tailEnd/>
          </a:ln>
          <a:effectLst/>
        </p:spPr>
        <p:txBody>
          <a:bodyPr vert="eaVert" wrap="none" anchor="ctr">
            <a:spAutoFit/>
          </a:bodyPr>
          <a:lstStyle/>
          <a:p>
            <a:endParaRPr lang="en-US"/>
          </a:p>
        </p:txBody>
      </p:sp>
      <p:sp>
        <p:nvSpPr>
          <p:cNvPr id="8199" name="Text Box 7"/>
          <p:cNvSpPr txBox="1">
            <a:spLocks noChangeArrowheads="1"/>
          </p:cNvSpPr>
          <p:nvPr/>
        </p:nvSpPr>
        <p:spPr bwMode="auto">
          <a:xfrm>
            <a:off x="3928534" y="5410200"/>
            <a:ext cx="1233311" cy="369332"/>
          </a:xfrm>
          <a:prstGeom prst="rect">
            <a:avLst/>
          </a:prstGeom>
          <a:noFill/>
          <a:ln w="50800">
            <a:noFill/>
            <a:miter lim="800000"/>
            <a:headEnd/>
            <a:tailEnd/>
          </a:ln>
          <a:effectLst/>
        </p:spPr>
        <p:txBody>
          <a:bodyPr>
            <a:spAutoFit/>
          </a:bodyPr>
          <a:lstStyle/>
          <a:p>
            <a:pPr>
              <a:spcBef>
                <a:spcPct val="50000"/>
              </a:spcBef>
            </a:pPr>
            <a:r>
              <a:rPr lang="en-US"/>
              <a:t>Time</a:t>
            </a:r>
          </a:p>
        </p:txBody>
      </p:sp>
      <p:sp>
        <p:nvSpPr>
          <p:cNvPr id="8200" name="Text Box 8"/>
          <p:cNvSpPr txBox="1">
            <a:spLocks noChangeArrowheads="1"/>
          </p:cNvSpPr>
          <p:nvPr/>
        </p:nvSpPr>
        <p:spPr bwMode="auto">
          <a:xfrm>
            <a:off x="541867" y="3352800"/>
            <a:ext cx="1761067" cy="369332"/>
          </a:xfrm>
          <a:prstGeom prst="rect">
            <a:avLst/>
          </a:prstGeom>
          <a:noFill/>
          <a:ln w="50800">
            <a:noFill/>
            <a:miter lim="800000"/>
            <a:headEnd/>
            <a:tailEnd/>
          </a:ln>
          <a:effectLst/>
        </p:spPr>
        <p:txBody>
          <a:bodyPr>
            <a:spAutoFit/>
          </a:bodyPr>
          <a:lstStyle/>
          <a:p>
            <a:pPr>
              <a:spcBef>
                <a:spcPct val="50000"/>
              </a:spcBef>
            </a:pPr>
            <a:r>
              <a:rPr lang="en-US"/>
              <a:t>Measurement</a:t>
            </a:r>
          </a:p>
        </p:txBody>
      </p:sp>
      <p:sp>
        <p:nvSpPr>
          <p:cNvPr id="8201" name="Rectangle 11"/>
          <p:cNvSpPr>
            <a:spLocks noChangeArrowheads="1"/>
          </p:cNvSpPr>
          <p:nvPr/>
        </p:nvSpPr>
        <p:spPr bwMode="auto">
          <a:xfrm>
            <a:off x="4137968" y="33528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
        <p:nvSpPr>
          <p:cNvPr id="8202" name="Rectangle 13"/>
          <p:cNvSpPr>
            <a:spLocks noChangeArrowheads="1"/>
          </p:cNvSpPr>
          <p:nvPr/>
        </p:nvSpPr>
        <p:spPr bwMode="auto">
          <a:xfrm>
            <a:off x="5153968" y="4038600"/>
            <a:ext cx="461665" cy="92398"/>
          </a:xfrm>
          <a:prstGeom prst="rect">
            <a:avLst/>
          </a:prstGeom>
          <a:solidFill>
            <a:schemeClr val="tx1"/>
          </a:solidFill>
          <a:ln w="50800">
            <a:noFill/>
            <a:miter lim="800000"/>
            <a:headEnd/>
            <a:tailEnd/>
          </a:ln>
          <a:effectLst/>
        </p:spPr>
        <p:txBody>
          <a:bodyPr vert="eaVert" wrap="none" anchor="ctr">
            <a:spAutoFit/>
          </a:bodyPr>
          <a:lstStyle/>
          <a:p>
            <a:endParaRPr lang="en-US"/>
          </a:p>
        </p:txBody>
      </p:sp>
    </p:spTree>
    <p:extLst>
      <p:ext uri="{BB962C8B-B14F-4D97-AF65-F5344CB8AC3E}">
        <p14:creationId xmlns:p14="http://schemas.microsoft.com/office/powerpoint/2010/main" val="4247827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TotalTime>
  <Words>2911</Words>
  <Application>Microsoft Office PowerPoint</Application>
  <PresentationFormat>On-screen Show (4:3)</PresentationFormat>
  <Paragraphs>301</Paragraphs>
  <Slides>47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1_Office Theme</vt:lpstr>
      <vt:lpstr>Clip</vt:lpstr>
      <vt:lpstr>Sampling, Analysis and Data Interpretation</vt:lpstr>
      <vt:lpstr>S4 Water Sales and Service, LLC</vt:lpstr>
      <vt:lpstr>Contact Information</vt:lpstr>
      <vt:lpstr>Agenda</vt:lpstr>
      <vt:lpstr>Why is sampling important?</vt:lpstr>
      <vt:lpstr>Why is sampling important?</vt:lpstr>
      <vt:lpstr>When to sample and test?</vt:lpstr>
      <vt:lpstr>When to sample and test?</vt:lpstr>
      <vt:lpstr>When to Test?</vt:lpstr>
      <vt:lpstr>When to Test?</vt:lpstr>
      <vt:lpstr>Who Tests Water?</vt:lpstr>
      <vt:lpstr>Who Tests Water?</vt:lpstr>
      <vt:lpstr>Why is water tested?</vt:lpstr>
      <vt:lpstr>How is Water Tested?</vt:lpstr>
      <vt:lpstr>Sampling and Sample Preservation</vt:lpstr>
      <vt:lpstr>Sample Containers</vt:lpstr>
      <vt:lpstr>Sampling and Sample Preservation</vt:lpstr>
      <vt:lpstr>Sampling and Sample Preservation</vt:lpstr>
      <vt:lpstr>Sampling and Sample Preservation</vt:lpstr>
      <vt:lpstr>Sampling and Sample Preservation</vt:lpstr>
      <vt:lpstr>Sampling and Sample Preservation</vt:lpstr>
      <vt:lpstr>The Answer (What Now?)</vt:lpstr>
      <vt:lpstr>Instrument</vt:lpstr>
      <vt:lpstr>Procedure (Method Performance)</vt:lpstr>
      <vt:lpstr>Use of Standards</vt:lpstr>
      <vt:lpstr>Use of Standards</vt:lpstr>
      <vt:lpstr>Sample Collection</vt:lpstr>
      <vt:lpstr>Grab Samples</vt:lpstr>
      <vt:lpstr>Composite Samples</vt:lpstr>
      <vt:lpstr>How to Composite</vt:lpstr>
      <vt:lpstr>Manual vs. Automatic Sampling</vt:lpstr>
      <vt:lpstr>Chemical Oxygen Demand (COD)</vt:lpstr>
      <vt:lpstr>Chemical Oxygen Demand (COD)</vt:lpstr>
      <vt:lpstr>Chemical Oxygen Demand (COD)</vt:lpstr>
      <vt:lpstr>Chemical Oxygen Demand (COD)</vt:lpstr>
      <vt:lpstr>Ammonia-Nitrogen (NH3-N)</vt:lpstr>
      <vt:lpstr>Ammonia-Nitrogen (NH3-N)</vt:lpstr>
      <vt:lpstr>Ammonia-Nitrogen (NH3-N)</vt:lpstr>
      <vt:lpstr>Ammonia-Nitrogen (NH3-N)</vt:lpstr>
      <vt:lpstr>Oil and Grease (O&amp;G)</vt:lpstr>
      <vt:lpstr>Oil and Grease (O&amp;G)</vt:lpstr>
      <vt:lpstr>Chloride</vt:lpstr>
      <vt:lpstr>Chloride</vt:lpstr>
      <vt:lpstr>Chloride</vt:lpstr>
      <vt:lpstr>Chloride</vt:lpstr>
      <vt:lpstr>pH</vt:lpstr>
      <vt:lpstr>Questions?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S4 Water Sales and Service, LLC</dc:title>
  <dc:creator>S4 Water Sales</dc:creator>
  <cp:lastModifiedBy>S4 Water Sales and Service, LLC</cp:lastModifiedBy>
  <cp:revision>59</cp:revision>
  <dcterms:created xsi:type="dcterms:W3CDTF">2012-09-13T15:33:00Z</dcterms:created>
  <dcterms:modified xsi:type="dcterms:W3CDTF">2018-04-23T20:17:07Z</dcterms:modified>
</cp:coreProperties>
</file>