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4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5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6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7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9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10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1.xml" ContentType="application/vnd.openxmlformats-officedocument.theme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theme/theme12.xml" ContentType="application/vnd.openxmlformats-officedocument.theme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theme/theme13.xml" ContentType="application/vnd.openxmlformats-officedocument.theme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4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5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6.xml" ContentType="application/vnd.openxmlformats-officedocument.theme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theme/theme17.xml" ContentType="application/vnd.openxmlformats-officedocument.theme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slideLayouts/slideLayout163.xml" ContentType="application/vnd.openxmlformats-officedocument.presentationml.slideLayout+xml"/>
  <Override PartName="/ppt/theme/theme18.xml" ContentType="application/vnd.openxmlformats-officedocument.theme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theme/theme19.xml" ContentType="application/vnd.openxmlformats-officedocument.theme+xml"/>
  <Override PartName="/ppt/theme/theme20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1"/>
    <p:sldMasterId id="2147483684" r:id="rId2"/>
    <p:sldMasterId id="2147483693" r:id="rId3"/>
    <p:sldMasterId id="2147483702" r:id="rId4"/>
    <p:sldMasterId id="2147483711" r:id="rId5"/>
    <p:sldMasterId id="2147483720" r:id="rId6"/>
    <p:sldMasterId id="2147483729" r:id="rId7"/>
    <p:sldMasterId id="2147483738" r:id="rId8"/>
    <p:sldMasterId id="2147483747" r:id="rId9"/>
    <p:sldMasterId id="2147483760" r:id="rId10"/>
    <p:sldMasterId id="2147483775" r:id="rId11"/>
    <p:sldMasterId id="2147483787" r:id="rId12"/>
    <p:sldMasterId id="2147483805" r:id="rId13"/>
    <p:sldMasterId id="2147483820" r:id="rId14"/>
    <p:sldMasterId id="2147483835" r:id="rId15"/>
    <p:sldMasterId id="2147483838" r:id="rId16"/>
    <p:sldMasterId id="2147483847" r:id="rId17"/>
    <p:sldMasterId id="2147483856" r:id="rId18"/>
    <p:sldMasterId id="2147483903" r:id="rId19"/>
  </p:sldMasterIdLst>
  <p:notesMasterIdLst>
    <p:notesMasterId r:id="rId60"/>
  </p:notesMasterIdLst>
  <p:sldIdLst>
    <p:sldId id="368" r:id="rId20"/>
    <p:sldId id="257" r:id="rId21"/>
    <p:sldId id="258" r:id="rId22"/>
    <p:sldId id="288" r:id="rId23"/>
    <p:sldId id="261" r:id="rId24"/>
    <p:sldId id="297" r:id="rId25"/>
    <p:sldId id="321" r:id="rId26"/>
    <p:sldId id="322" r:id="rId27"/>
    <p:sldId id="312" r:id="rId28"/>
    <p:sldId id="309" r:id="rId29"/>
    <p:sldId id="310" r:id="rId30"/>
    <p:sldId id="313" r:id="rId31"/>
    <p:sldId id="305" r:id="rId32"/>
    <p:sldId id="262" r:id="rId33"/>
    <p:sldId id="304" r:id="rId34"/>
    <p:sldId id="306" r:id="rId35"/>
    <p:sldId id="307" r:id="rId36"/>
    <p:sldId id="289" r:id="rId37"/>
    <p:sldId id="265" r:id="rId38"/>
    <p:sldId id="370" r:id="rId39"/>
    <p:sldId id="269" r:id="rId40"/>
    <p:sldId id="271" r:id="rId41"/>
    <p:sldId id="270" r:id="rId42"/>
    <p:sldId id="371" r:id="rId43"/>
    <p:sldId id="324" r:id="rId44"/>
    <p:sldId id="336" r:id="rId45"/>
    <p:sldId id="287" r:id="rId46"/>
    <p:sldId id="286" r:id="rId47"/>
    <p:sldId id="335" r:id="rId48"/>
    <p:sldId id="337" r:id="rId49"/>
    <p:sldId id="372" r:id="rId50"/>
    <p:sldId id="350" r:id="rId51"/>
    <p:sldId id="341" r:id="rId52"/>
    <p:sldId id="342" r:id="rId53"/>
    <p:sldId id="281" r:id="rId54"/>
    <p:sldId id="276" r:id="rId55"/>
    <p:sldId id="277" r:id="rId56"/>
    <p:sldId id="278" r:id="rId57"/>
    <p:sldId id="279" r:id="rId58"/>
    <p:sldId id="369" r:id="rId59"/>
  </p:sldIdLst>
  <p:sldSz cx="9144000" cy="6858000" type="screen4x3"/>
  <p:notesSz cx="6858000" cy="9144000"/>
  <p:custDataLst>
    <p:tags r:id="rId61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GE Inspir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0000"/>
    <a:srgbClr val="FF3300"/>
    <a:srgbClr val="0099FF"/>
    <a:srgbClr val="6666FF"/>
    <a:srgbClr val="6600FF"/>
    <a:srgbClr val="3399FF"/>
    <a:srgbClr val="FFCC66"/>
    <a:srgbClr val="FFFFCC"/>
    <a:srgbClr val="33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20944" autoAdjust="0"/>
    <p:restoredTop sz="94434" autoAdjust="0"/>
  </p:normalViewPr>
  <p:slideViewPr>
    <p:cSldViewPr snapToObjects="1">
      <p:cViewPr varScale="1">
        <p:scale>
          <a:sx n="108" d="100"/>
          <a:sy n="108" d="100"/>
        </p:scale>
        <p:origin x="234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Objects="1">
      <p:cViewPr varScale="1">
        <p:scale>
          <a:sx n="40" d="100"/>
          <a:sy n="40" d="100"/>
        </p:scale>
        <p:origin x="-1392" y="-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26" Type="http://schemas.openxmlformats.org/officeDocument/2006/relationships/slide" Target="slides/slide7.xml"/><Relationship Id="rId39" Type="http://schemas.openxmlformats.org/officeDocument/2006/relationships/slide" Target="slides/slide20.xml"/><Relationship Id="rId21" Type="http://schemas.openxmlformats.org/officeDocument/2006/relationships/slide" Target="slides/slide2.xml"/><Relationship Id="rId34" Type="http://schemas.openxmlformats.org/officeDocument/2006/relationships/slide" Target="slides/slide15.xml"/><Relationship Id="rId42" Type="http://schemas.openxmlformats.org/officeDocument/2006/relationships/slide" Target="slides/slide23.xml"/><Relationship Id="rId47" Type="http://schemas.openxmlformats.org/officeDocument/2006/relationships/slide" Target="slides/slide28.xml"/><Relationship Id="rId50" Type="http://schemas.openxmlformats.org/officeDocument/2006/relationships/slide" Target="slides/slide31.xml"/><Relationship Id="rId55" Type="http://schemas.openxmlformats.org/officeDocument/2006/relationships/slide" Target="slides/slide36.xml"/><Relationship Id="rId63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1.xml"/><Relationship Id="rId29" Type="http://schemas.openxmlformats.org/officeDocument/2006/relationships/slide" Target="slides/slide10.xml"/><Relationship Id="rId41" Type="http://schemas.openxmlformats.org/officeDocument/2006/relationships/slide" Target="slides/slide22.xml"/><Relationship Id="rId54" Type="http://schemas.openxmlformats.org/officeDocument/2006/relationships/slide" Target="slides/slide35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5.xml"/><Relationship Id="rId32" Type="http://schemas.openxmlformats.org/officeDocument/2006/relationships/slide" Target="slides/slide13.xml"/><Relationship Id="rId37" Type="http://schemas.openxmlformats.org/officeDocument/2006/relationships/slide" Target="slides/slide18.xml"/><Relationship Id="rId40" Type="http://schemas.openxmlformats.org/officeDocument/2006/relationships/slide" Target="slides/slide21.xml"/><Relationship Id="rId45" Type="http://schemas.openxmlformats.org/officeDocument/2006/relationships/slide" Target="slides/slide26.xml"/><Relationship Id="rId53" Type="http://schemas.openxmlformats.org/officeDocument/2006/relationships/slide" Target="slides/slide34.xml"/><Relationship Id="rId58" Type="http://schemas.openxmlformats.org/officeDocument/2006/relationships/slide" Target="slides/slide39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4.xml"/><Relationship Id="rId28" Type="http://schemas.openxmlformats.org/officeDocument/2006/relationships/slide" Target="slides/slide9.xml"/><Relationship Id="rId36" Type="http://schemas.openxmlformats.org/officeDocument/2006/relationships/slide" Target="slides/slide17.xml"/><Relationship Id="rId49" Type="http://schemas.openxmlformats.org/officeDocument/2006/relationships/slide" Target="slides/slide30.xml"/><Relationship Id="rId57" Type="http://schemas.openxmlformats.org/officeDocument/2006/relationships/slide" Target="slides/slide38.xml"/><Relationship Id="rId61" Type="http://schemas.openxmlformats.org/officeDocument/2006/relationships/tags" Target="tags/tag1.xml"/><Relationship Id="rId10" Type="http://schemas.openxmlformats.org/officeDocument/2006/relationships/slideMaster" Target="slideMasters/slideMaster10.xml"/><Relationship Id="rId19" Type="http://schemas.openxmlformats.org/officeDocument/2006/relationships/slideMaster" Target="slideMasters/slideMaster19.xml"/><Relationship Id="rId31" Type="http://schemas.openxmlformats.org/officeDocument/2006/relationships/slide" Target="slides/slide12.xml"/><Relationship Id="rId44" Type="http://schemas.openxmlformats.org/officeDocument/2006/relationships/slide" Target="slides/slide25.xml"/><Relationship Id="rId52" Type="http://schemas.openxmlformats.org/officeDocument/2006/relationships/slide" Target="slides/slide33.xml"/><Relationship Id="rId60" Type="http://schemas.openxmlformats.org/officeDocument/2006/relationships/notesMaster" Target="notesMasters/notesMaster1.xml"/><Relationship Id="rId65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3.xml"/><Relationship Id="rId27" Type="http://schemas.openxmlformats.org/officeDocument/2006/relationships/slide" Target="slides/slide8.xml"/><Relationship Id="rId30" Type="http://schemas.openxmlformats.org/officeDocument/2006/relationships/slide" Target="slides/slide11.xml"/><Relationship Id="rId35" Type="http://schemas.openxmlformats.org/officeDocument/2006/relationships/slide" Target="slides/slide16.xml"/><Relationship Id="rId43" Type="http://schemas.openxmlformats.org/officeDocument/2006/relationships/slide" Target="slides/slide24.xml"/><Relationship Id="rId48" Type="http://schemas.openxmlformats.org/officeDocument/2006/relationships/slide" Target="slides/slide29.xml"/><Relationship Id="rId56" Type="http://schemas.openxmlformats.org/officeDocument/2006/relationships/slide" Target="slides/slide37.xml"/><Relationship Id="rId64" Type="http://schemas.openxmlformats.org/officeDocument/2006/relationships/theme" Target="theme/theme1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2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" Target="slides/slide6.xml"/><Relationship Id="rId33" Type="http://schemas.openxmlformats.org/officeDocument/2006/relationships/slide" Target="slides/slide14.xml"/><Relationship Id="rId38" Type="http://schemas.openxmlformats.org/officeDocument/2006/relationships/slide" Target="slides/slide19.xml"/><Relationship Id="rId46" Type="http://schemas.openxmlformats.org/officeDocument/2006/relationships/slide" Target="slides/slide27.xml"/><Relationship Id="rId59" Type="http://schemas.openxmlformats.org/officeDocument/2006/relationships/slide" Target="slides/slide40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25.xml"/><Relationship Id="rId1" Type="http://schemas.openxmlformats.org/officeDocument/2006/relationships/slide" Target="slides/slide1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fld id="{655736CB-5B2D-412E-984F-EA31FBE6DEC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17546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736CB-5B2D-412E-984F-EA31FBE6DEC8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1671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B596AB3-37BA-478C-ACF8-2A1E0BE24EBE}" type="slidenum">
              <a:rPr lang="en-US"/>
              <a:pPr/>
              <a:t>33</a:t>
            </a:fld>
            <a:endParaRPr lang="en-US"/>
          </a:p>
        </p:txBody>
      </p:sp>
      <p:sp>
        <p:nvSpPr>
          <p:cNvPr id="316418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algn="ctr"/>
            <a:r>
              <a:rPr lang="en-US" sz="1600" b="1"/>
              <a:t>Review Of Filmer Technology</a:t>
            </a:r>
          </a:p>
          <a:p>
            <a:endParaRPr lang="en-US"/>
          </a:p>
          <a:p>
            <a:r>
              <a:rPr lang="en-US"/>
              <a:t>The picture effectively illustrates how a filmer functions to protect the metal surface.  The film does not impede heat transfer; in fact, it may enhance it by promoting drop wise condensation (vs. film condensation).</a:t>
            </a:r>
          </a:p>
          <a:p>
            <a:r>
              <a:rPr lang="en-US"/>
              <a:t>The integrity and stability of the mono-molecular film is key to performance.</a:t>
            </a:r>
          </a:p>
          <a:p>
            <a:endParaRPr lang="en-US"/>
          </a:p>
        </p:txBody>
      </p:sp>
      <p:sp>
        <p:nvSpPr>
          <p:cNvPr id="316419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8653968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789C72-74B0-4808-8D22-C11A21F018BE}" type="slidenum">
              <a:rPr lang="en-US"/>
              <a:pPr/>
              <a:t>34</a:t>
            </a:fld>
            <a:endParaRPr lang="en-US"/>
          </a:p>
        </p:txBody>
      </p:sp>
      <p:sp>
        <p:nvSpPr>
          <p:cNvPr id="3184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 algn="ctr"/>
            <a:r>
              <a:rPr lang="en-US" sz="1600" b="1"/>
              <a:t>Review Of Filmer Technology</a:t>
            </a:r>
            <a:endParaRPr lang="en-US"/>
          </a:p>
          <a:p>
            <a:endParaRPr lang="en-US"/>
          </a:p>
          <a:p>
            <a:r>
              <a:rPr lang="en-US"/>
              <a:t>A properly applied filmer program will protect metal surfaces from corrosion.  This concept is similar to what you do when you apply wax to the metal surface of your car - protecting the surface from the weather.</a:t>
            </a:r>
          </a:p>
          <a:p>
            <a:endParaRPr lang="en-US"/>
          </a:p>
          <a:p>
            <a:r>
              <a:rPr lang="en-US"/>
              <a:t>It can be noted that the film protection is not perfect, e.g. the filming process is dynamic with film continuously being stripped away and again replenished.  As a result, the metal will be exposed somewhat to the corrosive environment.</a:t>
            </a:r>
          </a:p>
          <a:p>
            <a:r>
              <a:rPr lang="en-US"/>
              <a:t>Note, the filmer itself does nothing to change or modify the corrosive liquid.</a:t>
            </a:r>
          </a:p>
          <a:p>
            <a:endParaRPr lang="en-US"/>
          </a:p>
          <a:p>
            <a:endParaRPr lang="en-US"/>
          </a:p>
        </p:txBody>
      </p:sp>
      <p:sp>
        <p:nvSpPr>
          <p:cNvPr id="3184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11015288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EFC414A-A018-4ACB-B0A8-12CB8D127972}" type="slidenum">
              <a:rPr lang="en-US"/>
              <a:pPr/>
              <a:t>8</a:t>
            </a:fld>
            <a:endParaRPr lang="en-US"/>
          </a:p>
        </p:txBody>
      </p:sp>
      <p:sp>
        <p:nvSpPr>
          <p:cNvPr id="287746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endParaRPr lang="en-GB"/>
          </a:p>
        </p:txBody>
      </p:sp>
      <p:sp>
        <p:nvSpPr>
          <p:cNvPr id="28774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2525" y="692150"/>
            <a:ext cx="4554538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7433606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3A3F23A-E748-4CA1-83E6-DC73D9F06617}" type="slidenum">
              <a:rPr lang="en-US"/>
              <a:pPr/>
              <a:t>9</a:t>
            </a:fld>
            <a:endParaRPr lang="en-US"/>
          </a:p>
        </p:txBody>
      </p:sp>
      <p:sp>
        <p:nvSpPr>
          <p:cNvPr id="2713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271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7595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205CC89-4733-4ABD-8165-DDD030D788A8}" type="slidenum">
              <a:rPr lang="en-US"/>
              <a:pPr/>
              <a:t>10</a:t>
            </a:fld>
            <a:endParaRPr lang="en-US"/>
          </a:p>
        </p:txBody>
      </p:sp>
      <p:sp>
        <p:nvSpPr>
          <p:cNvPr id="265218" name="Rectangle 1026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r>
              <a:rPr lang="en-US" dirty="0"/>
              <a:t>The solubility of oxygen in water is dependent upon the temperature and pressure.</a:t>
            </a:r>
          </a:p>
          <a:p>
            <a:endParaRPr lang="en-US" dirty="0"/>
          </a:p>
          <a:p>
            <a:r>
              <a:rPr lang="en-US" dirty="0"/>
              <a:t>Oxygen content of cold makeup (70 F) will contain 8 to 10 ppm of oxygen. </a:t>
            </a:r>
          </a:p>
          <a:p>
            <a:endParaRPr lang="en-US" dirty="0"/>
          </a:p>
          <a:p>
            <a:r>
              <a:rPr lang="en-US" dirty="0"/>
              <a:t>The incoming stream of water to the Deaerator is sprayed into fine droplets or spilled over trays to maximize the waters  </a:t>
            </a:r>
            <a:r>
              <a:rPr lang="en-US" b="1" i="1" u="sng" dirty="0"/>
              <a:t>  steam  </a:t>
            </a:r>
            <a:r>
              <a:rPr lang="en-US" b="1" i="1" dirty="0"/>
              <a:t>  </a:t>
            </a:r>
            <a:r>
              <a:rPr lang="en-US" b="1" i="1" u="sng" dirty="0"/>
              <a:t>  contact  .</a:t>
            </a:r>
            <a:endParaRPr lang="en-US" dirty="0"/>
          </a:p>
          <a:p>
            <a:r>
              <a:rPr lang="en-US" dirty="0"/>
              <a:t>2. </a:t>
            </a:r>
            <a:r>
              <a:rPr lang="en-US" b="1" i="1" u="sng" dirty="0"/>
              <a:t>  Fresh  </a:t>
            </a:r>
            <a:r>
              <a:rPr lang="en-US" b="1" i="1" dirty="0"/>
              <a:t>  </a:t>
            </a:r>
            <a:r>
              <a:rPr lang="en-US" b="1" i="1" u="sng" dirty="0"/>
              <a:t>  steam  </a:t>
            </a:r>
            <a:r>
              <a:rPr lang="en-US" b="1" i="1" dirty="0"/>
              <a:t>  </a:t>
            </a:r>
            <a:r>
              <a:rPr lang="en-US" dirty="0"/>
              <a:t>is added so it can have intimate contact with the water. This heats the water to that of the  </a:t>
            </a:r>
            <a:r>
              <a:rPr lang="en-US" b="1" i="1" u="sng" dirty="0"/>
              <a:t>  saturated  </a:t>
            </a:r>
            <a:r>
              <a:rPr lang="en-US" b="1" i="1" dirty="0"/>
              <a:t>  </a:t>
            </a:r>
            <a:r>
              <a:rPr lang="en-US" b="1" i="1" u="sng" dirty="0"/>
              <a:t>  steam  </a:t>
            </a:r>
            <a:r>
              <a:rPr lang="en-US" b="1" i="1" dirty="0"/>
              <a:t>  </a:t>
            </a:r>
            <a:r>
              <a:rPr lang="en-US" dirty="0"/>
              <a:t>temperature.</a:t>
            </a:r>
          </a:p>
          <a:p>
            <a:r>
              <a:rPr lang="en-US" dirty="0"/>
              <a:t>3. The heating of the water drives the non-condensable gases (such as oxygen) off into the </a:t>
            </a:r>
            <a:r>
              <a:rPr lang="en-US" b="1" i="1" u="sng" dirty="0"/>
              <a:t>  vapor  </a:t>
            </a:r>
            <a:r>
              <a:rPr lang="en-US" b="1" i="1" dirty="0"/>
              <a:t> </a:t>
            </a:r>
            <a:r>
              <a:rPr lang="en-US" dirty="0"/>
              <a:t>phase.</a:t>
            </a:r>
          </a:p>
          <a:p>
            <a:r>
              <a:rPr lang="en-US" dirty="0"/>
              <a:t>4. </a:t>
            </a:r>
            <a:r>
              <a:rPr lang="en-US" b="1" i="1" u="sng" dirty="0"/>
              <a:t>  Venting  </a:t>
            </a:r>
            <a:r>
              <a:rPr lang="en-US" b="1" i="1" dirty="0"/>
              <a:t>  </a:t>
            </a:r>
            <a:r>
              <a:rPr lang="en-US" dirty="0"/>
              <a:t>of these hot gases/steam from the deaerators producers an extremely low O</a:t>
            </a:r>
            <a:r>
              <a:rPr lang="en-US" baseline="-25000" dirty="0"/>
              <a:t>2</a:t>
            </a:r>
            <a:r>
              <a:rPr lang="en-US" dirty="0"/>
              <a:t>  gas environment.</a:t>
            </a:r>
          </a:p>
          <a:p>
            <a:r>
              <a:rPr lang="en-US" dirty="0"/>
              <a:t>5. This in turn results in oxygen values of less than  </a:t>
            </a:r>
            <a:r>
              <a:rPr lang="en-US" b="1" i="1" u="sng" dirty="0"/>
              <a:t>  7 ppb  </a:t>
            </a:r>
            <a:r>
              <a:rPr lang="en-US" b="1" i="1" dirty="0"/>
              <a:t>  </a:t>
            </a:r>
            <a:r>
              <a:rPr lang="en-US" dirty="0"/>
              <a:t>in </a:t>
            </a:r>
            <a:r>
              <a:rPr lang="en-US" dirty="0" err="1"/>
              <a:t>feedwater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265219" name="Rectangle 1027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9915223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2E928BA-E589-4BDF-A573-5417861B0704}" type="slidenum">
              <a:rPr lang="en-US"/>
              <a:pPr/>
              <a:t>11</a:t>
            </a:fld>
            <a:endParaRPr lang="en-US"/>
          </a:p>
        </p:txBody>
      </p:sp>
      <p:sp>
        <p:nvSpPr>
          <p:cNvPr id="267266" name="Rectangle 2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 lIns="90488" tIns="44450" rIns="90488" bIns="44450"/>
          <a:lstStyle/>
          <a:p>
            <a:pPr>
              <a:lnSpc>
                <a:spcPct val="200000"/>
              </a:lnSpc>
            </a:pPr>
            <a:r>
              <a:rPr lang="en-US"/>
              <a:t>Spray Scrubbing Deaerators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/>
              <a:t>Perform best at stable</a:t>
            </a:r>
            <a:r>
              <a:rPr lang="en-US" b="1" i="1"/>
              <a:t> </a:t>
            </a:r>
            <a:r>
              <a:rPr lang="en-US"/>
              <a:t>high load conditions.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/>
              <a:t>Perform best when approaching water stream is approximately 50 </a:t>
            </a:r>
            <a:r>
              <a:rPr lang="en-US" baseline="30000"/>
              <a:t>0  </a:t>
            </a:r>
            <a:r>
              <a:rPr lang="en-US"/>
              <a:t>F</a:t>
            </a:r>
            <a:r>
              <a:rPr lang="en-US" b="1" i="1"/>
              <a:t> </a:t>
            </a:r>
            <a:r>
              <a:rPr lang="en-US"/>
              <a:t>less than the feedwater temp.  (Higher temperatures reduce the amount of steam addition and can lead to increased venting needs).</a:t>
            </a:r>
          </a:p>
          <a:p>
            <a:pPr>
              <a:lnSpc>
                <a:spcPct val="200000"/>
              </a:lnSpc>
              <a:buFontTx/>
              <a:buChar char="•"/>
            </a:pPr>
            <a:r>
              <a:rPr lang="en-US"/>
              <a:t>Rely on excellent spray nozzle operation to break the water up</a:t>
            </a:r>
            <a:br>
              <a:rPr lang="en-US"/>
            </a:br>
            <a:r>
              <a:rPr lang="en-US"/>
              <a:t>into fine droplets.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267267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35914963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AA90DC6-0FF0-4F68-92EF-5B60138C6DA0}" type="slidenum">
              <a:rPr lang="en-US"/>
              <a:pPr/>
              <a:t>12</a:t>
            </a:fld>
            <a:endParaRPr lang="en-US"/>
          </a:p>
        </p:txBody>
      </p:sp>
      <p:sp>
        <p:nvSpPr>
          <p:cNvPr id="273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7388"/>
            <a:ext cx="4568825" cy="3425825"/>
          </a:xfrm>
          <a:ln/>
        </p:spPr>
      </p:sp>
      <p:sp>
        <p:nvSpPr>
          <p:cNvPr id="273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04278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DCAFB5D-AA82-4492-9CBB-5CE7D15624DD}" type="slidenum">
              <a:rPr lang="en-US"/>
              <a:pPr/>
              <a:t>16</a:t>
            </a:fld>
            <a:endParaRPr lang="en-US"/>
          </a:p>
        </p:txBody>
      </p:sp>
      <p:sp>
        <p:nvSpPr>
          <p:cNvPr id="3860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60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0162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AA8D9E8-7B0E-4361-90B7-096D85B7ACAB}" type="slidenum">
              <a:rPr lang="en-US"/>
              <a:pPr/>
              <a:t>28</a:t>
            </a:fld>
            <a:endParaRPr lang="en-US"/>
          </a:p>
        </p:txBody>
      </p:sp>
      <p:sp>
        <p:nvSpPr>
          <p:cNvPr id="387074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70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49725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DC8969-F8E5-4DA6-8EFC-2AC018288047}" type="slidenum">
              <a:rPr lang="en-US"/>
              <a:pPr/>
              <a:t>32</a:t>
            </a:fld>
            <a:endParaRPr lang="en-US"/>
          </a:p>
        </p:txBody>
      </p:sp>
      <p:sp>
        <p:nvSpPr>
          <p:cNvPr id="335874" name="Rectangle 2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 lIns="90488" tIns="44450" rIns="90488" bIns="44450"/>
          <a:lstStyle/>
          <a:p>
            <a:r>
              <a:rPr lang="en-GB" dirty="0"/>
              <a:t>DEAE –  </a:t>
            </a:r>
            <a:r>
              <a:rPr lang="en-GB" dirty="0" err="1"/>
              <a:t>Diethylethanolamine</a:t>
            </a:r>
            <a:endParaRPr lang="en-GB" dirty="0"/>
          </a:p>
          <a:p>
            <a:r>
              <a:rPr lang="en-GB" dirty="0"/>
              <a:t>MOPA – </a:t>
            </a:r>
            <a:r>
              <a:rPr lang="en-GB" dirty="0" err="1"/>
              <a:t>Methoxypropylamine</a:t>
            </a:r>
            <a:endParaRPr lang="en-GB" dirty="0"/>
          </a:p>
          <a:p>
            <a:r>
              <a:rPr lang="en-GB" dirty="0"/>
              <a:t>MEA –</a:t>
            </a:r>
            <a:r>
              <a:rPr lang="en-GB" baseline="0" dirty="0"/>
              <a:t> </a:t>
            </a:r>
            <a:r>
              <a:rPr lang="en-GB" baseline="0" dirty="0" err="1"/>
              <a:t>Monoethanolamine</a:t>
            </a:r>
            <a:endParaRPr lang="en-GB" baseline="0" dirty="0"/>
          </a:p>
          <a:p>
            <a:endParaRPr lang="en-GB" dirty="0"/>
          </a:p>
        </p:txBody>
      </p:sp>
      <p:sp>
        <p:nvSpPr>
          <p:cNvPr id="335875" name="Rectangle 3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6175" y="688975"/>
            <a:ext cx="4556125" cy="3416300"/>
          </a:xfrm>
          <a:ln w="12700" cap="flat">
            <a:solidFill>
              <a:schemeClr val="tx1"/>
            </a:solidFill>
          </a:ln>
        </p:spPr>
      </p:sp>
    </p:spTree>
    <p:extLst>
      <p:ext uri="{BB962C8B-B14F-4D97-AF65-F5344CB8AC3E}">
        <p14:creationId xmlns:p14="http://schemas.microsoft.com/office/powerpoint/2010/main" val="234347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1.xml"/><Relationship Id="rId4" Type="http://schemas.openxmlformats.org/officeDocument/2006/relationships/image" Target="../media/image5.png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1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2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2.xml"/></Relationships>
</file>

<file path=ppt/slideLayouts/_rels/slideLayout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2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3.xml"/></Relationships>
</file>

<file path=ppt/slideLayouts/_rels/slideLayout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4.xml"/></Relationships>
</file>

<file path=ppt/slideLayouts/_rels/slideLayout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4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4.xml"/></Relationships>
</file>

<file path=ppt/slideLayouts/_rels/slideLayout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4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5.xml"/><Relationship Id="rId4" Type="http://schemas.openxmlformats.org/officeDocument/2006/relationships/image" Target="../media/image5.png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6.xml"/></Relationships>
</file>

<file path=ppt/slideLayouts/_rels/slideLayout1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6.xml"/></Relationships>
</file>

<file path=ppt/slideLayouts/_rels/slideLayout1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6.xml"/></Relationships>
</file>

<file path=ppt/slideLayouts/_rels/slideLayout1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7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7.xml"/></Relationships>
</file>

<file path=ppt/slideLayouts/_rels/slideLayout1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7.xml"/></Relationships>
</file>

<file path=ppt/slideLayouts/_rels/slideLayout1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7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8.xml"/></Relationships>
</file>

<file path=ppt/slideLayouts/_rels/slideLayout1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8.xml"/></Relationships>
</file>

<file path=ppt/slideLayouts/_rels/slideLayout1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8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8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9.xml"/></Relationships>
</file>

<file path=ppt/slideLayouts/_rels/slideLayout1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9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44E76-D703-44AF-9210-AE51973AE2E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>
            <a:off x="200811" y="200688"/>
            <a:ext cx="8748000" cy="6494400"/>
          </a:xfrm>
          <a:prstGeom prst="round2DiagRect">
            <a:avLst>
              <a:gd name="adj1" fmla="val 5867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54" y="200691"/>
            <a:ext cx="2228776" cy="6233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6"/>
            <a:ext cx="4583380" cy="984618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6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8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37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7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F9A3-39D2-4BB5-A970-CE9A4FC6BF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5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3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9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7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9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181A-DA09-4933-89B8-F30BC90B6C7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44E76-D703-44AF-9210-AE51973AE2E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0059-B1DE-400A-B3AE-31857D5BC0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F9A3-39D2-4BB5-A970-CE9A4FC6BF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0059-B1DE-400A-B3AE-31857D5BC0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92753-C0AF-4C8C-A15C-67CCFEE530C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FD026-BCD6-4369-9FCA-4EDEBB5B48D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4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917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12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92753-C0AF-4C8C-A15C-67CCFEE530C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014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906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44E76-D703-44AF-9210-AE51973AE2E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181A-DA09-4933-89B8-F30BC90B6C7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F9A3-39D2-4BB5-A970-CE9A4FC6BF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0059-B1DE-400A-B3AE-31857D5BC0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92753-C0AF-4C8C-A15C-67CCFEE530C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FD026-BCD6-4369-9FCA-4EDEBB5B48D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>
            <a:off x="200811" y="200688"/>
            <a:ext cx="8748000" cy="6494400"/>
          </a:xfrm>
          <a:prstGeom prst="round2DiagRect">
            <a:avLst>
              <a:gd name="adj1" fmla="val 5867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54" y="200691"/>
            <a:ext cx="2228776" cy="6233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6"/>
            <a:ext cx="4583380" cy="984618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6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98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FD026-BCD6-4369-9FCA-4EDEBB5B48D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36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88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0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2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6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344488" y="263525"/>
            <a:ext cx="8401050" cy="1395413"/>
          </a:xfrm>
        </p:spPr>
        <p:txBody>
          <a:bodyPr/>
          <a:lstStyle>
            <a:lvl1pPr>
              <a:spcBef>
                <a:spcPct val="25000"/>
              </a:spcBef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76835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344488" y="1677988"/>
            <a:ext cx="8396287" cy="1752600"/>
          </a:xfrm>
        </p:spPr>
        <p:txBody>
          <a:bodyPr/>
          <a:lstStyle>
            <a:lvl1pPr>
              <a:spcBef>
                <a:spcPct val="0"/>
              </a:spcBef>
              <a:defRPr sz="5000">
                <a:solidFill>
                  <a:schemeClr val="accent2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37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7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5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5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632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44E76-D703-44AF-9210-AE51973AE2E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6455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253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FD026-BCD6-4369-9FCA-4EDEBB5B48D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668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2881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900837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342900" y="280988"/>
            <a:ext cx="8459788" cy="5683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92753-C0AF-4C8C-A15C-67CCFEE530C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781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62510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22433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7356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7256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1684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2433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3644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7361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69564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>
            <a:off x="200811" y="200688"/>
            <a:ext cx="8748000" cy="6494400"/>
          </a:xfrm>
          <a:prstGeom prst="round2DiagRect">
            <a:avLst>
              <a:gd name="adj1" fmla="val 5867"/>
              <a:gd name="adj2" fmla="val 0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5054" y="200691"/>
            <a:ext cx="2228776" cy="623398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301974" y="465651"/>
            <a:ext cx="4583380" cy="1238104"/>
          </a:xfrm>
          <a:prstGeom prst="rect">
            <a:avLst/>
          </a:prstGeom>
          <a:noFill/>
        </p:spPr>
        <p:txBody>
          <a:bodyPr anchor="b" anchorCtr="0">
            <a:normAutofit/>
          </a:bodyPr>
          <a:lstStyle>
            <a:lvl1pPr marL="0" indent="0" algn="ctr"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301974" y="1729326"/>
            <a:ext cx="4583380" cy="984618"/>
          </a:xfrm>
        </p:spPr>
        <p:txBody>
          <a:bodyPr>
            <a:normAutofit/>
          </a:bodyPr>
          <a:lstStyle>
            <a:lvl1pPr marL="0" indent="0" algn="ctr">
              <a:buNone/>
              <a:defRPr sz="1800" i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6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77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078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989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5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7181A-DA09-4933-89B8-F30BC90B6C7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44E76-D703-44AF-9210-AE51973AE2E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F9A3-39D2-4BB5-A970-CE9A4FC6BF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0059-B1DE-400A-B3AE-31857D5BC0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92753-C0AF-4C8C-A15C-67CCFEE530C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FD026-BCD6-4369-9FCA-4EDEBB5B48D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bg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9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43695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95884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500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3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4427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62622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rgbClr val="0062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6638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rgbClr val="0062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14296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rgbClr val="0062A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9104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rgbClr val="0062A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767379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62A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30600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62A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9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20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6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200" b="0">
                <a:solidFill>
                  <a:schemeClr val="tx1"/>
                </a:solidFill>
              </a:defRPr>
            </a:lvl3pPr>
            <a:lvl4pPr>
              <a:defRPr sz="1400" b="0">
                <a:solidFill>
                  <a:schemeClr val="tx1"/>
                </a:solidFill>
              </a:defRPr>
            </a:lvl4pPr>
            <a:lvl5pPr>
              <a:defRPr sz="14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62A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/>
          <a:lstStyle/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62A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34777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23990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1073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78413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1758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41246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8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01406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890675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7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5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5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5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5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rgbClr val="199C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rgbClr val="199C6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rgbClr val="199C69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rgbClr val="199C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85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199C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665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199C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199C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199C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30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 userDrawn="1"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225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 userDrawn="1"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35548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93380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8990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07739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9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5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9397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9"/>
          <p:cNvGrpSpPr>
            <a:grpSpLocks/>
          </p:cNvGrpSpPr>
          <p:nvPr userDrawn="1"/>
        </p:nvGrpSpPr>
        <p:grpSpPr bwMode="auto">
          <a:xfrm>
            <a:off x="0" y="0"/>
            <a:ext cx="6794500" cy="6858000"/>
            <a:chOff x="0" y="0"/>
            <a:chExt cx="4280" cy="4320"/>
          </a:xfrm>
        </p:grpSpPr>
        <p:pic>
          <p:nvPicPr>
            <p:cNvPr id="5" name="Picture 30" descr="ombre-courbe-v04"/>
            <p:cNvPicPr>
              <a:picLocks noChangeAspect="1" noChangeArrowheads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30" y="0"/>
              <a:ext cx="650" cy="4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Freeform 31"/>
            <p:cNvSpPr>
              <a:spLocks/>
            </p:cNvSpPr>
            <p:nvPr userDrawn="1"/>
          </p:nvSpPr>
          <p:spPr bwMode="auto">
            <a:xfrm>
              <a:off x="0" y="0"/>
              <a:ext cx="3955" cy="43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919" y="0"/>
                </a:cxn>
                <a:cxn ang="0">
                  <a:pos x="1977" y="1072"/>
                </a:cxn>
                <a:cxn ang="0">
                  <a:pos x="1919" y="2161"/>
                </a:cxn>
                <a:cxn ang="0">
                  <a:pos x="0" y="2161"/>
                </a:cxn>
                <a:cxn ang="0">
                  <a:pos x="0" y="0"/>
                </a:cxn>
              </a:cxnLst>
              <a:rect l="0" t="0" r="r" b="b"/>
              <a:pathLst>
                <a:path w="1977" h="2161">
                  <a:moveTo>
                    <a:pt x="0" y="0"/>
                  </a:moveTo>
                  <a:cubicBezTo>
                    <a:pt x="0" y="0"/>
                    <a:pt x="1357" y="0"/>
                    <a:pt x="1919" y="0"/>
                  </a:cubicBezTo>
                  <a:cubicBezTo>
                    <a:pt x="1972" y="419"/>
                    <a:pt x="1977" y="832"/>
                    <a:pt x="1977" y="1072"/>
                  </a:cubicBezTo>
                  <a:cubicBezTo>
                    <a:pt x="1977" y="1311"/>
                    <a:pt x="1977" y="1734"/>
                    <a:pt x="1919" y="2161"/>
                  </a:cubicBezTo>
                  <a:cubicBezTo>
                    <a:pt x="598" y="2161"/>
                    <a:pt x="661" y="2161"/>
                    <a:pt x="0" y="2161"/>
                  </a:cubicBezTo>
                  <a:cubicBezTo>
                    <a:pt x="0" y="1528"/>
                    <a:pt x="0" y="450"/>
                    <a:pt x="0" y="0"/>
                  </a:cubicBezTo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dirty="0"/>
            </a:p>
          </p:txBody>
        </p:sp>
      </p:grpSp>
      <p:sp>
        <p:nvSpPr>
          <p:cNvPr id="7578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879475" y="2257425"/>
            <a:ext cx="5086350" cy="590931"/>
          </a:xfrm>
        </p:spPr>
        <p:txBody>
          <a:bodyPr/>
          <a:lstStyle>
            <a:lvl1pPr>
              <a:spcBef>
                <a:spcPct val="40000"/>
              </a:spcBef>
              <a:defRPr sz="48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7578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879475" y="3594100"/>
            <a:ext cx="5086350" cy="227113"/>
          </a:xfrm>
        </p:spPr>
        <p:txBody>
          <a:bodyPr/>
          <a:lstStyle>
            <a:lvl1pPr marL="0" indent="0">
              <a:buFontTx/>
              <a:buNone/>
              <a:defRPr sz="1800"/>
            </a:lvl1pPr>
          </a:lstStyle>
          <a:p>
            <a:pPr lvl="0"/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7477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44800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bg2">
                    <a:lumMod val="75000"/>
                    <a:lumOff val="25000"/>
                  </a:schemeClr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125" y="1211263"/>
            <a:ext cx="7348538" cy="1588127"/>
          </a:xfrm>
        </p:spPr>
        <p:txBody>
          <a:bodyPr/>
          <a:lstStyle>
            <a:lvl2pPr>
              <a:buSzPct val="80000"/>
              <a:buFont typeface="Wingdings" pitchFamily="2" charset="2"/>
              <a:buChar char="S"/>
              <a:defRPr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59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21495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ndir un rectangle avec un coin diagonal 9"/>
          <p:cNvSpPr/>
          <p:nvPr/>
        </p:nvSpPr>
        <p:spPr>
          <a:xfrm>
            <a:off x="201600" y="201600"/>
            <a:ext cx="8748000" cy="6492138"/>
          </a:xfrm>
          <a:prstGeom prst="round2DiagRect">
            <a:avLst>
              <a:gd name="adj1" fmla="val 0"/>
              <a:gd name="adj2" fmla="val 5243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Arial" panose="020B0604020202020204" pitchFamily="34" charset="0"/>
            </a:endParaRP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844675" y="2805817"/>
            <a:ext cx="5486400" cy="566738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marL="0" indent="0" algn="ctr">
              <a:defRPr sz="2800"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844675" y="3474156"/>
            <a:ext cx="5486400" cy="804862"/>
          </a:xfrm>
        </p:spPr>
        <p:txBody>
          <a:bodyPr>
            <a:noAutofit/>
          </a:bodyPr>
          <a:lstStyle>
            <a:lvl1pPr marL="0" indent="0" algn="ctr">
              <a:buNone/>
              <a:defRPr sz="1800" i="1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6" name="Picture 3" descr="C:\Users\griffet.anne\Desktop\veoli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6475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125" y="6344592"/>
            <a:ext cx="2523749" cy="417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7877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ndir un rectangle à un seul coin 10"/>
          <p:cNvSpPr/>
          <p:nvPr/>
        </p:nvSpPr>
        <p:spPr>
          <a:xfrm flipH="1" flipV="1">
            <a:off x="201600" y="1501775"/>
            <a:ext cx="8748000" cy="5191963"/>
          </a:xfrm>
          <a:prstGeom prst="round1Rect">
            <a:avLst>
              <a:gd name="adj" fmla="val 7152"/>
            </a:avLst>
          </a:prstGeom>
          <a:solidFill>
            <a:srgbClr val="58585A"/>
          </a:solidFill>
          <a:ln>
            <a:noFill/>
          </a:ln>
        </p:spPr>
        <p:txBody>
          <a:bodyPr vert="horz" lIns="91440" tIns="45720" rIns="91440" bIns="45720" rtlCol="0">
            <a:normAutofit/>
          </a:bodyPr>
          <a:lstStyle/>
          <a:p>
            <a:pPr marL="180975" lvl="0" indent="-180975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</a:pPr>
            <a:endParaRPr lang="fr-FR" sz="2400" dirty="0">
              <a:latin typeface="Arial" panose="020B0604020202020204" pitchFamily="34" charset="0"/>
            </a:endParaRPr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/>
          </p:nvPr>
        </p:nvSpPr>
        <p:spPr>
          <a:xfrm>
            <a:off x="201600" y="1501775"/>
            <a:ext cx="8718550" cy="5191963"/>
          </a:xfrm>
        </p:spPr>
        <p:txBody>
          <a:bodyPr anchor="ctr" anchorCtr="0">
            <a:normAutofit/>
          </a:bodyPr>
          <a:lstStyle>
            <a:lvl1pPr marL="269875" indent="0" algn="l">
              <a:buNone/>
              <a:defRPr sz="2000" i="1">
                <a:solidFill>
                  <a:schemeClr val="bg1"/>
                </a:solidFill>
              </a:defRPr>
            </a:lvl1pPr>
            <a:lvl2pPr marL="457200" indent="0" algn="l">
              <a:buNone/>
              <a:defRPr sz="1800" i="1">
                <a:solidFill>
                  <a:schemeClr val="bg1"/>
                </a:solidFill>
              </a:defRPr>
            </a:lvl2pPr>
            <a:lvl3pPr marL="914400" indent="0" algn="l">
              <a:buNone/>
              <a:defRPr sz="1600" i="1">
                <a:solidFill>
                  <a:schemeClr val="bg1"/>
                </a:solidFill>
              </a:defRPr>
            </a:lvl3pPr>
            <a:lvl4pPr marL="1371600" indent="0" algn="l">
              <a:buNone/>
              <a:defRPr sz="1400" i="1">
                <a:solidFill>
                  <a:schemeClr val="bg1"/>
                </a:solidFill>
              </a:defRPr>
            </a:lvl4pPr>
            <a:lvl5pPr marL="1828800" indent="0" algn="l">
              <a:buNone/>
              <a:defRPr sz="14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5969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502537"/>
            <a:ext cx="8748000" cy="5191200"/>
          </a:xfrm>
          <a:prstGeom prst="round1Rect">
            <a:avLst>
              <a:gd name="adj" fmla="val 7926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6" name="Espace réservé du texte 15"/>
          <p:cNvSpPr>
            <a:spLocks noGrp="1"/>
          </p:cNvSpPr>
          <p:nvPr>
            <p:ph type="body" sz="quarter" idx="14"/>
          </p:nvPr>
        </p:nvSpPr>
        <p:spPr>
          <a:xfrm>
            <a:off x="2438396" y="4313059"/>
            <a:ext cx="5971999" cy="1828800"/>
          </a:xfrm>
        </p:spPr>
        <p:txBody>
          <a:bodyPr anchor="b" anchorCtr="0">
            <a:noAutofit/>
          </a:bodyPr>
          <a:lstStyle>
            <a:lvl1pPr algn="r">
              <a:defRPr sz="1600" i="1">
                <a:solidFill>
                  <a:schemeClr val="bg1"/>
                </a:solidFill>
              </a:defRPr>
            </a:lvl1pPr>
            <a:lvl2pPr algn="r">
              <a:defRPr sz="1400" i="1">
                <a:solidFill>
                  <a:schemeClr val="bg1"/>
                </a:solidFill>
              </a:defRPr>
            </a:lvl2pPr>
            <a:lvl3pPr algn="r">
              <a:defRPr sz="1200" i="1">
                <a:solidFill>
                  <a:schemeClr val="bg1"/>
                </a:solidFill>
              </a:defRPr>
            </a:lvl3pPr>
            <a:lvl4pPr algn="r">
              <a:defRPr sz="1100" i="1">
                <a:solidFill>
                  <a:schemeClr val="bg1"/>
                </a:solidFill>
              </a:defRPr>
            </a:lvl4pPr>
            <a:lvl5pPr algn="r">
              <a:defRPr sz="1100"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pic>
        <p:nvPicPr>
          <p:cNvPr id="7" name="Picture 3" descr="C:\Users\griffet.anne\Desktop\veolia2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4015" y="1317559"/>
            <a:ext cx="2221593" cy="807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1599" y="200174"/>
            <a:ext cx="8748000" cy="1217464"/>
          </a:xfrm>
          <a:prstGeom prst="round1Rect">
            <a:avLst>
              <a:gd name="adj" fmla="val 28673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>
              <a:defRPr lang="fr-FR" sz="2800" b="1">
                <a:solidFill>
                  <a:schemeClr val="bg1"/>
                </a:solidFill>
              </a:defRPr>
            </a:lvl1pPr>
          </a:lstStyle>
          <a:p>
            <a:pPr marL="271463" lvl="0" indent="0" algn="l"/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299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Espace réservé pour une image  18"/>
          <p:cNvSpPr>
            <a:spLocks noGrp="1"/>
          </p:cNvSpPr>
          <p:nvPr>
            <p:ph type="pic" sz="quarter" idx="11"/>
          </p:nvPr>
        </p:nvSpPr>
        <p:spPr>
          <a:xfrm flipH="1" flipV="1">
            <a:off x="201599" y="1266090"/>
            <a:ext cx="4888799" cy="4861318"/>
          </a:xfrm>
          <a:prstGeom prst="round1Rect">
            <a:avLst>
              <a:gd name="adj" fmla="val 4915"/>
            </a:avLst>
          </a:prstGeom>
          <a:blipFill dpi="0" rotWithShape="0">
            <a:blip r:embed="rId2" cstate="print"/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500"/>
            </a:lvl1pPr>
          </a:lstStyle>
          <a:p>
            <a:r>
              <a:rPr lang="en-US"/>
              <a:t>Click icon to add picture</a:t>
            </a:r>
            <a:endParaRPr lang="fr-FR" dirty="0"/>
          </a:p>
        </p:txBody>
      </p:sp>
      <p:sp>
        <p:nvSpPr>
          <p:cNvPr id="17" name="Espace réservé du texte 16"/>
          <p:cNvSpPr>
            <a:spLocks noGrp="1"/>
          </p:cNvSpPr>
          <p:nvPr>
            <p:ph type="body" sz="quarter" idx="10"/>
          </p:nvPr>
        </p:nvSpPr>
        <p:spPr>
          <a:xfrm>
            <a:off x="5187600" y="1275740"/>
            <a:ext cx="3762000" cy="4851521"/>
          </a:xfrm>
          <a:solidFill>
            <a:srgbClr val="00AEC7"/>
          </a:solidFill>
        </p:spPr>
        <p:txBody>
          <a:bodyPr anchor="ctr" anchorCtr="0">
            <a:noAutofit/>
          </a:bodyPr>
          <a:lstStyle>
            <a:lvl1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6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algn="l" defTabSz="457200" rtl="0" eaLnBrk="1" latinLnBrk="0" hangingPunct="1">
              <a:spcBef>
                <a:spcPct val="20000"/>
              </a:spcBef>
              <a:buClr>
                <a:schemeClr val="accent6"/>
              </a:buClr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algn="l" defTabSz="457200" rtl="0" eaLnBrk="1" latinLnBrk="0" hangingPunct="1">
              <a:spcBef>
                <a:spcPct val="20000"/>
              </a:spcBef>
              <a:defRPr lang="fr-FR" sz="1200" b="1" kern="1200" dirty="0" smtClean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algn="l" defTabSz="457200" rtl="0" eaLnBrk="1" latinLnBrk="0" hangingPunct="1">
              <a:spcBef>
                <a:spcPct val="20000"/>
              </a:spcBef>
              <a:defRPr lang="fr-FR" sz="1200" b="1" kern="1200" dirty="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8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1Rect">
            <a:avLst>
              <a:gd name="adj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0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78502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7181A-DA09-4933-89B8-F30BC90B6C7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4" name="Picture 5" descr="veoliawater_st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7388"/>
          <a:stretch>
            <a:fillRect/>
          </a:stretch>
        </p:blipFill>
        <p:spPr bwMode="auto">
          <a:xfrm>
            <a:off x="6781800" y="6503864"/>
            <a:ext cx="1031361" cy="35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Picture Placeholder 5"/>
          <p:cNvSpPr>
            <a:spLocks noGrp="1"/>
          </p:cNvSpPr>
          <p:nvPr>
            <p:ph type="pic" sz="quarter" idx="11"/>
          </p:nvPr>
        </p:nvSpPr>
        <p:spPr>
          <a:xfrm>
            <a:off x="6477000" y="6400800"/>
            <a:ext cx="1828800" cy="457200"/>
          </a:xfrm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599" y="1930400"/>
            <a:ext cx="7936089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66520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884610" y="2657231"/>
            <a:ext cx="3778303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1"/>
          </p:nvPr>
        </p:nvSpPr>
        <p:spPr>
          <a:xfrm>
            <a:off x="66648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Espace réservé du texte 9"/>
          <p:cNvSpPr>
            <a:spLocks noGrp="1"/>
          </p:cNvSpPr>
          <p:nvPr>
            <p:ph type="body" sz="quarter" idx="12"/>
          </p:nvPr>
        </p:nvSpPr>
        <p:spPr>
          <a:xfrm>
            <a:off x="4884610" y="1615178"/>
            <a:ext cx="3524738" cy="914400"/>
          </a:xfrm>
        </p:spPr>
        <p:txBody>
          <a:bodyPr>
            <a:noAutofit/>
          </a:bodyPr>
          <a:lstStyle>
            <a:lvl1pPr marL="0" indent="0">
              <a:lnSpc>
                <a:spcPts val="1600"/>
              </a:lnSpc>
              <a:spcBef>
                <a:spcPts val="0"/>
              </a:spcBef>
              <a:buNone/>
              <a:defRPr sz="1200" b="0"/>
            </a:lvl1pPr>
            <a:lvl2pPr marL="265112" indent="0">
              <a:buNone/>
              <a:defRPr sz="1100"/>
            </a:lvl2pPr>
            <a:lvl3pPr marL="801688" indent="0">
              <a:buNone/>
              <a:defRPr sz="9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Espace réservé du graphique 2"/>
          <p:cNvSpPr>
            <a:spLocks noGrp="1"/>
          </p:cNvSpPr>
          <p:nvPr>
            <p:ph type="chart" sz="quarter" idx="13"/>
          </p:nvPr>
        </p:nvSpPr>
        <p:spPr>
          <a:xfrm>
            <a:off x="666480" y="2657231"/>
            <a:ext cx="3202135" cy="3574236"/>
          </a:xfrm>
        </p:spPr>
        <p:txBody>
          <a:bodyPr>
            <a:normAutofit/>
          </a:bodyPr>
          <a:lstStyle>
            <a:lvl1pPr>
              <a:defRPr sz="9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9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51529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09600" y="1930400"/>
            <a:ext cx="3978276" cy="4301067"/>
          </a:xfrm>
          <a:noFill/>
        </p:spPr>
        <p:txBody>
          <a:bodyPr anchor="t" anchorCtr="0">
            <a:normAutofit/>
          </a:bodyPr>
          <a:lstStyle>
            <a:lvl1pPr marL="179388" indent="-179388">
              <a:buClr>
                <a:srgbClr val="9C9E9F"/>
              </a:buClr>
              <a:buSzPct val="70000"/>
              <a:buFontTx/>
              <a:buBlip>
                <a:blip r:embed="rId2"/>
              </a:buBlip>
              <a:defRPr sz="1800" b="0">
                <a:solidFill>
                  <a:schemeClr val="tx1"/>
                </a:solidFill>
              </a:defRPr>
            </a:lvl1pPr>
            <a:lvl2pPr marL="450850" indent="-179388">
              <a:buClr>
                <a:srgbClr val="E2001A"/>
              </a:buClr>
              <a:buSzPct val="70000"/>
              <a:buFontTx/>
              <a:buBlip>
                <a:blip r:embed="rId3"/>
              </a:buBlip>
              <a:defRPr sz="1400" b="0" i="1">
                <a:solidFill>
                  <a:srgbClr val="E2001A"/>
                </a:solidFill>
              </a:defRPr>
            </a:lvl2pPr>
            <a:lvl3pPr marL="631825" indent="-180975">
              <a:buClr>
                <a:srgbClr val="E2001A"/>
              </a:buClr>
              <a:buSzPct val="50000"/>
              <a:buFontTx/>
              <a:buBlip>
                <a:blip r:embed="rId3"/>
              </a:buBlip>
              <a:defRPr sz="1100" b="0">
                <a:solidFill>
                  <a:schemeClr val="tx1"/>
                </a:solidFill>
              </a:defRPr>
            </a:lvl3pPr>
            <a:lvl4pPr>
              <a:defRPr sz="1200" b="0">
                <a:solidFill>
                  <a:schemeClr val="tx1"/>
                </a:solidFill>
              </a:defRPr>
            </a:lvl4pPr>
            <a:lvl5pPr>
              <a:defRPr sz="1200" b="0">
                <a:solidFill>
                  <a:schemeClr val="tx1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5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graphique 2"/>
          <p:cNvSpPr>
            <a:spLocks noGrp="1"/>
          </p:cNvSpPr>
          <p:nvPr>
            <p:ph type="chart" sz="quarter" idx="10"/>
          </p:nvPr>
        </p:nvSpPr>
        <p:spPr>
          <a:xfrm>
            <a:off x="4767385" y="1930401"/>
            <a:ext cx="3778303" cy="4301066"/>
          </a:xfrm>
        </p:spPr>
        <p:txBody>
          <a:bodyPr>
            <a:normAutofit/>
          </a:bodyPr>
          <a:lstStyle>
            <a:lvl1pPr>
              <a:defRPr sz="600"/>
            </a:lvl1pPr>
          </a:lstStyle>
          <a:p>
            <a:r>
              <a:rPr lang="en-US"/>
              <a:t>Click icon to add chart</a:t>
            </a:r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8723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301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F7181A-DA09-4933-89B8-F30BC90B6C7E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B244E76-D703-44AF-9210-AE51973AE2E9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lvl="0"/>
            <a:r>
              <a:rPr lang="en-US" noProof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0BF9A3-39D2-4BB5-A970-CE9A4FC6BF8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13" y="-76200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105275" cy="4525963"/>
          </a:xfrm>
        </p:spPr>
        <p:txBody>
          <a:bodyPr/>
          <a:lstStyle/>
          <a:p>
            <a:pPr lvl="0"/>
            <a:r>
              <a:rPr lang="en-US" noProof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14875" y="1600200"/>
            <a:ext cx="4105275" cy="45259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890059-B1DE-400A-B3AE-31857D5BC039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7992753-C0AF-4C8C-A15C-67CCFEE530CF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EFD026-BCD6-4369-9FCA-4EDEBB5B48DA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slideLayout" Target="../slideLayouts/slideLayout98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slideLayout" Target="../slideLayouts/slideLayout97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87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5" Type="http://schemas.openxmlformats.org/officeDocument/2006/relationships/theme" Target="../theme/theme1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Relationship Id="rId14" Type="http://schemas.openxmlformats.org/officeDocument/2006/relationships/slideLayout" Target="../slideLayouts/slideLayout99.xml"/></Relationships>
</file>

<file path=ppt/slideMasters/_rels/slideMaster1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1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9.xml"/><Relationship Id="rId3" Type="http://schemas.openxmlformats.org/officeDocument/2006/relationships/slideLayout" Target="../slideLayouts/slideLayout104.xml"/><Relationship Id="rId7" Type="http://schemas.openxmlformats.org/officeDocument/2006/relationships/slideLayout" Target="../slideLayouts/slideLayout10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03.xml"/><Relationship Id="rId1" Type="http://schemas.openxmlformats.org/officeDocument/2006/relationships/slideLayout" Target="../slideLayouts/slideLayout102.xml"/><Relationship Id="rId6" Type="http://schemas.openxmlformats.org/officeDocument/2006/relationships/slideLayout" Target="../slideLayouts/slideLayout10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0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05.xml"/><Relationship Id="rId9" Type="http://schemas.openxmlformats.org/officeDocument/2006/relationships/theme" Target="../theme/theme12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7.xml"/><Relationship Id="rId13" Type="http://schemas.openxmlformats.org/officeDocument/2006/relationships/slideLayout" Target="../slideLayouts/slideLayout122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12.xml"/><Relationship Id="rId7" Type="http://schemas.openxmlformats.org/officeDocument/2006/relationships/slideLayout" Target="../slideLayouts/slideLayout116.xml"/><Relationship Id="rId12" Type="http://schemas.openxmlformats.org/officeDocument/2006/relationships/slideLayout" Target="../slideLayouts/slideLayout121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1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10.xml"/><Relationship Id="rId6" Type="http://schemas.openxmlformats.org/officeDocument/2006/relationships/slideLayout" Target="../slideLayouts/slideLayout115.xml"/><Relationship Id="rId11" Type="http://schemas.openxmlformats.org/officeDocument/2006/relationships/slideLayout" Target="../slideLayouts/slideLayout120.xml"/><Relationship Id="rId5" Type="http://schemas.openxmlformats.org/officeDocument/2006/relationships/slideLayout" Target="../slideLayouts/slideLayout114.xml"/><Relationship Id="rId15" Type="http://schemas.openxmlformats.org/officeDocument/2006/relationships/theme" Target="../theme/theme13.xml"/><Relationship Id="rId10" Type="http://schemas.openxmlformats.org/officeDocument/2006/relationships/slideLayout" Target="../slideLayouts/slideLayout119.xml"/><Relationship Id="rId4" Type="http://schemas.openxmlformats.org/officeDocument/2006/relationships/slideLayout" Target="../slideLayouts/slideLayout113.xml"/><Relationship Id="rId9" Type="http://schemas.openxmlformats.org/officeDocument/2006/relationships/slideLayout" Target="../slideLayouts/slideLayout118.xml"/><Relationship Id="rId14" Type="http://schemas.openxmlformats.org/officeDocument/2006/relationships/slideLayout" Target="../slideLayouts/slideLayout123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1.xml"/><Relationship Id="rId13" Type="http://schemas.openxmlformats.org/officeDocument/2006/relationships/slideLayout" Target="../slideLayouts/slideLayout136.xml"/><Relationship Id="rId18" Type="http://schemas.openxmlformats.org/officeDocument/2006/relationships/image" Target="../media/image3.png"/><Relationship Id="rId3" Type="http://schemas.openxmlformats.org/officeDocument/2006/relationships/slideLayout" Target="../slideLayouts/slideLayout126.xml"/><Relationship Id="rId7" Type="http://schemas.openxmlformats.org/officeDocument/2006/relationships/slideLayout" Target="../slideLayouts/slideLayout130.xml"/><Relationship Id="rId12" Type="http://schemas.openxmlformats.org/officeDocument/2006/relationships/slideLayout" Target="../slideLayouts/slideLayout135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125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4.xml"/><Relationship Id="rId6" Type="http://schemas.openxmlformats.org/officeDocument/2006/relationships/slideLayout" Target="../slideLayouts/slideLayout129.xml"/><Relationship Id="rId11" Type="http://schemas.openxmlformats.org/officeDocument/2006/relationships/slideLayout" Target="../slideLayouts/slideLayout134.xml"/><Relationship Id="rId5" Type="http://schemas.openxmlformats.org/officeDocument/2006/relationships/slideLayout" Target="../slideLayouts/slideLayout128.xml"/><Relationship Id="rId15" Type="http://schemas.openxmlformats.org/officeDocument/2006/relationships/theme" Target="../theme/theme14.xml"/><Relationship Id="rId10" Type="http://schemas.openxmlformats.org/officeDocument/2006/relationships/slideLayout" Target="../slideLayouts/slideLayout133.xml"/><Relationship Id="rId4" Type="http://schemas.openxmlformats.org/officeDocument/2006/relationships/slideLayout" Target="../slideLayouts/slideLayout127.xml"/><Relationship Id="rId9" Type="http://schemas.openxmlformats.org/officeDocument/2006/relationships/slideLayout" Target="../slideLayouts/slideLayout132.xml"/><Relationship Id="rId14" Type="http://schemas.openxmlformats.org/officeDocument/2006/relationships/slideLayout" Target="../slideLayouts/slideLayout137.xml"/></Relationships>
</file>

<file path=ppt/slideMasters/_rels/slideMaster15.xml.rels><?xml version="1.0" encoding="UTF-8" standalone="yes"?>
<Relationships xmlns="http://schemas.openxmlformats.org/package/2006/relationships"><Relationship Id="rId3" Type="http://schemas.openxmlformats.org/officeDocument/2006/relationships/theme" Target="../theme/theme15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43.xml"/><Relationship Id="rId9" Type="http://schemas.openxmlformats.org/officeDocument/2006/relationships/theme" Target="../theme/theme16.xml"/></Relationships>
</file>

<file path=ppt/slideMasters/_rels/slideMaster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5.xml"/><Relationship Id="rId3" Type="http://schemas.openxmlformats.org/officeDocument/2006/relationships/slideLayout" Target="../slideLayouts/slideLayout150.xml"/><Relationship Id="rId7" Type="http://schemas.openxmlformats.org/officeDocument/2006/relationships/slideLayout" Target="../slideLayouts/slideLayout15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49.xml"/><Relationship Id="rId1" Type="http://schemas.openxmlformats.org/officeDocument/2006/relationships/slideLayout" Target="../slideLayouts/slideLayout148.xml"/><Relationship Id="rId6" Type="http://schemas.openxmlformats.org/officeDocument/2006/relationships/slideLayout" Target="../slideLayouts/slideLayout15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5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1.xml"/><Relationship Id="rId9" Type="http://schemas.openxmlformats.org/officeDocument/2006/relationships/theme" Target="../theme/theme17.xml"/></Relationships>
</file>

<file path=ppt/slideMasters/_rels/slideMaster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3.xml"/><Relationship Id="rId3" Type="http://schemas.openxmlformats.org/officeDocument/2006/relationships/slideLayout" Target="../slideLayouts/slideLayout158.xml"/><Relationship Id="rId7" Type="http://schemas.openxmlformats.org/officeDocument/2006/relationships/slideLayout" Target="../slideLayouts/slideLayout16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57.xml"/><Relationship Id="rId1" Type="http://schemas.openxmlformats.org/officeDocument/2006/relationships/slideLayout" Target="../slideLayouts/slideLayout156.xml"/><Relationship Id="rId6" Type="http://schemas.openxmlformats.org/officeDocument/2006/relationships/slideLayout" Target="../slideLayouts/slideLayout16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6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159.xml"/><Relationship Id="rId9" Type="http://schemas.openxmlformats.org/officeDocument/2006/relationships/theme" Target="../theme/theme18.xml"/></Relationships>
</file>

<file path=ppt/slideMasters/_rels/slideMaster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1.xml"/><Relationship Id="rId13" Type="http://schemas.openxmlformats.org/officeDocument/2006/relationships/slideLayout" Target="../slideLayouts/slideLayout176.xml"/><Relationship Id="rId18" Type="http://schemas.openxmlformats.org/officeDocument/2006/relationships/theme" Target="../theme/theme19.xml"/><Relationship Id="rId3" Type="http://schemas.openxmlformats.org/officeDocument/2006/relationships/slideLayout" Target="../slideLayouts/slideLayout166.xml"/><Relationship Id="rId7" Type="http://schemas.openxmlformats.org/officeDocument/2006/relationships/slideLayout" Target="../slideLayouts/slideLayout170.xml"/><Relationship Id="rId12" Type="http://schemas.openxmlformats.org/officeDocument/2006/relationships/slideLayout" Target="../slideLayouts/slideLayout175.xml"/><Relationship Id="rId17" Type="http://schemas.openxmlformats.org/officeDocument/2006/relationships/slideLayout" Target="../slideLayouts/slideLayout180.xml"/><Relationship Id="rId2" Type="http://schemas.openxmlformats.org/officeDocument/2006/relationships/slideLayout" Target="../slideLayouts/slideLayout165.xml"/><Relationship Id="rId16" Type="http://schemas.openxmlformats.org/officeDocument/2006/relationships/slideLayout" Target="../slideLayouts/slideLayout179.xml"/><Relationship Id="rId1" Type="http://schemas.openxmlformats.org/officeDocument/2006/relationships/slideLayout" Target="../slideLayouts/slideLayout164.xml"/><Relationship Id="rId6" Type="http://schemas.openxmlformats.org/officeDocument/2006/relationships/slideLayout" Target="../slideLayouts/slideLayout169.xml"/><Relationship Id="rId11" Type="http://schemas.openxmlformats.org/officeDocument/2006/relationships/slideLayout" Target="../slideLayouts/slideLayout174.xml"/><Relationship Id="rId5" Type="http://schemas.openxmlformats.org/officeDocument/2006/relationships/slideLayout" Target="../slideLayouts/slideLayout168.xml"/><Relationship Id="rId15" Type="http://schemas.openxmlformats.org/officeDocument/2006/relationships/slideLayout" Target="../slideLayouts/slideLayout178.xml"/><Relationship Id="rId10" Type="http://schemas.openxmlformats.org/officeDocument/2006/relationships/slideLayout" Target="../slideLayouts/slideLayout173.xml"/><Relationship Id="rId19" Type="http://schemas.openxmlformats.org/officeDocument/2006/relationships/image" Target="../media/image12.png"/><Relationship Id="rId4" Type="http://schemas.openxmlformats.org/officeDocument/2006/relationships/slideLayout" Target="../slideLayouts/slideLayout167.xml"/><Relationship Id="rId9" Type="http://schemas.openxmlformats.org/officeDocument/2006/relationships/slideLayout" Target="../slideLayouts/slideLayout172.xml"/><Relationship Id="rId14" Type="http://schemas.openxmlformats.org/officeDocument/2006/relationships/slideLayout" Target="../slideLayouts/slideLayout177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9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38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3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43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46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4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53.xml"/><Relationship Id="rId9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62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1.xml"/><Relationship Id="rId9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3.xml"/><Relationship Id="rId3" Type="http://schemas.openxmlformats.org/officeDocument/2006/relationships/slideLayout" Target="../slideLayouts/slideLayout68.xml"/><Relationship Id="rId7" Type="http://schemas.openxmlformats.org/officeDocument/2006/relationships/slideLayout" Target="../slideLayouts/slideLayout72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6" Type="http://schemas.openxmlformats.org/officeDocument/2006/relationships/slideLayout" Target="../slideLayouts/slideLayout71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70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69.xml"/><Relationship Id="rId9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9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20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20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5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6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7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7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3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  <p:sldLayoutId id="2147483773" r:id="rId13"/>
    <p:sldLayoutId id="2147483774" r:id="rId14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4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5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5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3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89" r:id="rId2"/>
    <p:sldLayoutId id="2147483790" r:id="rId3"/>
    <p:sldLayoutId id="2147483791" r:id="rId4"/>
    <p:sldLayoutId id="2147483792" r:id="rId5"/>
    <p:sldLayoutId id="2147483793" r:id="rId6"/>
    <p:sldLayoutId id="2147483794" r:id="rId7"/>
    <p:sldLayoutId id="2147483795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6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7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7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5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6" r:id="rId1"/>
    <p:sldLayoutId id="2147483807" r:id="rId2"/>
    <p:sldLayoutId id="2147483808" r:id="rId3"/>
    <p:sldLayoutId id="2147483809" r:id="rId4"/>
    <p:sldLayoutId id="2147483810" r:id="rId5"/>
    <p:sldLayoutId id="2147483811" r:id="rId6"/>
    <p:sldLayoutId id="2147483812" r:id="rId7"/>
    <p:sldLayoutId id="2147483813" r:id="rId8"/>
    <p:sldLayoutId id="2147483814" r:id="rId9"/>
    <p:sldLayoutId id="2147483815" r:id="rId10"/>
    <p:sldLayoutId id="2147483816" r:id="rId11"/>
    <p:sldLayoutId id="2147483817" r:id="rId12"/>
    <p:sldLayoutId id="2147483818" r:id="rId13"/>
    <p:sldLayoutId id="2147483819" r:id="rId14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6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7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7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538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4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5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5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r>
              <a:rPr lang="fr-FR" dirty="0"/>
              <a:t>TITRE PRÉSENTATION / SOUS TITRE / DATE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6" r:id="rId1"/>
    <p:sldLayoutId id="2147483837" r:id="rId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9" r:id="rId1"/>
    <p:sldLayoutId id="2147483840" r:id="rId2"/>
    <p:sldLayoutId id="2147483841" r:id="rId3"/>
    <p:sldLayoutId id="2147483842" r:id="rId4"/>
    <p:sldLayoutId id="2147483843" r:id="rId5"/>
    <p:sldLayoutId id="2147483844" r:id="rId6"/>
    <p:sldLayoutId id="2147483845" r:id="rId7"/>
    <p:sldLayoutId id="2147483846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3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8" r:id="rId1"/>
    <p:sldLayoutId id="2147483849" r:id="rId2"/>
    <p:sldLayoutId id="2147483850" r:id="rId3"/>
    <p:sldLayoutId id="2147483851" r:id="rId4"/>
    <p:sldLayoutId id="2147483852" r:id="rId5"/>
    <p:sldLayoutId id="2147483853" r:id="rId6"/>
    <p:sldLayoutId id="2147483854" r:id="rId7"/>
    <p:sldLayoutId id="2147483855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10/11/2018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r>
              <a:rPr lang="fr-FR"/>
              <a:t>TITRE PRÉSENTATION / SOUS TITRE / DATE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713254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4" r:id="rId1"/>
    <p:sldLayoutId id="2147483905" r:id="rId2"/>
    <p:sldLayoutId id="2147483906" r:id="rId3"/>
    <p:sldLayoutId id="2147483907" r:id="rId4"/>
    <p:sldLayoutId id="2147483908" r:id="rId5"/>
    <p:sldLayoutId id="2147483909" r:id="rId6"/>
    <p:sldLayoutId id="2147483910" r:id="rId7"/>
    <p:sldLayoutId id="2147483911" r:id="rId8"/>
    <p:sldLayoutId id="2147483912" r:id="rId9"/>
    <p:sldLayoutId id="2147483913" r:id="rId10"/>
    <p:sldLayoutId id="2147483914" r:id="rId11"/>
    <p:sldLayoutId id="2147483915" r:id="rId12"/>
    <p:sldLayoutId id="2147483916" r:id="rId13"/>
    <p:sldLayoutId id="2147483917" r:id="rId14"/>
    <p:sldLayoutId id="2147483918" r:id="rId15"/>
    <p:sldLayoutId id="2147483919" r:id="rId16"/>
    <p:sldLayoutId id="2147483920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5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848CE51D-A2BC-42BB-971F-FF367EEA5E45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574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20544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0062A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69309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3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53878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4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accent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rgbClr val="199C69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0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1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1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6364256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201600" y="201600"/>
            <a:ext cx="8748000" cy="972172"/>
          </a:xfrm>
          <a:prstGeom prst="round2DiagRect">
            <a:avLst>
              <a:gd name="adj1" fmla="val 0"/>
              <a:gd name="adj2" fmla="val 50000"/>
            </a:avLst>
          </a:prstGeom>
          <a:solidFill>
            <a:schemeClr val="tx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8400" y="1929600"/>
            <a:ext cx="8229600" cy="4105452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/>
          <a:p>
            <a:pPr marL="179388" lvl="0" indent="-179388">
              <a:buClr>
                <a:srgbClr val="9C9E9F"/>
              </a:buClr>
              <a:buSzPct val="70000"/>
              <a:buFontTx/>
              <a:buBlip>
                <a:blip r:embed="rId14"/>
              </a:buBlip>
            </a:pPr>
            <a:r>
              <a:rPr lang="fr-FR" dirty="0"/>
              <a:t>Cliquez pour modifier les styles du texte du masque</a:t>
            </a:r>
          </a:p>
          <a:p>
            <a:pPr marL="450850" lvl="1" indent="-179388">
              <a:buClr>
                <a:srgbClr val="E2001A"/>
              </a:buClr>
              <a:buSzPct val="70000"/>
              <a:buFontTx/>
              <a:buBlip>
                <a:blip r:embed="rId15"/>
              </a:buBlip>
            </a:pPr>
            <a:r>
              <a:rPr lang="fr-FR" dirty="0"/>
              <a:t>Deuxième niveau</a:t>
            </a:r>
          </a:p>
          <a:p>
            <a:pPr marL="631825" lvl="2">
              <a:buClr>
                <a:srgbClr val="E2001A"/>
              </a:buClr>
              <a:buFontTx/>
              <a:buBlip>
                <a:blip r:embed="rId15"/>
              </a:buBlip>
            </a:pPr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657" y="6518573"/>
            <a:ext cx="108000" cy="108000"/>
          </a:xfrm>
          <a:prstGeom prst="rect">
            <a:avLst/>
          </a:prstGeom>
        </p:spPr>
      </p:pic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602886" y="6400065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 lang="fr-FR"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fr-FR"/>
              <a:t>Veolia | Hawkins</a:t>
            </a:r>
            <a:endParaRPr lang="fr-FR" dirty="0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701685" y="640006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b="1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176D8CF-CB63-3F46-849E-14D1C99437C2}" type="slidenum">
              <a:rPr lang="fr-FR" smtClean="0"/>
              <a:pPr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35514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hf hdr="0" dt="0"/>
  <p:txStyles>
    <p:titleStyle>
      <a:lvl1pPr marL="271463" indent="0" algn="l" defTabSz="457200" rtl="0" eaLnBrk="1" latinLnBrk="0" hangingPunct="1">
        <a:spcBef>
          <a:spcPct val="0"/>
        </a:spcBef>
        <a:buNone/>
        <a:defRPr sz="2800" b="1" kern="1200">
          <a:solidFill>
            <a:schemeClr val="bg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9388" indent="-179388" algn="l" defTabSz="457200" rtl="0" eaLnBrk="1" latinLnBrk="0" hangingPunct="1">
        <a:spcBef>
          <a:spcPct val="20000"/>
        </a:spcBef>
        <a:buClr>
          <a:schemeClr val="tx2"/>
        </a:buClr>
        <a:buSzPct val="60000"/>
        <a:buFont typeface="Courier New" panose="02070309020205020404" pitchFamily="49" charset="0"/>
        <a:buChar char="o"/>
        <a:defRPr lang="fr-FR" sz="18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450850" indent="-185738" algn="l" defTabSz="457200" rtl="0" eaLnBrk="1" latinLnBrk="0" hangingPunct="1">
        <a:spcBef>
          <a:spcPct val="20000"/>
        </a:spcBef>
        <a:buClr>
          <a:srgbClr val="F20000"/>
        </a:buClr>
        <a:buSzPct val="60000"/>
        <a:buFont typeface="Courier New" panose="02070309020205020404" pitchFamily="49" charset="0"/>
        <a:buChar char="o"/>
        <a:defRPr lang="fr-FR" sz="1600" b="0" i="1" kern="1200" dirty="0" smtClean="0">
          <a:solidFill>
            <a:srgbClr val="E2001A"/>
          </a:solidFill>
          <a:latin typeface="Arial" panose="020B0604020202020204" pitchFamily="34" charset="0"/>
          <a:ea typeface="+mn-ea"/>
          <a:cs typeface="+mn-cs"/>
        </a:defRPr>
      </a:lvl2pPr>
      <a:lvl3pPr marL="982663" indent="-180975" algn="l" defTabSz="457200" rtl="0" eaLnBrk="1" latinLnBrk="0" hangingPunct="1">
        <a:spcBef>
          <a:spcPct val="20000"/>
        </a:spcBef>
        <a:buClr>
          <a:srgbClr val="F20000"/>
        </a:buClr>
        <a:buSzPct val="50000"/>
        <a:buFont typeface="Courier New" panose="02070309020205020404" pitchFamily="49" charset="0"/>
        <a:buChar char="o"/>
        <a:defRPr lang="fr-FR" sz="11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lang="fr-FR" sz="1200" b="0" kern="1200" dirty="0" smtClean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lang="fr-FR" sz="1200" b="0" kern="1200" dirty="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6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70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0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6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6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7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bg2">
                <a:shade val="92000"/>
                <a:satMod val="170000"/>
                <a:lumMod val="96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9908" name="Picture 2052" descr="C:\Documents and Settings\218003477\My Documents\crsfiles\artwork\splash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24000"/>
            <a:ext cx="9144000" cy="343693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79909" name="Text Box 2053"/>
          <p:cNvSpPr txBox="1">
            <a:spLocks noChangeArrowheads="1"/>
          </p:cNvSpPr>
          <p:nvPr/>
        </p:nvSpPr>
        <p:spPr bwMode="auto">
          <a:xfrm>
            <a:off x="1228725" y="6667500"/>
            <a:ext cx="50038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lnSpc>
                <a:spcPct val="72000"/>
              </a:lnSpc>
            </a:pPr>
            <a:endParaRPr lang="en-GB" sz="900" dirty="0"/>
          </a:p>
        </p:txBody>
      </p:sp>
      <p:sp>
        <p:nvSpPr>
          <p:cNvPr id="379910" name="Text Box 2054"/>
          <p:cNvSpPr txBox="1">
            <a:spLocks noChangeArrowheads="1"/>
          </p:cNvSpPr>
          <p:nvPr/>
        </p:nvSpPr>
        <p:spPr bwMode="auto">
          <a:xfrm>
            <a:off x="7967663" y="6623050"/>
            <a:ext cx="1176337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GB" sz="900" dirty="0">
                <a:latin typeface="GE Inspira Pitch" pitchFamily="34" charset="0"/>
              </a:rPr>
              <a:t>   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66368" y="194412"/>
            <a:ext cx="8991600" cy="1329587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Basic boiler and boiler water training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sz="quarter" idx="13"/>
          </p:nvPr>
        </p:nvSpPr>
        <p:spPr>
          <a:xfrm>
            <a:off x="1162473" y="5236868"/>
            <a:ext cx="7612723" cy="1240836"/>
          </a:xfrm>
          <a:noFill/>
          <a:ln/>
          <a:effectLst>
            <a:softEdge rad="31750"/>
          </a:effectLst>
        </p:spPr>
        <p:txBody>
          <a:bodyPr lIns="90488" tIns="44450" rIns="90488" bIns="44450">
            <a:normAutofit/>
          </a:bodyPr>
          <a:lstStyle/>
          <a:p>
            <a:pPr>
              <a:lnSpc>
                <a:spcPct val="80000"/>
              </a:lnSpc>
            </a:pPr>
            <a:endParaRPr lang="en-US" sz="1600" b="1" dirty="0">
              <a:solidFill>
                <a:schemeClr val="accent2"/>
              </a:solidFill>
            </a:endParaRPr>
          </a:p>
          <a:p>
            <a:pPr>
              <a:lnSpc>
                <a:spcPct val="80000"/>
              </a:lnSpc>
            </a:pPr>
            <a:r>
              <a:rPr lang="en-US" b="1" dirty="0"/>
              <a:t>CHARLES’ LAW</a:t>
            </a:r>
          </a:p>
          <a:p>
            <a:pPr lvl="1">
              <a:lnSpc>
                <a:spcPct val="80000"/>
              </a:lnSpc>
              <a:buFont typeface="GE Inspira" pitchFamily="34" charset="0"/>
              <a:buNone/>
            </a:pPr>
            <a:r>
              <a:rPr lang="en-US" sz="1600" b="1" i="1" dirty="0"/>
              <a:t>OXYGEN SOLUBILITY DECREASES WITH INCREASING WATER TEMPERATURE</a:t>
            </a:r>
          </a:p>
          <a:p>
            <a:pPr lvl="1">
              <a:lnSpc>
                <a:spcPct val="80000"/>
              </a:lnSpc>
              <a:buFont typeface="GE Inspira" pitchFamily="34" charset="0"/>
              <a:buNone/>
            </a:pPr>
            <a:endParaRPr lang="en-US" sz="1600" b="1" baseline="-25000" dirty="0"/>
          </a:p>
        </p:txBody>
      </p:sp>
      <p:sp>
        <p:nvSpPr>
          <p:cNvPr id="264206" name="Rectangle 14"/>
          <p:cNvSpPr>
            <a:spLocks noChangeArrowheads="1"/>
          </p:cNvSpPr>
          <p:nvPr/>
        </p:nvSpPr>
        <p:spPr bwMode="auto">
          <a:xfrm>
            <a:off x="4860925" y="4829175"/>
            <a:ext cx="1295400" cy="2413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1000" b="1">
                <a:latin typeface="Arial" charset="0"/>
              </a:rPr>
              <a:t>TEMPERATURE, F</a:t>
            </a:r>
          </a:p>
        </p:txBody>
      </p:sp>
      <p:grpSp>
        <p:nvGrpSpPr>
          <p:cNvPr id="264324" name="Group 132"/>
          <p:cNvGrpSpPr>
            <a:grpSpLocks/>
          </p:cNvGrpSpPr>
          <p:nvPr/>
        </p:nvGrpSpPr>
        <p:grpSpPr bwMode="auto">
          <a:xfrm>
            <a:off x="533400" y="1298575"/>
            <a:ext cx="8001000" cy="4111625"/>
            <a:chOff x="192" y="960"/>
            <a:chExt cx="5219" cy="2590"/>
          </a:xfrm>
        </p:grpSpPr>
        <p:grpSp>
          <p:nvGrpSpPr>
            <p:cNvPr id="264196" name="Group 4"/>
            <p:cNvGrpSpPr>
              <a:grpSpLocks/>
            </p:cNvGrpSpPr>
            <p:nvPr/>
          </p:nvGrpSpPr>
          <p:grpSpPr bwMode="auto">
            <a:xfrm>
              <a:off x="4848" y="1200"/>
              <a:ext cx="563" cy="2248"/>
              <a:chOff x="4866" y="939"/>
              <a:chExt cx="563" cy="2248"/>
            </a:xfrm>
          </p:grpSpPr>
          <p:sp>
            <p:nvSpPr>
              <p:cNvPr id="264197" name="Rectangle 5"/>
              <p:cNvSpPr>
                <a:spLocks noChangeArrowheads="1"/>
              </p:cNvSpPr>
              <p:nvPr/>
            </p:nvSpPr>
            <p:spPr bwMode="auto">
              <a:xfrm>
                <a:off x="4866" y="939"/>
                <a:ext cx="563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22.9 ppm</a:t>
                </a:r>
              </a:p>
            </p:txBody>
          </p:sp>
          <p:sp>
            <p:nvSpPr>
              <p:cNvPr id="264198" name="Rectangle 6"/>
              <p:cNvSpPr>
                <a:spLocks noChangeArrowheads="1"/>
              </p:cNvSpPr>
              <p:nvPr/>
            </p:nvSpPr>
            <p:spPr bwMode="auto">
              <a:xfrm>
                <a:off x="4866" y="1199"/>
                <a:ext cx="31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20.0</a:t>
                </a:r>
              </a:p>
            </p:txBody>
          </p:sp>
          <p:sp>
            <p:nvSpPr>
              <p:cNvPr id="264199" name="Rectangle 7"/>
              <p:cNvSpPr>
                <a:spLocks noChangeArrowheads="1"/>
              </p:cNvSpPr>
              <p:nvPr/>
            </p:nvSpPr>
            <p:spPr bwMode="auto">
              <a:xfrm>
                <a:off x="4866" y="1456"/>
                <a:ext cx="31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17.2</a:t>
                </a:r>
              </a:p>
            </p:txBody>
          </p:sp>
          <p:sp>
            <p:nvSpPr>
              <p:cNvPr id="264200" name="Rectangle 8"/>
              <p:cNvSpPr>
                <a:spLocks noChangeArrowheads="1"/>
              </p:cNvSpPr>
              <p:nvPr/>
            </p:nvSpPr>
            <p:spPr bwMode="auto">
              <a:xfrm>
                <a:off x="4866" y="1705"/>
                <a:ext cx="31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14.3</a:t>
                </a:r>
              </a:p>
            </p:txBody>
          </p:sp>
          <p:sp>
            <p:nvSpPr>
              <p:cNvPr id="264201" name="Rectangle 9"/>
              <p:cNvSpPr>
                <a:spLocks noChangeArrowheads="1"/>
              </p:cNvSpPr>
              <p:nvPr/>
            </p:nvSpPr>
            <p:spPr bwMode="auto">
              <a:xfrm>
                <a:off x="4866" y="1976"/>
                <a:ext cx="318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11.4</a:t>
                </a:r>
              </a:p>
            </p:txBody>
          </p:sp>
          <p:sp>
            <p:nvSpPr>
              <p:cNvPr id="264202" name="Rectangle 10"/>
              <p:cNvSpPr>
                <a:spLocks noChangeArrowheads="1"/>
              </p:cNvSpPr>
              <p:nvPr/>
            </p:nvSpPr>
            <p:spPr bwMode="auto">
              <a:xfrm>
                <a:off x="4866" y="2219"/>
                <a:ext cx="259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8.6</a:t>
                </a:r>
              </a:p>
            </p:txBody>
          </p:sp>
          <p:sp>
            <p:nvSpPr>
              <p:cNvPr id="264203" name="Rectangle 11"/>
              <p:cNvSpPr>
                <a:spLocks noChangeArrowheads="1"/>
              </p:cNvSpPr>
              <p:nvPr/>
            </p:nvSpPr>
            <p:spPr bwMode="auto">
              <a:xfrm>
                <a:off x="4866" y="2480"/>
                <a:ext cx="259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5.7</a:t>
                </a:r>
              </a:p>
            </p:txBody>
          </p:sp>
          <p:sp>
            <p:nvSpPr>
              <p:cNvPr id="264204" name="Rectangle 12"/>
              <p:cNvSpPr>
                <a:spLocks noChangeArrowheads="1"/>
              </p:cNvSpPr>
              <p:nvPr/>
            </p:nvSpPr>
            <p:spPr bwMode="auto">
              <a:xfrm>
                <a:off x="4866" y="2749"/>
                <a:ext cx="259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2.9</a:t>
                </a:r>
              </a:p>
            </p:txBody>
          </p:sp>
          <p:sp>
            <p:nvSpPr>
              <p:cNvPr id="264205" name="Rectangle 13"/>
              <p:cNvSpPr>
                <a:spLocks noChangeArrowheads="1"/>
              </p:cNvSpPr>
              <p:nvPr/>
            </p:nvSpPr>
            <p:spPr bwMode="auto">
              <a:xfrm>
                <a:off x="4866" y="2997"/>
                <a:ext cx="259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0.0</a:t>
                </a:r>
              </a:p>
            </p:txBody>
          </p:sp>
        </p:grpSp>
        <p:sp>
          <p:nvSpPr>
            <p:cNvPr id="264207" name="Rectangle 15"/>
            <p:cNvSpPr>
              <a:spLocks noChangeArrowheads="1"/>
            </p:cNvSpPr>
            <p:nvPr/>
          </p:nvSpPr>
          <p:spPr bwMode="auto">
            <a:xfrm>
              <a:off x="2880" y="960"/>
              <a:ext cx="708" cy="15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000" b="1"/>
                <a:t>TEMPERATURE, C</a:t>
              </a:r>
            </a:p>
          </p:txBody>
        </p:sp>
        <p:grpSp>
          <p:nvGrpSpPr>
            <p:cNvPr id="264208" name="Group 16"/>
            <p:cNvGrpSpPr>
              <a:grpSpLocks/>
            </p:cNvGrpSpPr>
            <p:nvPr/>
          </p:nvGrpSpPr>
          <p:grpSpPr bwMode="auto">
            <a:xfrm>
              <a:off x="192" y="1056"/>
              <a:ext cx="4608" cy="2494"/>
              <a:chOff x="241" y="800"/>
              <a:chExt cx="4608" cy="2494"/>
            </a:xfrm>
          </p:grpSpPr>
          <p:sp>
            <p:nvSpPr>
              <p:cNvPr id="264209" name="Line 17"/>
              <p:cNvSpPr>
                <a:spLocks noChangeShapeType="1"/>
              </p:cNvSpPr>
              <p:nvPr/>
            </p:nvSpPr>
            <p:spPr bwMode="auto">
              <a:xfrm flipH="1">
                <a:off x="2112" y="2045"/>
                <a:ext cx="2737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0" name="Line 18"/>
              <p:cNvSpPr>
                <a:spLocks noChangeShapeType="1"/>
              </p:cNvSpPr>
              <p:nvPr/>
            </p:nvSpPr>
            <p:spPr bwMode="auto">
              <a:xfrm flipV="1">
                <a:off x="4252" y="983"/>
                <a:ext cx="0" cy="2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1" name="Line 19"/>
              <p:cNvSpPr>
                <a:spLocks noChangeShapeType="1"/>
              </p:cNvSpPr>
              <p:nvPr/>
            </p:nvSpPr>
            <p:spPr bwMode="auto">
              <a:xfrm flipH="1">
                <a:off x="1675" y="3105"/>
                <a:ext cx="31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2" name="Line 20"/>
              <p:cNvSpPr>
                <a:spLocks noChangeShapeType="1"/>
              </p:cNvSpPr>
              <p:nvPr/>
            </p:nvSpPr>
            <p:spPr bwMode="auto">
              <a:xfrm flipV="1">
                <a:off x="1924" y="983"/>
                <a:ext cx="0" cy="2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3" name="Line 21"/>
              <p:cNvSpPr>
                <a:spLocks noChangeShapeType="1"/>
              </p:cNvSpPr>
              <p:nvPr/>
            </p:nvSpPr>
            <p:spPr bwMode="auto">
              <a:xfrm flipV="1">
                <a:off x="2185" y="983"/>
                <a:ext cx="0" cy="2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4" name="Line 22"/>
              <p:cNvSpPr>
                <a:spLocks noChangeShapeType="1"/>
              </p:cNvSpPr>
              <p:nvPr/>
            </p:nvSpPr>
            <p:spPr bwMode="auto">
              <a:xfrm flipV="1">
                <a:off x="2445" y="983"/>
                <a:ext cx="0" cy="2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5" name="Line 23"/>
              <p:cNvSpPr>
                <a:spLocks noChangeShapeType="1"/>
              </p:cNvSpPr>
              <p:nvPr/>
            </p:nvSpPr>
            <p:spPr bwMode="auto">
              <a:xfrm flipV="1">
                <a:off x="2736" y="1635"/>
                <a:ext cx="0" cy="147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6" name="Line 24"/>
              <p:cNvSpPr>
                <a:spLocks noChangeShapeType="1"/>
              </p:cNvSpPr>
              <p:nvPr/>
            </p:nvSpPr>
            <p:spPr bwMode="auto">
              <a:xfrm flipV="1">
                <a:off x="3023" y="1642"/>
                <a:ext cx="0" cy="14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7" name="Line 25"/>
              <p:cNvSpPr>
                <a:spLocks noChangeShapeType="1"/>
              </p:cNvSpPr>
              <p:nvPr/>
            </p:nvSpPr>
            <p:spPr bwMode="auto">
              <a:xfrm flipV="1">
                <a:off x="3645" y="2246"/>
                <a:ext cx="0" cy="86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8" name="Line 26"/>
              <p:cNvSpPr>
                <a:spLocks noChangeShapeType="1"/>
              </p:cNvSpPr>
              <p:nvPr/>
            </p:nvSpPr>
            <p:spPr bwMode="auto">
              <a:xfrm flipH="1" flipV="1">
                <a:off x="3942" y="2242"/>
                <a:ext cx="12" cy="86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19" name="Line 27"/>
              <p:cNvSpPr>
                <a:spLocks noChangeShapeType="1"/>
              </p:cNvSpPr>
              <p:nvPr/>
            </p:nvSpPr>
            <p:spPr bwMode="auto">
              <a:xfrm flipV="1">
                <a:off x="3327" y="1625"/>
                <a:ext cx="0" cy="148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0" name="Line 28"/>
              <p:cNvSpPr>
                <a:spLocks noChangeShapeType="1"/>
              </p:cNvSpPr>
              <p:nvPr/>
            </p:nvSpPr>
            <p:spPr bwMode="auto">
              <a:xfrm flipH="1">
                <a:off x="1675" y="2840"/>
                <a:ext cx="31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1" name="Line 29"/>
              <p:cNvSpPr>
                <a:spLocks noChangeShapeType="1"/>
              </p:cNvSpPr>
              <p:nvPr/>
            </p:nvSpPr>
            <p:spPr bwMode="auto">
              <a:xfrm flipH="1">
                <a:off x="2156" y="2576"/>
                <a:ext cx="2693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2" name="Line 30"/>
              <p:cNvSpPr>
                <a:spLocks noChangeShapeType="1"/>
              </p:cNvSpPr>
              <p:nvPr/>
            </p:nvSpPr>
            <p:spPr bwMode="auto">
              <a:xfrm flipH="1">
                <a:off x="2098" y="2311"/>
                <a:ext cx="2738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3" name="Line 31"/>
              <p:cNvSpPr>
                <a:spLocks noChangeShapeType="1"/>
              </p:cNvSpPr>
              <p:nvPr/>
            </p:nvSpPr>
            <p:spPr bwMode="auto">
              <a:xfrm flipH="1">
                <a:off x="1675" y="1780"/>
                <a:ext cx="31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4" name="Line 32"/>
              <p:cNvSpPr>
                <a:spLocks noChangeShapeType="1"/>
              </p:cNvSpPr>
              <p:nvPr/>
            </p:nvSpPr>
            <p:spPr bwMode="auto">
              <a:xfrm flipH="1">
                <a:off x="1675" y="1515"/>
                <a:ext cx="31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5" name="Line 33"/>
              <p:cNvSpPr>
                <a:spLocks noChangeShapeType="1"/>
              </p:cNvSpPr>
              <p:nvPr/>
            </p:nvSpPr>
            <p:spPr bwMode="auto">
              <a:xfrm flipH="1">
                <a:off x="1675" y="1250"/>
                <a:ext cx="31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6" name="Line 34"/>
              <p:cNvSpPr>
                <a:spLocks noChangeShapeType="1"/>
              </p:cNvSpPr>
              <p:nvPr/>
            </p:nvSpPr>
            <p:spPr bwMode="auto">
              <a:xfrm flipH="1">
                <a:off x="1675" y="2045"/>
                <a:ext cx="332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7" name="Line 35"/>
              <p:cNvSpPr>
                <a:spLocks noChangeShapeType="1"/>
              </p:cNvSpPr>
              <p:nvPr/>
            </p:nvSpPr>
            <p:spPr bwMode="auto">
              <a:xfrm flipH="1">
                <a:off x="1675" y="2311"/>
                <a:ext cx="3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8" name="Line 36"/>
              <p:cNvSpPr>
                <a:spLocks noChangeShapeType="1"/>
              </p:cNvSpPr>
              <p:nvPr/>
            </p:nvSpPr>
            <p:spPr bwMode="auto">
              <a:xfrm flipH="1">
                <a:off x="1675" y="2576"/>
                <a:ext cx="319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29" name="Line 37"/>
              <p:cNvSpPr>
                <a:spLocks noChangeShapeType="1"/>
              </p:cNvSpPr>
              <p:nvPr/>
            </p:nvSpPr>
            <p:spPr bwMode="auto">
              <a:xfrm flipV="1">
                <a:off x="3645" y="1631"/>
                <a:ext cx="0" cy="41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30" name="Line 38"/>
              <p:cNvSpPr>
                <a:spLocks noChangeShapeType="1"/>
              </p:cNvSpPr>
              <p:nvPr/>
            </p:nvSpPr>
            <p:spPr bwMode="auto">
              <a:xfrm flipV="1">
                <a:off x="3954" y="983"/>
                <a:ext cx="0" cy="107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31" name="Rectangle 39"/>
              <p:cNvSpPr>
                <a:spLocks noChangeArrowheads="1"/>
              </p:cNvSpPr>
              <p:nvPr/>
            </p:nvSpPr>
            <p:spPr bwMode="auto">
              <a:xfrm>
                <a:off x="1599" y="3104"/>
                <a:ext cx="3061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0    50    70     90    110   130    150    170    190    210    230   250</a:t>
                </a:r>
              </a:p>
            </p:txBody>
          </p:sp>
          <p:grpSp>
            <p:nvGrpSpPr>
              <p:cNvPr id="264232" name="Group 40"/>
              <p:cNvGrpSpPr>
                <a:grpSpLocks/>
              </p:cNvGrpSpPr>
              <p:nvPr/>
            </p:nvGrpSpPr>
            <p:grpSpPr bwMode="auto">
              <a:xfrm>
                <a:off x="1139" y="943"/>
                <a:ext cx="516" cy="2236"/>
                <a:chOff x="1139" y="943"/>
                <a:chExt cx="516" cy="2236"/>
              </a:xfrm>
            </p:grpSpPr>
            <p:sp>
              <p:nvSpPr>
                <p:cNvPr id="264233" name="Rectangle 41"/>
                <p:cNvSpPr>
                  <a:spLocks noChangeArrowheads="1"/>
                </p:cNvSpPr>
                <p:nvPr/>
              </p:nvSpPr>
              <p:spPr bwMode="auto">
                <a:xfrm>
                  <a:off x="1139" y="943"/>
                  <a:ext cx="516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sz="1400" b="1"/>
                    <a:t>cm</a:t>
                  </a:r>
                  <a:r>
                    <a:rPr lang="en-US" sz="1400" b="1" baseline="30000"/>
                    <a:t>3</a:t>
                  </a:r>
                  <a:r>
                    <a:rPr lang="en-US" sz="1400" b="1"/>
                    <a:t>/l 16</a:t>
                  </a:r>
                </a:p>
              </p:txBody>
            </p:sp>
            <p:sp>
              <p:nvSpPr>
                <p:cNvPr id="264234" name="Rectangle 42"/>
                <p:cNvSpPr>
                  <a:spLocks noChangeArrowheads="1"/>
                </p:cNvSpPr>
                <p:nvPr/>
              </p:nvSpPr>
              <p:spPr bwMode="auto">
                <a:xfrm>
                  <a:off x="1423" y="1229"/>
                  <a:ext cx="232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sz="1400" b="1"/>
                    <a:t>14</a:t>
                  </a:r>
                </a:p>
              </p:txBody>
            </p:sp>
            <p:sp>
              <p:nvSpPr>
                <p:cNvPr id="264235" name="Rectangle 43"/>
                <p:cNvSpPr>
                  <a:spLocks noChangeArrowheads="1"/>
                </p:cNvSpPr>
                <p:nvPr/>
              </p:nvSpPr>
              <p:spPr bwMode="auto">
                <a:xfrm>
                  <a:off x="1423" y="1522"/>
                  <a:ext cx="232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sz="1400" b="1"/>
                    <a:t>12</a:t>
                  </a:r>
                </a:p>
              </p:txBody>
            </p:sp>
            <p:sp>
              <p:nvSpPr>
                <p:cNvPr id="264236" name="Rectangle 44"/>
                <p:cNvSpPr>
                  <a:spLocks noChangeArrowheads="1"/>
                </p:cNvSpPr>
                <p:nvPr/>
              </p:nvSpPr>
              <p:spPr bwMode="auto">
                <a:xfrm>
                  <a:off x="1423" y="1831"/>
                  <a:ext cx="232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sz="1400" b="1"/>
                    <a:t>10</a:t>
                  </a:r>
                </a:p>
              </p:txBody>
            </p:sp>
            <p:sp>
              <p:nvSpPr>
                <p:cNvPr id="264237" name="Rectangle 45"/>
                <p:cNvSpPr>
                  <a:spLocks noChangeArrowheads="1"/>
                </p:cNvSpPr>
                <p:nvPr/>
              </p:nvSpPr>
              <p:spPr bwMode="auto">
                <a:xfrm>
                  <a:off x="1419" y="2115"/>
                  <a:ext cx="173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sz="1400" b="1"/>
                    <a:t>8</a:t>
                  </a:r>
                </a:p>
              </p:txBody>
            </p:sp>
            <p:sp>
              <p:nvSpPr>
                <p:cNvPr id="264238" name="Rectangle 46"/>
                <p:cNvSpPr>
                  <a:spLocks noChangeArrowheads="1"/>
                </p:cNvSpPr>
                <p:nvPr/>
              </p:nvSpPr>
              <p:spPr bwMode="auto">
                <a:xfrm>
                  <a:off x="1419" y="2422"/>
                  <a:ext cx="173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sz="1400" b="1"/>
                    <a:t>6</a:t>
                  </a:r>
                </a:p>
              </p:txBody>
            </p:sp>
            <p:sp>
              <p:nvSpPr>
                <p:cNvPr id="264239" name="Rectangle 47"/>
                <p:cNvSpPr>
                  <a:spLocks noChangeArrowheads="1"/>
                </p:cNvSpPr>
                <p:nvPr/>
              </p:nvSpPr>
              <p:spPr bwMode="auto">
                <a:xfrm>
                  <a:off x="1419" y="2717"/>
                  <a:ext cx="173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sz="1400" b="1"/>
                    <a:t>4</a:t>
                  </a:r>
                </a:p>
              </p:txBody>
            </p:sp>
            <p:sp>
              <p:nvSpPr>
                <p:cNvPr id="264240" name="Rectangle 48"/>
                <p:cNvSpPr>
                  <a:spLocks noChangeArrowheads="1"/>
                </p:cNvSpPr>
                <p:nvPr/>
              </p:nvSpPr>
              <p:spPr bwMode="auto">
                <a:xfrm>
                  <a:off x="1419" y="2989"/>
                  <a:ext cx="173" cy="190"/>
                </a:xfrm>
                <a:prstGeom prst="rect">
                  <a:avLst/>
                </a:prstGeom>
                <a:noFill/>
                <a:ln w="12700">
                  <a:noFill/>
                  <a:miter lim="800000"/>
                  <a:headEnd/>
                  <a:tailEnd/>
                </a:ln>
                <a:effectLst/>
              </p:spPr>
              <p:txBody>
                <a:bodyPr wrap="none" lIns="90488" tIns="44450" rIns="90488" bIns="44450">
                  <a:spAutoFit/>
                </a:bodyPr>
                <a:lstStyle/>
                <a:p>
                  <a:pPr algn="r"/>
                  <a:r>
                    <a:rPr lang="en-US" sz="1400" b="1"/>
                    <a:t>2</a:t>
                  </a:r>
                </a:p>
              </p:txBody>
            </p:sp>
          </p:grpSp>
          <p:sp>
            <p:nvSpPr>
              <p:cNvPr id="264241" name="Rectangle 49"/>
              <p:cNvSpPr>
                <a:spLocks noChangeArrowheads="1"/>
              </p:cNvSpPr>
              <p:nvPr/>
            </p:nvSpPr>
            <p:spPr bwMode="auto">
              <a:xfrm>
                <a:off x="1601" y="800"/>
                <a:ext cx="2967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0    10     21    32     43     54      66      77     88     99     110   121</a:t>
                </a:r>
              </a:p>
            </p:txBody>
          </p:sp>
          <p:sp>
            <p:nvSpPr>
              <p:cNvPr id="264242" name="Rectangle 50"/>
              <p:cNvSpPr>
                <a:spLocks noChangeArrowheads="1"/>
              </p:cNvSpPr>
              <p:nvPr/>
            </p:nvSpPr>
            <p:spPr bwMode="auto">
              <a:xfrm>
                <a:off x="2532" y="1492"/>
                <a:ext cx="2054" cy="190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400" b="1"/>
                  <a:t>DEAERATOR GAUGE PRESSURE POUNDS</a:t>
                </a:r>
              </a:p>
            </p:txBody>
          </p:sp>
          <p:sp>
            <p:nvSpPr>
              <p:cNvPr id="264243" name="Rectangle 51"/>
              <p:cNvSpPr>
                <a:spLocks noChangeArrowheads="1"/>
              </p:cNvSpPr>
              <p:nvPr/>
            </p:nvSpPr>
            <p:spPr bwMode="auto">
              <a:xfrm>
                <a:off x="1977" y="1497"/>
                <a:ext cx="198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10</a:t>
                </a:r>
              </a:p>
            </p:txBody>
          </p:sp>
          <p:sp>
            <p:nvSpPr>
              <p:cNvPr id="264244" name="Rectangle 52"/>
              <p:cNvSpPr>
                <a:spLocks noChangeArrowheads="1"/>
              </p:cNvSpPr>
              <p:nvPr/>
            </p:nvSpPr>
            <p:spPr bwMode="auto">
              <a:xfrm>
                <a:off x="1991" y="1629"/>
                <a:ext cx="156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8</a:t>
                </a:r>
              </a:p>
            </p:txBody>
          </p:sp>
          <p:sp>
            <p:nvSpPr>
              <p:cNvPr id="264245" name="Rectangle 53"/>
              <p:cNvSpPr>
                <a:spLocks noChangeArrowheads="1"/>
              </p:cNvSpPr>
              <p:nvPr/>
            </p:nvSpPr>
            <p:spPr bwMode="auto">
              <a:xfrm>
                <a:off x="1983" y="1747"/>
                <a:ext cx="156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6</a:t>
                </a:r>
              </a:p>
            </p:txBody>
          </p:sp>
          <p:sp>
            <p:nvSpPr>
              <p:cNvPr id="264246" name="Rectangle 54"/>
              <p:cNvSpPr>
                <a:spLocks noChangeArrowheads="1"/>
              </p:cNvSpPr>
              <p:nvPr/>
            </p:nvSpPr>
            <p:spPr bwMode="auto">
              <a:xfrm>
                <a:off x="1964" y="1864"/>
                <a:ext cx="156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4</a:t>
                </a:r>
              </a:p>
            </p:txBody>
          </p:sp>
          <p:sp>
            <p:nvSpPr>
              <p:cNvPr id="264247" name="Rectangle 55"/>
              <p:cNvSpPr>
                <a:spLocks noChangeArrowheads="1"/>
              </p:cNvSpPr>
              <p:nvPr/>
            </p:nvSpPr>
            <p:spPr bwMode="auto">
              <a:xfrm>
                <a:off x="1983" y="1972"/>
                <a:ext cx="156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2</a:t>
                </a:r>
              </a:p>
            </p:txBody>
          </p:sp>
          <p:sp>
            <p:nvSpPr>
              <p:cNvPr id="264248" name="Rectangle 56"/>
              <p:cNvSpPr>
                <a:spLocks noChangeArrowheads="1"/>
              </p:cNvSpPr>
              <p:nvPr/>
            </p:nvSpPr>
            <p:spPr bwMode="auto">
              <a:xfrm>
                <a:off x="1991" y="2102"/>
                <a:ext cx="156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0</a:t>
                </a:r>
              </a:p>
            </p:txBody>
          </p:sp>
          <p:sp>
            <p:nvSpPr>
              <p:cNvPr id="264249" name="Rectangle 57"/>
              <p:cNvSpPr>
                <a:spLocks noChangeArrowheads="1"/>
              </p:cNvSpPr>
              <p:nvPr/>
            </p:nvSpPr>
            <p:spPr bwMode="auto">
              <a:xfrm>
                <a:off x="1983" y="2230"/>
                <a:ext cx="156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4</a:t>
                </a:r>
              </a:p>
            </p:txBody>
          </p:sp>
          <p:sp>
            <p:nvSpPr>
              <p:cNvPr id="264250" name="Rectangle 58"/>
              <p:cNvSpPr>
                <a:spLocks noChangeArrowheads="1"/>
              </p:cNvSpPr>
              <p:nvPr/>
            </p:nvSpPr>
            <p:spPr bwMode="auto">
              <a:xfrm>
                <a:off x="1971" y="2335"/>
                <a:ext cx="156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8</a:t>
                </a:r>
              </a:p>
            </p:txBody>
          </p:sp>
          <p:sp>
            <p:nvSpPr>
              <p:cNvPr id="264251" name="Rectangle 59"/>
              <p:cNvSpPr>
                <a:spLocks noChangeArrowheads="1"/>
              </p:cNvSpPr>
              <p:nvPr/>
            </p:nvSpPr>
            <p:spPr bwMode="auto">
              <a:xfrm>
                <a:off x="1971" y="2485"/>
                <a:ext cx="198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12</a:t>
                </a:r>
              </a:p>
            </p:txBody>
          </p:sp>
          <p:sp>
            <p:nvSpPr>
              <p:cNvPr id="264252" name="Rectangle 60"/>
              <p:cNvSpPr>
                <a:spLocks noChangeArrowheads="1"/>
              </p:cNvSpPr>
              <p:nvPr/>
            </p:nvSpPr>
            <p:spPr bwMode="auto">
              <a:xfrm>
                <a:off x="1971" y="2596"/>
                <a:ext cx="198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16</a:t>
                </a:r>
              </a:p>
            </p:txBody>
          </p:sp>
          <p:sp>
            <p:nvSpPr>
              <p:cNvPr id="264253" name="Rectangle 61"/>
              <p:cNvSpPr>
                <a:spLocks noChangeArrowheads="1"/>
              </p:cNvSpPr>
              <p:nvPr/>
            </p:nvSpPr>
            <p:spPr bwMode="auto">
              <a:xfrm>
                <a:off x="1971" y="2718"/>
                <a:ext cx="198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20</a:t>
                </a:r>
              </a:p>
            </p:txBody>
          </p:sp>
          <p:sp>
            <p:nvSpPr>
              <p:cNvPr id="264254" name="Rectangle 62"/>
              <p:cNvSpPr>
                <a:spLocks noChangeArrowheads="1"/>
              </p:cNvSpPr>
              <p:nvPr/>
            </p:nvSpPr>
            <p:spPr bwMode="auto">
              <a:xfrm>
                <a:off x="1971" y="2846"/>
                <a:ext cx="198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24</a:t>
                </a:r>
              </a:p>
            </p:txBody>
          </p:sp>
          <p:sp>
            <p:nvSpPr>
              <p:cNvPr id="264255" name="Rectangle 63"/>
              <p:cNvSpPr>
                <a:spLocks noChangeArrowheads="1"/>
              </p:cNvSpPr>
              <p:nvPr/>
            </p:nvSpPr>
            <p:spPr bwMode="auto">
              <a:xfrm>
                <a:off x="1971" y="2987"/>
                <a:ext cx="198" cy="152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r>
                  <a:rPr lang="en-US" sz="1000" b="1"/>
                  <a:t>28</a:t>
                </a:r>
              </a:p>
            </p:txBody>
          </p:sp>
          <p:sp>
            <p:nvSpPr>
              <p:cNvPr id="264256" name="Line 64"/>
              <p:cNvSpPr>
                <a:spLocks noChangeShapeType="1"/>
              </p:cNvSpPr>
              <p:nvPr/>
            </p:nvSpPr>
            <p:spPr bwMode="auto">
              <a:xfrm>
                <a:off x="1761" y="995"/>
                <a:ext cx="264" cy="51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57" name="Freeform 65"/>
              <p:cNvSpPr>
                <a:spLocks/>
              </p:cNvSpPr>
              <p:nvPr/>
            </p:nvSpPr>
            <p:spPr bwMode="auto">
              <a:xfrm>
                <a:off x="2089" y="1620"/>
                <a:ext cx="158" cy="1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7" y="16"/>
                  </a:cxn>
                  <a:cxn ang="0">
                    <a:pos x="35" y="31"/>
                  </a:cxn>
                  <a:cxn ang="0">
                    <a:pos x="52" y="45"/>
                  </a:cxn>
                  <a:cxn ang="0">
                    <a:pos x="72" y="60"/>
                  </a:cxn>
                  <a:cxn ang="0">
                    <a:pos x="92" y="73"/>
                  </a:cxn>
                  <a:cxn ang="0">
                    <a:pos x="114" y="86"/>
                  </a:cxn>
                  <a:cxn ang="0">
                    <a:pos x="135" y="98"/>
                  </a:cxn>
                  <a:cxn ang="0">
                    <a:pos x="157" y="110"/>
                  </a:cxn>
                </a:cxnLst>
                <a:rect l="0" t="0" r="r" b="b"/>
                <a:pathLst>
                  <a:path w="158" h="111">
                    <a:moveTo>
                      <a:pt x="0" y="0"/>
                    </a:moveTo>
                    <a:lnTo>
                      <a:pt x="17" y="16"/>
                    </a:lnTo>
                    <a:lnTo>
                      <a:pt x="35" y="31"/>
                    </a:lnTo>
                    <a:lnTo>
                      <a:pt x="52" y="45"/>
                    </a:lnTo>
                    <a:lnTo>
                      <a:pt x="72" y="60"/>
                    </a:lnTo>
                    <a:lnTo>
                      <a:pt x="92" y="73"/>
                    </a:lnTo>
                    <a:lnTo>
                      <a:pt x="114" y="86"/>
                    </a:lnTo>
                    <a:lnTo>
                      <a:pt x="135" y="98"/>
                    </a:lnTo>
                    <a:lnTo>
                      <a:pt x="157" y="11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58" name="Freeform 66"/>
              <p:cNvSpPr>
                <a:spLocks/>
              </p:cNvSpPr>
              <p:nvPr/>
            </p:nvSpPr>
            <p:spPr bwMode="auto">
              <a:xfrm>
                <a:off x="2258" y="1730"/>
                <a:ext cx="765" cy="36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4" y="32"/>
                  </a:cxn>
                  <a:cxn ang="0">
                    <a:pos x="109" y="64"/>
                  </a:cxn>
                  <a:cxn ang="0">
                    <a:pos x="165" y="96"/>
                  </a:cxn>
                  <a:cxn ang="0">
                    <a:pos x="220" y="127"/>
                  </a:cxn>
                  <a:cxn ang="0">
                    <a:pos x="277" y="157"/>
                  </a:cxn>
                  <a:cxn ang="0">
                    <a:pos x="336" y="185"/>
                  </a:cxn>
                  <a:cxn ang="0">
                    <a:pos x="395" y="214"/>
                  </a:cxn>
                  <a:cxn ang="0">
                    <a:pos x="455" y="241"/>
                  </a:cxn>
                  <a:cxn ang="0">
                    <a:pos x="515" y="269"/>
                  </a:cxn>
                  <a:cxn ang="0">
                    <a:pos x="576" y="294"/>
                  </a:cxn>
                  <a:cxn ang="0">
                    <a:pos x="638" y="319"/>
                  </a:cxn>
                  <a:cxn ang="0">
                    <a:pos x="700" y="342"/>
                  </a:cxn>
                  <a:cxn ang="0">
                    <a:pos x="764" y="365"/>
                  </a:cxn>
                </a:cxnLst>
                <a:rect l="0" t="0" r="r" b="b"/>
                <a:pathLst>
                  <a:path w="765" h="366">
                    <a:moveTo>
                      <a:pt x="0" y="0"/>
                    </a:moveTo>
                    <a:lnTo>
                      <a:pt x="54" y="32"/>
                    </a:lnTo>
                    <a:lnTo>
                      <a:pt x="109" y="64"/>
                    </a:lnTo>
                    <a:lnTo>
                      <a:pt x="165" y="96"/>
                    </a:lnTo>
                    <a:lnTo>
                      <a:pt x="220" y="127"/>
                    </a:lnTo>
                    <a:lnTo>
                      <a:pt x="277" y="157"/>
                    </a:lnTo>
                    <a:lnTo>
                      <a:pt x="336" y="185"/>
                    </a:lnTo>
                    <a:lnTo>
                      <a:pt x="395" y="214"/>
                    </a:lnTo>
                    <a:lnTo>
                      <a:pt x="455" y="241"/>
                    </a:lnTo>
                    <a:lnTo>
                      <a:pt x="515" y="269"/>
                    </a:lnTo>
                    <a:lnTo>
                      <a:pt x="576" y="294"/>
                    </a:lnTo>
                    <a:lnTo>
                      <a:pt x="638" y="319"/>
                    </a:lnTo>
                    <a:lnTo>
                      <a:pt x="700" y="342"/>
                    </a:lnTo>
                    <a:lnTo>
                      <a:pt x="764" y="365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59" name="Freeform 67"/>
              <p:cNvSpPr>
                <a:spLocks/>
              </p:cNvSpPr>
              <p:nvPr/>
            </p:nvSpPr>
            <p:spPr bwMode="auto">
              <a:xfrm>
                <a:off x="3060" y="2115"/>
                <a:ext cx="1641" cy="973"/>
              </a:xfrm>
              <a:custGeom>
                <a:avLst/>
                <a:gdLst/>
                <a:ahLst/>
                <a:cxnLst>
                  <a:cxn ang="0">
                    <a:pos x="1640" y="972"/>
                  </a:cxn>
                  <a:cxn ang="0">
                    <a:pos x="1584" y="924"/>
                  </a:cxn>
                  <a:cxn ang="0">
                    <a:pos x="1524" y="876"/>
                  </a:cxn>
                  <a:cxn ang="0">
                    <a:pos x="1464" y="830"/>
                  </a:cxn>
                  <a:cxn ang="0">
                    <a:pos x="1405" y="783"/>
                  </a:cxn>
                  <a:cxn ang="0">
                    <a:pos x="1342" y="738"/>
                  </a:cxn>
                  <a:cxn ang="0">
                    <a:pos x="1281" y="692"/>
                  </a:cxn>
                  <a:cxn ang="0">
                    <a:pos x="1216" y="648"/>
                  </a:cxn>
                  <a:cxn ang="0">
                    <a:pos x="1151" y="604"/>
                  </a:cxn>
                  <a:cxn ang="0">
                    <a:pos x="1087" y="561"/>
                  </a:cxn>
                  <a:cxn ang="0">
                    <a:pos x="1019" y="518"/>
                  </a:cxn>
                  <a:cxn ang="0">
                    <a:pos x="953" y="477"/>
                  </a:cxn>
                  <a:cxn ang="0">
                    <a:pos x="885" y="436"/>
                  </a:cxn>
                  <a:cxn ang="0">
                    <a:pos x="815" y="395"/>
                  </a:cxn>
                  <a:cxn ang="0">
                    <a:pos x="745" y="356"/>
                  </a:cxn>
                  <a:cxn ang="0">
                    <a:pos x="674" y="316"/>
                  </a:cxn>
                  <a:cxn ang="0">
                    <a:pos x="601" y="279"/>
                  </a:cxn>
                  <a:cxn ang="0">
                    <a:pos x="530" y="241"/>
                  </a:cxn>
                  <a:cxn ang="0">
                    <a:pos x="456" y="205"/>
                  </a:cxn>
                  <a:cxn ang="0">
                    <a:pos x="383" y="168"/>
                  </a:cxn>
                  <a:cxn ang="0">
                    <a:pos x="306" y="133"/>
                  </a:cxn>
                  <a:cxn ang="0">
                    <a:pos x="232" y="99"/>
                  </a:cxn>
                  <a:cxn ang="0">
                    <a:pos x="156" y="65"/>
                  </a:cxn>
                  <a:cxn ang="0">
                    <a:pos x="78" y="32"/>
                  </a:cxn>
                  <a:cxn ang="0">
                    <a:pos x="0" y="0"/>
                  </a:cxn>
                </a:cxnLst>
                <a:rect l="0" t="0" r="r" b="b"/>
                <a:pathLst>
                  <a:path w="1641" h="973">
                    <a:moveTo>
                      <a:pt x="1640" y="972"/>
                    </a:moveTo>
                    <a:lnTo>
                      <a:pt x="1584" y="924"/>
                    </a:lnTo>
                    <a:lnTo>
                      <a:pt x="1524" y="876"/>
                    </a:lnTo>
                    <a:lnTo>
                      <a:pt x="1464" y="830"/>
                    </a:lnTo>
                    <a:lnTo>
                      <a:pt x="1405" y="783"/>
                    </a:lnTo>
                    <a:lnTo>
                      <a:pt x="1342" y="738"/>
                    </a:lnTo>
                    <a:lnTo>
                      <a:pt x="1281" y="692"/>
                    </a:lnTo>
                    <a:lnTo>
                      <a:pt x="1216" y="648"/>
                    </a:lnTo>
                    <a:lnTo>
                      <a:pt x="1151" y="604"/>
                    </a:lnTo>
                    <a:lnTo>
                      <a:pt x="1087" y="561"/>
                    </a:lnTo>
                    <a:lnTo>
                      <a:pt x="1019" y="518"/>
                    </a:lnTo>
                    <a:lnTo>
                      <a:pt x="953" y="477"/>
                    </a:lnTo>
                    <a:lnTo>
                      <a:pt x="885" y="436"/>
                    </a:lnTo>
                    <a:lnTo>
                      <a:pt x="815" y="395"/>
                    </a:lnTo>
                    <a:lnTo>
                      <a:pt x="745" y="356"/>
                    </a:lnTo>
                    <a:lnTo>
                      <a:pt x="674" y="316"/>
                    </a:lnTo>
                    <a:lnTo>
                      <a:pt x="601" y="279"/>
                    </a:lnTo>
                    <a:lnTo>
                      <a:pt x="530" y="241"/>
                    </a:lnTo>
                    <a:lnTo>
                      <a:pt x="456" y="205"/>
                    </a:lnTo>
                    <a:lnTo>
                      <a:pt x="383" y="168"/>
                    </a:lnTo>
                    <a:lnTo>
                      <a:pt x="306" y="133"/>
                    </a:lnTo>
                    <a:lnTo>
                      <a:pt x="232" y="99"/>
                    </a:lnTo>
                    <a:lnTo>
                      <a:pt x="156" y="65"/>
                    </a:lnTo>
                    <a:lnTo>
                      <a:pt x="78" y="32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0" name="Line 68"/>
              <p:cNvSpPr>
                <a:spLocks noChangeShapeType="1"/>
              </p:cNvSpPr>
              <p:nvPr/>
            </p:nvSpPr>
            <p:spPr bwMode="auto">
              <a:xfrm>
                <a:off x="1687" y="1014"/>
                <a:ext cx="340" cy="62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61" name="Freeform 69"/>
              <p:cNvSpPr>
                <a:spLocks/>
              </p:cNvSpPr>
              <p:nvPr/>
            </p:nvSpPr>
            <p:spPr bwMode="auto">
              <a:xfrm>
                <a:off x="2102" y="1747"/>
                <a:ext cx="221" cy="1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20"/>
                  </a:cxn>
                  <a:cxn ang="0">
                    <a:pos x="59" y="39"/>
                  </a:cxn>
                  <a:cxn ang="0">
                    <a:pos x="89" y="57"/>
                  </a:cxn>
                  <a:cxn ang="0">
                    <a:pos x="121" y="74"/>
                  </a:cxn>
                  <a:cxn ang="0">
                    <a:pos x="153" y="90"/>
                  </a:cxn>
                  <a:cxn ang="0">
                    <a:pos x="186" y="106"/>
                  </a:cxn>
                  <a:cxn ang="0">
                    <a:pos x="220" y="120"/>
                  </a:cxn>
                </a:cxnLst>
                <a:rect l="0" t="0" r="r" b="b"/>
                <a:pathLst>
                  <a:path w="221" h="121">
                    <a:moveTo>
                      <a:pt x="0" y="0"/>
                    </a:moveTo>
                    <a:lnTo>
                      <a:pt x="30" y="20"/>
                    </a:lnTo>
                    <a:lnTo>
                      <a:pt x="59" y="39"/>
                    </a:lnTo>
                    <a:lnTo>
                      <a:pt x="89" y="57"/>
                    </a:lnTo>
                    <a:lnTo>
                      <a:pt x="121" y="74"/>
                    </a:lnTo>
                    <a:lnTo>
                      <a:pt x="153" y="90"/>
                    </a:lnTo>
                    <a:lnTo>
                      <a:pt x="186" y="106"/>
                    </a:lnTo>
                    <a:lnTo>
                      <a:pt x="220" y="12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2" name="Freeform 70"/>
              <p:cNvSpPr>
                <a:spLocks/>
              </p:cNvSpPr>
              <p:nvPr/>
            </p:nvSpPr>
            <p:spPr bwMode="auto">
              <a:xfrm>
                <a:off x="2335" y="1867"/>
                <a:ext cx="688" cy="32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27"/>
                  </a:cxn>
                  <a:cxn ang="0">
                    <a:pos x="91" y="54"/>
                  </a:cxn>
                  <a:cxn ang="0">
                    <a:pos x="136" y="80"/>
                  </a:cxn>
                  <a:cxn ang="0">
                    <a:pos x="183" y="106"/>
                  </a:cxn>
                  <a:cxn ang="0">
                    <a:pos x="230" y="131"/>
                  </a:cxn>
                  <a:cxn ang="0">
                    <a:pos x="277" y="156"/>
                  </a:cxn>
                  <a:cxn ang="0">
                    <a:pos x="326" y="180"/>
                  </a:cxn>
                  <a:cxn ang="0">
                    <a:pos x="376" y="202"/>
                  </a:cxn>
                  <a:cxn ang="0">
                    <a:pos x="427" y="224"/>
                  </a:cxn>
                  <a:cxn ang="0">
                    <a:pos x="477" y="245"/>
                  </a:cxn>
                  <a:cxn ang="0">
                    <a:pos x="529" y="266"/>
                  </a:cxn>
                  <a:cxn ang="0">
                    <a:pos x="581" y="286"/>
                  </a:cxn>
                  <a:cxn ang="0">
                    <a:pos x="633" y="304"/>
                  </a:cxn>
                  <a:cxn ang="0">
                    <a:pos x="687" y="323"/>
                  </a:cxn>
                </a:cxnLst>
                <a:rect l="0" t="0" r="r" b="b"/>
                <a:pathLst>
                  <a:path w="688" h="324">
                    <a:moveTo>
                      <a:pt x="0" y="0"/>
                    </a:moveTo>
                    <a:lnTo>
                      <a:pt x="45" y="27"/>
                    </a:lnTo>
                    <a:lnTo>
                      <a:pt x="91" y="54"/>
                    </a:lnTo>
                    <a:lnTo>
                      <a:pt x="136" y="80"/>
                    </a:lnTo>
                    <a:lnTo>
                      <a:pt x="183" y="106"/>
                    </a:lnTo>
                    <a:lnTo>
                      <a:pt x="230" y="131"/>
                    </a:lnTo>
                    <a:lnTo>
                      <a:pt x="277" y="156"/>
                    </a:lnTo>
                    <a:lnTo>
                      <a:pt x="326" y="180"/>
                    </a:lnTo>
                    <a:lnTo>
                      <a:pt x="376" y="202"/>
                    </a:lnTo>
                    <a:lnTo>
                      <a:pt x="427" y="224"/>
                    </a:lnTo>
                    <a:lnTo>
                      <a:pt x="477" y="245"/>
                    </a:lnTo>
                    <a:lnTo>
                      <a:pt x="529" y="266"/>
                    </a:lnTo>
                    <a:lnTo>
                      <a:pt x="581" y="286"/>
                    </a:lnTo>
                    <a:lnTo>
                      <a:pt x="633" y="304"/>
                    </a:lnTo>
                    <a:lnTo>
                      <a:pt x="687" y="323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3" name="Freeform 71"/>
              <p:cNvSpPr>
                <a:spLocks/>
              </p:cNvSpPr>
              <p:nvPr/>
            </p:nvSpPr>
            <p:spPr bwMode="auto">
              <a:xfrm>
                <a:off x="3022" y="2190"/>
                <a:ext cx="1596" cy="916"/>
              </a:xfrm>
              <a:custGeom>
                <a:avLst/>
                <a:gdLst/>
                <a:ahLst/>
                <a:cxnLst>
                  <a:cxn ang="0">
                    <a:pos x="1595" y="915"/>
                  </a:cxn>
                  <a:cxn ang="0">
                    <a:pos x="1540" y="869"/>
                  </a:cxn>
                  <a:cxn ang="0">
                    <a:pos x="1481" y="824"/>
                  </a:cxn>
                  <a:cxn ang="0">
                    <a:pos x="1424" y="778"/>
                  </a:cxn>
                  <a:cxn ang="0">
                    <a:pos x="1365" y="734"/>
                  </a:cxn>
                  <a:cxn ang="0">
                    <a:pos x="1305" y="690"/>
                  </a:cxn>
                  <a:cxn ang="0">
                    <a:pos x="1245" y="647"/>
                  </a:cxn>
                  <a:cxn ang="0">
                    <a:pos x="1183" y="605"/>
                  </a:cxn>
                  <a:cxn ang="0">
                    <a:pos x="1119" y="563"/>
                  </a:cxn>
                  <a:cxn ang="0">
                    <a:pos x="1056" y="522"/>
                  </a:cxn>
                  <a:cxn ang="0">
                    <a:pos x="990" y="483"/>
                  </a:cxn>
                  <a:cxn ang="0">
                    <a:pos x="925" y="443"/>
                  </a:cxn>
                  <a:cxn ang="0">
                    <a:pos x="859" y="404"/>
                  </a:cxn>
                  <a:cxn ang="0">
                    <a:pos x="792" y="366"/>
                  </a:cxn>
                  <a:cxn ang="0">
                    <a:pos x="724" y="329"/>
                  </a:cxn>
                  <a:cxn ang="0">
                    <a:pos x="655" y="292"/>
                  </a:cxn>
                  <a:cxn ang="0">
                    <a:pos x="585" y="257"/>
                  </a:cxn>
                  <a:cxn ang="0">
                    <a:pos x="514" y="221"/>
                  </a:cxn>
                  <a:cxn ang="0">
                    <a:pos x="444" y="187"/>
                  </a:cxn>
                  <a:cxn ang="0">
                    <a:pos x="370" y="154"/>
                  </a:cxn>
                  <a:cxn ang="0">
                    <a:pos x="298" y="122"/>
                  </a:cxn>
                  <a:cxn ang="0">
                    <a:pos x="225" y="90"/>
                  </a:cxn>
                  <a:cxn ang="0">
                    <a:pos x="151" y="59"/>
                  </a:cxn>
                  <a:cxn ang="0">
                    <a:pos x="75" y="30"/>
                  </a:cxn>
                  <a:cxn ang="0">
                    <a:pos x="0" y="0"/>
                  </a:cxn>
                </a:cxnLst>
                <a:rect l="0" t="0" r="r" b="b"/>
                <a:pathLst>
                  <a:path w="1596" h="916">
                    <a:moveTo>
                      <a:pt x="1595" y="915"/>
                    </a:moveTo>
                    <a:lnTo>
                      <a:pt x="1540" y="869"/>
                    </a:lnTo>
                    <a:lnTo>
                      <a:pt x="1481" y="824"/>
                    </a:lnTo>
                    <a:lnTo>
                      <a:pt x="1424" y="778"/>
                    </a:lnTo>
                    <a:lnTo>
                      <a:pt x="1365" y="734"/>
                    </a:lnTo>
                    <a:lnTo>
                      <a:pt x="1305" y="690"/>
                    </a:lnTo>
                    <a:lnTo>
                      <a:pt x="1245" y="647"/>
                    </a:lnTo>
                    <a:lnTo>
                      <a:pt x="1183" y="605"/>
                    </a:lnTo>
                    <a:lnTo>
                      <a:pt x="1119" y="563"/>
                    </a:lnTo>
                    <a:lnTo>
                      <a:pt x="1056" y="522"/>
                    </a:lnTo>
                    <a:lnTo>
                      <a:pt x="990" y="483"/>
                    </a:lnTo>
                    <a:lnTo>
                      <a:pt x="925" y="443"/>
                    </a:lnTo>
                    <a:lnTo>
                      <a:pt x="859" y="404"/>
                    </a:lnTo>
                    <a:lnTo>
                      <a:pt x="792" y="366"/>
                    </a:lnTo>
                    <a:lnTo>
                      <a:pt x="724" y="329"/>
                    </a:lnTo>
                    <a:lnTo>
                      <a:pt x="655" y="292"/>
                    </a:lnTo>
                    <a:lnTo>
                      <a:pt x="585" y="257"/>
                    </a:lnTo>
                    <a:lnTo>
                      <a:pt x="514" y="221"/>
                    </a:lnTo>
                    <a:lnTo>
                      <a:pt x="444" y="187"/>
                    </a:lnTo>
                    <a:lnTo>
                      <a:pt x="370" y="154"/>
                    </a:lnTo>
                    <a:lnTo>
                      <a:pt x="298" y="122"/>
                    </a:lnTo>
                    <a:lnTo>
                      <a:pt x="225" y="90"/>
                    </a:lnTo>
                    <a:lnTo>
                      <a:pt x="151" y="59"/>
                    </a:lnTo>
                    <a:lnTo>
                      <a:pt x="75" y="30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4" name="Line 72"/>
              <p:cNvSpPr>
                <a:spLocks noChangeShapeType="1"/>
              </p:cNvSpPr>
              <p:nvPr/>
            </p:nvSpPr>
            <p:spPr bwMode="auto">
              <a:xfrm>
                <a:off x="1687" y="1203"/>
                <a:ext cx="331" cy="560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65" name="Freeform 73"/>
              <p:cNvSpPr>
                <a:spLocks/>
              </p:cNvSpPr>
              <p:nvPr/>
            </p:nvSpPr>
            <p:spPr bwMode="auto">
              <a:xfrm>
                <a:off x="2097" y="1868"/>
                <a:ext cx="252" cy="11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18"/>
                  </a:cxn>
                  <a:cxn ang="0">
                    <a:pos x="58" y="34"/>
                  </a:cxn>
                  <a:cxn ang="0">
                    <a:pos x="88" y="50"/>
                  </a:cxn>
                  <a:cxn ang="0">
                    <a:pos x="120" y="65"/>
                  </a:cxn>
                  <a:cxn ang="0">
                    <a:pos x="151" y="79"/>
                  </a:cxn>
                  <a:cxn ang="0">
                    <a:pos x="183" y="92"/>
                  </a:cxn>
                  <a:cxn ang="0">
                    <a:pos x="216" y="105"/>
                  </a:cxn>
                  <a:cxn ang="0">
                    <a:pos x="251" y="117"/>
                  </a:cxn>
                </a:cxnLst>
                <a:rect l="0" t="0" r="r" b="b"/>
                <a:pathLst>
                  <a:path w="252" h="118">
                    <a:moveTo>
                      <a:pt x="0" y="0"/>
                    </a:moveTo>
                    <a:lnTo>
                      <a:pt x="28" y="18"/>
                    </a:lnTo>
                    <a:lnTo>
                      <a:pt x="58" y="34"/>
                    </a:lnTo>
                    <a:lnTo>
                      <a:pt x="88" y="50"/>
                    </a:lnTo>
                    <a:lnTo>
                      <a:pt x="120" y="65"/>
                    </a:lnTo>
                    <a:lnTo>
                      <a:pt x="151" y="79"/>
                    </a:lnTo>
                    <a:lnTo>
                      <a:pt x="183" y="92"/>
                    </a:lnTo>
                    <a:lnTo>
                      <a:pt x="216" y="105"/>
                    </a:lnTo>
                    <a:lnTo>
                      <a:pt x="251" y="117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6" name="Freeform 74"/>
              <p:cNvSpPr>
                <a:spLocks/>
              </p:cNvSpPr>
              <p:nvPr/>
            </p:nvSpPr>
            <p:spPr bwMode="auto">
              <a:xfrm>
                <a:off x="2363" y="1985"/>
                <a:ext cx="660" cy="28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26"/>
                  </a:cxn>
                  <a:cxn ang="0">
                    <a:pos x="92" y="52"/>
                  </a:cxn>
                  <a:cxn ang="0">
                    <a:pos x="139" y="77"/>
                  </a:cxn>
                  <a:cxn ang="0">
                    <a:pos x="189" y="101"/>
                  </a:cxn>
                  <a:cxn ang="0">
                    <a:pos x="238" y="125"/>
                  </a:cxn>
                  <a:cxn ang="0">
                    <a:pos x="288" y="148"/>
                  </a:cxn>
                  <a:cxn ang="0">
                    <a:pos x="339" y="169"/>
                  </a:cxn>
                  <a:cxn ang="0">
                    <a:pos x="391" y="189"/>
                  </a:cxn>
                  <a:cxn ang="0">
                    <a:pos x="443" y="210"/>
                  </a:cxn>
                  <a:cxn ang="0">
                    <a:pos x="496" y="229"/>
                  </a:cxn>
                  <a:cxn ang="0">
                    <a:pos x="550" y="247"/>
                  </a:cxn>
                  <a:cxn ang="0">
                    <a:pos x="604" y="263"/>
                  </a:cxn>
                  <a:cxn ang="0">
                    <a:pos x="659" y="280"/>
                  </a:cxn>
                </a:cxnLst>
                <a:rect l="0" t="0" r="r" b="b"/>
                <a:pathLst>
                  <a:path w="660" h="281">
                    <a:moveTo>
                      <a:pt x="0" y="0"/>
                    </a:moveTo>
                    <a:lnTo>
                      <a:pt x="45" y="26"/>
                    </a:lnTo>
                    <a:lnTo>
                      <a:pt x="92" y="52"/>
                    </a:lnTo>
                    <a:lnTo>
                      <a:pt x="139" y="77"/>
                    </a:lnTo>
                    <a:lnTo>
                      <a:pt x="189" y="101"/>
                    </a:lnTo>
                    <a:lnTo>
                      <a:pt x="238" y="125"/>
                    </a:lnTo>
                    <a:lnTo>
                      <a:pt x="288" y="148"/>
                    </a:lnTo>
                    <a:lnTo>
                      <a:pt x="339" y="169"/>
                    </a:lnTo>
                    <a:lnTo>
                      <a:pt x="391" y="189"/>
                    </a:lnTo>
                    <a:lnTo>
                      <a:pt x="443" y="210"/>
                    </a:lnTo>
                    <a:lnTo>
                      <a:pt x="496" y="229"/>
                    </a:lnTo>
                    <a:lnTo>
                      <a:pt x="550" y="247"/>
                    </a:lnTo>
                    <a:lnTo>
                      <a:pt x="604" y="263"/>
                    </a:lnTo>
                    <a:lnTo>
                      <a:pt x="659" y="28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7" name="Freeform 75"/>
              <p:cNvSpPr>
                <a:spLocks/>
              </p:cNvSpPr>
              <p:nvPr/>
            </p:nvSpPr>
            <p:spPr bwMode="auto">
              <a:xfrm>
                <a:off x="3004" y="2265"/>
                <a:ext cx="1513" cy="841"/>
              </a:xfrm>
              <a:custGeom>
                <a:avLst/>
                <a:gdLst/>
                <a:ahLst/>
                <a:cxnLst>
                  <a:cxn ang="0">
                    <a:pos x="1512" y="840"/>
                  </a:cxn>
                  <a:cxn ang="0">
                    <a:pos x="1458" y="797"/>
                  </a:cxn>
                  <a:cxn ang="0">
                    <a:pos x="1406" y="754"/>
                  </a:cxn>
                  <a:cxn ang="0">
                    <a:pos x="1351" y="712"/>
                  </a:cxn>
                  <a:cxn ang="0">
                    <a:pos x="1296" y="671"/>
                  </a:cxn>
                  <a:cxn ang="0">
                    <a:pos x="1239" y="631"/>
                  </a:cxn>
                  <a:cxn ang="0">
                    <a:pos x="1182" y="591"/>
                  </a:cxn>
                  <a:cxn ang="0">
                    <a:pos x="1123" y="552"/>
                  </a:cxn>
                  <a:cxn ang="0">
                    <a:pos x="1063" y="513"/>
                  </a:cxn>
                  <a:cxn ang="0">
                    <a:pos x="1004" y="475"/>
                  </a:cxn>
                  <a:cxn ang="0">
                    <a:pos x="942" y="438"/>
                  </a:cxn>
                  <a:cxn ang="0">
                    <a:pos x="880" y="402"/>
                  </a:cxn>
                  <a:cxn ang="0">
                    <a:pos x="816" y="366"/>
                  </a:cxn>
                  <a:cxn ang="0">
                    <a:pos x="753" y="331"/>
                  </a:cxn>
                  <a:cxn ang="0">
                    <a:pos x="687" y="297"/>
                  </a:cxn>
                  <a:cxn ang="0">
                    <a:pos x="622" y="263"/>
                  </a:cxn>
                  <a:cxn ang="0">
                    <a:pos x="557" y="230"/>
                  </a:cxn>
                  <a:cxn ang="0">
                    <a:pos x="489" y="198"/>
                  </a:cxn>
                  <a:cxn ang="0">
                    <a:pos x="421" y="168"/>
                  </a:cxn>
                  <a:cxn ang="0">
                    <a:pos x="354" y="138"/>
                  </a:cxn>
                  <a:cxn ang="0">
                    <a:pos x="283" y="109"/>
                  </a:cxn>
                  <a:cxn ang="0">
                    <a:pos x="213" y="80"/>
                  </a:cxn>
                  <a:cxn ang="0">
                    <a:pos x="144" y="52"/>
                  </a:cxn>
                  <a:cxn ang="0">
                    <a:pos x="72" y="26"/>
                  </a:cxn>
                  <a:cxn ang="0">
                    <a:pos x="0" y="0"/>
                  </a:cxn>
                </a:cxnLst>
                <a:rect l="0" t="0" r="r" b="b"/>
                <a:pathLst>
                  <a:path w="1513" h="841">
                    <a:moveTo>
                      <a:pt x="1512" y="840"/>
                    </a:moveTo>
                    <a:lnTo>
                      <a:pt x="1458" y="797"/>
                    </a:lnTo>
                    <a:lnTo>
                      <a:pt x="1406" y="754"/>
                    </a:lnTo>
                    <a:lnTo>
                      <a:pt x="1351" y="712"/>
                    </a:lnTo>
                    <a:lnTo>
                      <a:pt x="1296" y="671"/>
                    </a:lnTo>
                    <a:lnTo>
                      <a:pt x="1239" y="631"/>
                    </a:lnTo>
                    <a:lnTo>
                      <a:pt x="1182" y="591"/>
                    </a:lnTo>
                    <a:lnTo>
                      <a:pt x="1123" y="552"/>
                    </a:lnTo>
                    <a:lnTo>
                      <a:pt x="1063" y="513"/>
                    </a:lnTo>
                    <a:lnTo>
                      <a:pt x="1004" y="475"/>
                    </a:lnTo>
                    <a:lnTo>
                      <a:pt x="942" y="438"/>
                    </a:lnTo>
                    <a:lnTo>
                      <a:pt x="880" y="402"/>
                    </a:lnTo>
                    <a:lnTo>
                      <a:pt x="816" y="366"/>
                    </a:lnTo>
                    <a:lnTo>
                      <a:pt x="753" y="331"/>
                    </a:lnTo>
                    <a:lnTo>
                      <a:pt x="687" y="297"/>
                    </a:lnTo>
                    <a:lnTo>
                      <a:pt x="622" y="263"/>
                    </a:lnTo>
                    <a:lnTo>
                      <a:pt x="557" y="230"/>
                    </a:lnTo>
                    <a:lnTo>
                      <a:pt x="489" y="198"/>
                    </a:lnTo>
                    <a:lnTo>
                      <a:pt x="421" y="168"/>
                    </a:lnTo>
                    <a:lnTo>
                      <a:pt x="354" y="138"/>
                    </a:lnTo>
                    <a:lnTo>
                      <a:pt x="283" y="109"/>
                    </a:lnTo>
                    <a:lnTo>
                      <a:pt x="213" y="80"/>
                    </a:lnTo>
                    <a:lnTo>
                      <a:pt x="144" y="52"/>
                    </a:lnTo>
                    <a:lnTo>
                      <a:pt x="72" y="26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68" name="Line 76"/>
              <p:cNvSpPr>
                <a:spLocks noChangeShapeType="1"/>
              </p:cNvSpPr>
              <p:nvPr/>
            </p:nvSpPr>
            <p:spPr bwMode="auto">
              <a:xfrm>
                <a:off x="1687" y="1393"/>
                <a:ext cx="342" cy="487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69" name="Freeform 77"/>
              <p:cNvSpPr>
                <a:spLocks/>
              </p:cNvSpPr>
              <p:nvPr/>
            </p:nvSpPr>
            <p:spPr bwMode="auto">
              <a:xfrm>
                <a:off x="2092" y="1962"/>
                <a:ext cx="257" cy="12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0" y="19"/>
                  </a:cxn>
                  <a:cxn ang="0">
                    <a:pos x="60" y="36"/>
                  </a:cxn>
                  <a:cxn ang="0">
                    <a:pos x="90" y="54"/>
                  </a:cxn>
                  <a:cxn ang="0">
                    <a:pos x="121" y="70"/>
                  </a:cxn>
                  <a:cxn ang="0">
                    <a:pos x="155" y="86"/>
                  </a:cxn>
                  <a:cxn ang="0">
                    <a:pos x="188" y="101"/>
                  </a:cxn>
                  <a:cxn ang="0">
                    <a:pos x="221" y="114"/>
                  </a:cxn>
                  <a:cxn ang="0">
                    <a:pos x="256" y="128"/>
                  </a:cxn>
                </a:cxnLst>
                <a:rect l="0" t="0" r="r" b="b"/>
                <a:pathLst>
                  <a:path w="257" h="129">
                    <a:moveTo>
                      <a:pt x="0" y="0"/>
                    </a:moveTo>
                    <a:lnTo>
                      <a:pt x="30" y="19"/>
                    </a:lnTo>
                    <a:lnTo>
                      <a:pt x="60" y="36"/>
                    </a:lnTo>
                    <a:lnTo>
                      <a:pt x="90" y="54"/>
                    </a:lnTo>
                    <a:lnTo>
                      <a:pt x="121" y="70"/>
                    </a:lnTo>
                    <a:lnTo>
                      <a:pt x="155" y="86"/>
                    </a:lnTo>
                    <a:lnTo>
                      <a:pt x="188" y="101"/>
                    </a:lnTo>
                    <a:lnTo>
                      <a:pt x="221" y="114"/>
                    </a:lnTo>
                    <a:lnTo>
                      <a:pt x="256" y="12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70" name="Freeform 78"/>
              <p:cNvSpPr>
                <a:spLocks/>
              </p:cNvSpPr>
              <p:nvPr/>
            </p:nvSpPr>
            <p:spPr bwMode="auto">
              <a:xfrm>
                <a:off x="2363" y="2090"/>
                <a:ext cx="660" cy="24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5" y="24"/>
                  </a:cxn>
                  <a:cxn ang="0">
                    <a:pos x="94" y="46"/>
                  </a:cxn>
                  <a:cxn ang="0">
                    <a:pos x="141" y="70"/>
                  </a:cxn>
                  <a:cxn ang="0">
                    <a:pos x="189" y="92"/>
                  </a:cxn>
                  <a:cxn ang="0">
                    <a:pos x="240" y="112"/>
                  </a:cxn>
                  <a:cxn ang="0">
                    <a:pos x="290" y="132"/>
                  </a:cxn>
                  <a:cxn ang="0">
                    <a:pos x="340" y="151"/>
                  </a:cxn>
                  <a:cxn ang="0">
                    <a:pos x="392" y="169"/>
                  </a:cxn>
                  <a:cxn ang="0">
                    <a:pos x="444" y="187"/>
                  </a:cxn>
                  <a:cxn ang="0">
                    <a:pos x="498" y="203"/>
                  </a:cxn>
                  <a:cxn ang="0">
                    <a:pos x="550" y="217"/>
                  </a:cxn>
                  <a:cxn ang="0">
                    <a:pos x="605" y="233"/>
                  </a:cxn>
                  <a:cxn ang="0">
                    <a:pos x="659" y="246"/>
                  </a:cxn>
                </a:cxnLst>
                <a:rect l="0" t="0" r="r" b="b"/>
                <a:pathLst>
                  <a:path w="660" h="247">
                    <a:moveTo>
                      <a:pt x="0" y="0"/>
                    </a:moveTo>
                    <a:lnTo>
                      <a:pt x="45" y="24"/>
                    </a:lnTo>
                    <a:lnTo>
                      <a:pt x="94" y="46"/>
                    </a:lnTo>
                    <a:lnTo>
                      <a:pt x="141" y="70"/>
                    </a:lnTo>
                    <a:lnTo>
                      <a:pt x="189" y="92"/>
                    </a:lnTo>
                    <a:lnTo>
                      <a:pt x="240" y="112"/>
                    </a:lnTo>
                    <a:lnTo>
                      <a:pt x="290" y="132"/>
                    </a:lnTo>
                    <a:lnTo>
                      <a:pt x="340" y="151"/>
                    </a:lnTo>
                    <a:lnTo>
                      <a:pt x="392" y="169"/>
                    </a:lnTo>
                    <a:lnTo>
                      <a:pt x="444" y="187"/>
                    </a:lnTo>
                    <a:lnTo>
                      <a:pt x="498" y="203"/>
                    </a:lnTo>
                    <a:lnTo>
                      <a:pt x="550" y="217"/>
                    </a:lnTo>
                    <a:lnTo>
                      <a:pt x="605" y="233"/>
                    </a:lnTo>
                    <a:lnTo>
                      <a:pt x="659" y="246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71" name="Freeform 79"/>
              <p:cNvSpPr>
                <a:spLocks/>
              </p:cNvSpPr>
              <p:nvPr/>
            </p:nvSpPr>
            <p:spPr bwMode="auto">
              <a:xfrm>
                <a:off x="3022" y="2336"/>
                <a:ext cx="1378" cy="770"/>
              </a:xfrm>
              <a:custGeom>
                <a:avLst/>
                <a:gdLst/>
                <a:ahLst/>
                <a:cxnLst>
                  <a:cxn ang="0">
                    <a:pos x="1377" y="769"/>
                  </a:cxn>
                  <a:cxn ang="0">
                    <a:pos x="1330" y="729"/>
                  </a:cxn>
                  <a:cxn ang="0">
                    <a:pos x="1281" y="690"/>
                  </a:cxn>
                  <a:cxn ang="0">
                    <a:pos x="1233" y="651"/>
                  </a:cxn>
                  <a:cxn ang="0">
                    <a:pos x="1182" y="612"/>
                  </a:cxn>
                  <a:cxn ang="0">
                    <a:pos x="1132" y="574"/>
                  </a:cxn>
                  <a:cxn ang="0">
                    <a:pos x="1080" y="537"/>
                  </a:cxn>
                  <a:cxn ang="0">
                    <a:pos x="1028" y="500"/>
                  </a:cxn>
                  <a:cxn ang="0">
                    <a:pos x="974" y="466"/>
                  </a:cxn>
                  <a:cxn ang="0">
                    <a:pos x="919" y="431"/>
                  </a:cxn>
                  <a:cxn ang="0">
                    <a:pos x="864" y="396"/>
                  </a:cxn>
                  <a:cxn ang="0">
                    <a:pos x="807" y="363"/>
                  </a:cxn>
                  <a:cxn ang="0">
                    <a:pos x="750" y="330"/>
                  </a:cxn>
                  <a:cxn ang="0">
                    <a:pos x="691" y="298"/>
                  </a:cxn>
                  <a:cxn ang="0">
                    <a:pos x="632" y="267"/>
                  </a:cxn>
                  <a:cxn ang="0">
                    <a:pos x="572" y="237"/>
                  </a:cxn>
                  <a:cxn ang="0">
                    <a:pos x="512" y="207"/>
                  </a:cxn>
                  <a:cxn ang="0">
                    <a:pos x="449" y="179"/>
                  </a:cxn>
                  <a:cxn ang="0">
                    <a:pos x="387" y="150"/>
                  </a:cxn>
                  <a:cxn ang="0">
                    <a:pos x="325" y="123"/>
                  </a:cxn>
                  <a:cxn ang="0">
                    <a:pos x="262" y="97"/>
                  </a:cxn>
                  <a:cxn ang="0">
                    <a:pos x="196" y="71"/>
                  </a:cxn>
                  <a:cxn ang="0">
                    <a:pos x="133" y="47"/>
                  </a:cxn>
                  <a:cxn ang="0">
                    <a:pos x="65" y="22"/>
                  </a:cxn>
                  <a:cxn ang="0">
                    <a:pos x="0" y="0"/>
                  </a:cxn>
                </a:cxnLst>
                <a:rect l="0" t="0" r="r" b="b"/>
                <a:pathLst>
                  <a:path w="1378" h="770">
                    <a:moveTo>
                      <a:pt x="1377" y="769"/>
                    </a:moveTo>
                    <a:lnTo>
                      <a:pt x="1330" y="729"/>
                    </a:lnTo>
                    <a:lnTo>
                      <a:pt x="1281" y="690"/>
                    </a:lnTo>
                    <a:lnTo>
                      <a:pt x="1233" y="651"/>
                    </a:lnTo>
                    <a:lnTo>
                      <a:pt x="1182" y="612"/>
                    </a:lnTo>
                    <a:lnTo>
                      <a:pt x="1132" y="574"/>
                    </a:lnTo>
                    <a:lnTo>
                      <a:pt x="1080" y="537"/>
                    </a:lnTo>
                    <a:lnTo>
                      <a:pt x="1028" y="500"/>
                    </a:lnTo>
                    <a:lnTo>
                      <a:pt x="974" y="466"/>
                    </a:lnTo>
                    <a:lnTo>
                      <a:pt x="919" y="431"/>
                    </a:lnTo>
                    <a:lnTo>
                      <a:pt x="864" y="396"/>
                    </a:lnTo>
                    <a:lnTo>
                      <a:pt x="807" y="363"/>
                    </a:lnTo>
                    <a:lnTo>
                      <a:pt x="750" y="330"/>
                    </a:lnTo>
                    <a:lnTo>
                      <a:pt x="691" y="298"/>
                    </a:lnTo>
                    <a:lnTo>
                      <a:pt x="632" y="267"/>
                    </a:lnTo>
                    <a:lnTo>
                      <a:pt x="572" y="237"/>
                    </a:lnTo>
                    <a:lnTo>
                      <a:pt x="512" y="207"/>
                    </a:lnTo>
                    <a:lnTo>
                      <a:pt x="449" y="179"/>
                    </a:lnTo>
                    <a:lnTo>
                      <a:pt x="387" y="150"/>
                    </a:lnTo>
                    <a:lnTo>
                      <a:pt x="325" y="123"/>
                    </a:lnTo>
                    <a:lnTo>
                      <a:pt x="262" y="97"/>
                    </a:lnTo>
                    <a:lnTo>
                      <a:pt x="196" y="71"/>
                    </a:lnTo>
                    <a:lnTo>
                      <a:pt x="133" y="47"/>
                    </a:lnTo>
                    <a:lnTo>
                      <a:pt x="65" y="22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72" name="Line 80"/>
              <p:cNvSpPr>
                <a:spLocks noChangeShapeType="1"/>
              </p:cNvSpPr>
              <p:nvPr/>
            </p:nvSpPr>
            <p:spPr bwMode="auto">
              <a:xfrm>
                <a:off x="1687" y="1583"/>
                <a:ext cx="322" cy="40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73" name="Freeform 81"/>
              <p:cNvSpPr>
                <a:spLocks/>
              </p:cNvSpPr>
              <p:nvPr/>
            </p:nvSpPr>
            <p:spPr bwMode="auto">
              <a:xfrm>
                <a:off x="2097" y="2086"/>
                <a:ext cx="252" cy="1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8" y="16"/>
                  </a:cxn>
                  <a:cxn ang="0">
                    <a:pos x="58" y="33"/>
                  </a:cxn>
                  <a:cxn ang="0">
                    <a:pos x="88" y="48"/>
                  </a:cxn>
                  <a:cxn ang="0">
                    <a:pos x="120" y="62"/>
                  </a:cxn>
                  <a:cxn ang="0">
                    <a:pos x="151" y="76"/>
                  </a:cxn>
                  <a:cxn ang="0">
                    <a:pos x="183" y="89"/>
                  </a:cxn>
                  <a:cxn ang="0">
                    <a:pos x="216" y="100"/>
                  </a:cxn>
                  <a:cxn ang="0">
                    <a:pos x="251" y="112"/>
                  </a:cxn>
                </a:cxnLst>
                <a:rect l="0" t="0" r="r" b="b"/>
                <a:pathLst>
                  <a:path w="252" h="113">
                    <a:moveTo>
                      <a:pt x="0" y="0"/>
                    </a:moveTo>
                    <a:lnTo>
                      <a:pt x="28" y="16"/>
                    </a:lnTo>
                    <a:lnTo>
                      <a:pt x="58" y="33"/>
                    </a:lnTo>
                    <a:lnTo>
                      <a:pt x="88" y="48"/>
                    </a:lnTo>
                    <a:lnTo>
                      <a:pt x="120" y="62"/>
                    </a:lnTo>
                    <a:lnTo>
                      <a:pt x="151" y="76"/>
                    </a:lnTo>
                    <a:lnTo>
                      <a:pt x="183" y="89"/>
                    </a:lnTo>
                    <a:lnTo>
                      <a:pt x="216" y="100"/>
                    </a:lnTo>
                    <a:lnTo>
                      <a:pt x="251" y="112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74" name="Freeform 82"/>
              <p:cNvSpPr>
                <a:spLocks/>
              </p:cNvSpPr>
              <p:nvPr/>
            </p:nvSpPr>
            <p:spPr bwMode="auto">
              <a:xfrm>
                <a:off x="2363" y="2198"/>
                <a:ext cx="660" cy="2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20"/>
                  </a:cxn>
                  <a:cxn ang="0">
                    <a:pos x="87" y="42"/>
                  </a:cxn>
                  <a:cxn ang="0">
                    <a:pos x="131" y="61"/>
                  </a:cxn>
                  <a:cxn ang="0">
                    <a:pos x="176" y="80"/>
                  </a:cxn>
                  <a:cxn ang="0">
                    <a:pos x="223" y="98"/>
                  </a:cxn>
                  <a:cxn ang="0">
                    <a:pos x="268" y="116"/>
                  </a:cxn>
                  <a:cxn ang="0">
                    <a:pos x="315" y="131"/>
                  </a:cxn>
                  <a:cxn ang="0">
                    <a:pos x="364" y="148"/>
                  </a:cxn>
                  <a:cxn ang="0">
                    <a:pos x="411" y="162"/>
                  </a:cxn>
                  <a:cxn ang="0">
                    <a:pos x="459" y="176"/>
                  </a:cxn>
                  <a:cxn ang="0">
                    <a:pos x="510" y="189"/>
                  </a:cxn>
                  <a:cxn ang="0">
                    <a:pos x="558" y="201"/>
                  </a:cxn>
                  <a:cxn ang="0">
                    <a:pos x="609" y="213"/>
                  </a:cxn>
                  <a:cxn ang="0">
                    <a:pos x="659" y="224"/>
                  </a:cxn>
                </a:cxnLst>
                <a:rect l="0" t="0" r="r" b="b"/>
                <a:pathLst>
                  <a:path w="660" h="225">
                    <a:moveTo>
                      <a:pt x="0" y="0"/>
                    </a:moveTo>
                    <a:lnTo>
                      <a:pt x="44" y="20"/>
                    </a:lnTo>
                    <a:lnTo>
                      <a:pt x="87" y="42"/>
                    </a:lnTo>
                    <a:lnTo>
                      <a:pt x="131" y="61"/>
                    </a:lnTo>
                    <a:lnTo>
                      <a:pt x="176" y="80"/>
                    </a:lnTo>
                    <a:lnTo>
                      <a:pt x="223" y="98"/>
                    </a:lnTo>
                    <a:lnTo>
                      <a:pt x="268" y="116"/>
                    </a:lnTo>
                    <a:lnTo>
                      <a:pt x="315" y="131"/>
                    </a:lnTo>
                    <a:lnTo>
                      <a:pt x="364" y="148"/>
                    </a:lnTo>
                    <a:lnTo>
                      <a:pt x="411" y="162"/>
                    </a:lnTo>
                    <a:lnTo>
                      <a:pt x="459" y="176"/>
                    </a:lnTo>
                    <a:lnTo>
                      <a:pt x="510" y="189"/>
                    </a:lnTo>
                    <a:lnTo>
                      <a:pt x="558" y="201"/>
                    </a:lnTo>
                    <a:lnTo>
                      <a:pt x="609" y="213"/>
                    </a:lnTo>
                    <a:lnTo>
                      <a:pt x="659" y="224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75" name="Freeform 83"/>
              <p:cNvSpPr>
                <a:spLocks/>
              </p:cNvSpPr>
              <p:nvPr/>
            </p:nvSpPr>
            <p:spPr bwMode="auto">
              <a:xfrm>
                <a:off x="3058" y="2422"/>
                <a:ext cx="1287" cy="684"/>
              </a:xfrm>
              <a:custGeom>
                <a:avLst/>
                <a:gdLst/>
                <a:ahLst/>
                <a:cxnLst>
                  <a:cxn ang="0">
                    <a:pos x="1286" y="683"/>
                  </a:cxn>
                  <a:cxn ang="0">
                    <a:pos x="1242" y="646"/>
                  </a:cxn>
                  <a:cxn ang="0">
                    <a:pos x="1199" y="611"/>
                  </a:cxn>
                  <a:cxn ang="0">
                    <a:pos x="1154" y="575"/>
                  </a:cxn>
                  <a:cxn ang="0">
                    <a:pos x="1107" y="540"/>
                  </a:cxn>
                  <a:cxn ang="0">
                    <a:pos x="1060" y="505"/>
                  </a:cxn>
                  <a:cxn ang="0">
                    <a:pos x="1011" y="472"/>
                  </a:cxn>
                  <a:cxn ang="0">
                    <a:pos x="961" y="440"/>
                  </a:cxn>
                  <a:cxn ang="0">
                    <a:pos x="912" y="407"/>
                  </a:cxn>
                  <a:cxn ang="0">
                    <a:pos x="860" y="376"/>
                  </a:cxn>
                  <a:cxn ang="0">
                    <a:pos x="808" y="346"/>
                  </a:cxn>
                  <a:cxn ang="0">
                    <a:pos x="756" y="315"/>
                  </a:cxn>
                  <a:cxn ang="0">
                    <a:pos x="701" y="286"/>
                  </a:cxn>
                  <a:cxn ang="0">
                    <a:pos x="647" y="258"/>
                  </a:cxn>
                  <a:cxn ang="0">
                    <a:pos x="592" y="231"/>
                  </a:cxn>
                  <a:cxn ang="0">
                    <a:pos x="537" y="204"/>
                  </a:cxn>
                  <a:cxn ang="0">
                    <a:pos x="480" y="178"/>
                  </a:cxn>
                  <a:cxn ang="0">
                    <a:pos x="421" y="153"/>
                  </a:cxn>
                  <a:cxn ang="0">
                    <a:pos x="364" y="128"/>
                  </a:cxn>
                  <a:cxn ang="0">
                    <a:pos x="305" y="105"/>
                  </a:cxn>
                  <a:cxn ang="0">
                    <a:pos x="245" y="82"/>
                  </a:cxn>
                  <a:cxn ang="0">
                    <a:pos x="184" y="60"/>
                  </a:cxn>
                  <a:cxn ang="0">
                    <a:pos x="124" y="39"/>
                  </a:cxn>
                  <a:cxn ang="0">
                    <a:pos x="62" y="19"/>
                  </a:cxn>
                  <a:cxn ang="0">
                    <a:pos x="0" y="0"/>
                  </a:cxn>
                </a:cxnLst>
                <a:rect l="0" t="0" r="r" b="b"/>
                <a:pathLst>
                  <a:path w="1287" h="684">
                    <a:moveTo>
                      <a:pt x="1286" y="683"/>
                    </a:moveTo>
                    <a:lnTo>
                      <a:pt x="1242" y="646"/>
                    </a:lnTo>
                    <a:lnTo>
                      <a:pt x="1199" y="611"/>
                    </a:lnTo>
                    <a:lnTo>
                      <a:pt x="1154" y="575"/>
                    </a:lnTo>
                    <a:lnTo>
                      <a:pt x="1107" y="540"/>
                    </a:lnTo>
                    <a:lnTo>
                      <a:pt x="1060" y="505"/>
                    </a:lnTo>
                    <a:lnTo>
                      <a:pt x="1011" y="472"/>
                    </a:lnTo>
                    <a:lnTo>
                      <a:pt x="961" y="440"/>
                    </a:lnTo>
                    <a:lnTo>
                      <a:pt x="912" y="407"/>
                    </a:lnTo>
                    <a:lnTo>
                      <a:pt x="860" y="376"/>
                    </a:lnTo>
                    <a:lnTo>
                      <a:pt x="808" y="346"/>
                    </a:lnTo>
                    <a:lnTo>
                      <a:pt x="756" y="315"/>
                    </a:lnTo>
                    <a:lnTo>
                      <a:pt x="701" y="286"/>
                    </a:lnTo>
                    <a:lnTo>
                      <a:pt x="647" y="258"/>
                    </a:lnTo>
                    <a:lnTo>
                      <a:pt x="592" y="231"/>
                    </a:lnTo>
                    <a:lnTo>
                      <a:pt x="537" y="204"/>
                    </a:lnTo>
                    <a:lnTo>
                      <a:pt x="480" y="178"/>
                    </a:lnTo>
                    <a:lnTo>
                      <a:pt x="421" y="153"/>
                    </a:lnTo>
                    <a:lnTo>
                      <a:pt x="364" y="128"/>
                    </a:lnTo>
                    <a:lnTo>
                      <a:pt x="305" y="105"/>
                    </a:lnTo>
                    <a:lnTo>
                      <a:pt x="245" y="82"/>
                    </a:lnTo>
                    <a:lnTo>
                      <a:pt x="184" y="60"/>
                    </a:lnTo>
                    <a:lnTo>
                      <a:pt x="124" y="39"/>
                    </a:lnTo>
                    <a:lnTo>
                      <a:pt x="62" y="19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76" name="Line 84"/>
              <p:cNvSpPr>
                <a:spLocks noChangeShapeType="1"/>
              </p:cNvSpPr>
              <p:nvPr/>
            </p:nvSpPr>
            <p:spPr bwMode="auto">
              <a:xfrm>
                <a:off x="1695" y="1814"/>
                <a:ext cx="306" cy="300"/>
              </a:xfrm>
              <a:prstGeom prst="line">
                <a:avLst/>
              </a:prstGeom>
              <a:noFill/>
              <a:ln w="508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77" name="Line 85"/>
              <p:cNvSpPr>
                <a:spLocks noChangeShapeType="1"/>
              </p:cNvSpPr>
              <p:nvPr/>
            </p:nvSpPr>
            <p:spPr bwMode="auto">
              <a:xfrm>
                <a:off x="2111" y="2219"/>
                <a:ext cx="5" cy="7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78" name="Freeform 86"/>
              <p:cNvSpPr>
                <a:spLocks/>
              </p:cNvSpPr>
              <p:nvPr/>
            </p:nvSpPr>
            <p:spPr bwMode="auto">
              <a:xfrm>
                <a:off x="2116" y="2226"/>
                <a:ext cx="248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5"/>
                  </a:cxn>
                  <a:cxn ang="0">
                    <a:pos x="50" y="31"/>
                  </a:cxn>
                  <a:cxn ang="0">
                    <a:pos x="76" y="45"/>
                  </a:cxn>
                  <a:cxn ang="0">
                    <a:pos x="102" y="58"/>
                  </a:cxn>
                  <a:cxn ang="0">
                    <a:pos x="129" y="71"/>
                  </a:cxn>
                  <a:cxn ang="0">
                    <a:pos x="158" y="83"/>
                  </a:cxn>
                  <a:cxn ang="0">
                    <a:pos x="187" y="95"/>
                  </a:cxn>
                  <a:cxn ang="0">
                    <a:pos x="217" y="105"/>
                  </a:cxn>
                  <a:cxn ang="0">
                    <a:pos x="247" y="114"/>
                  </a:cxn>
                </a:cxnLst>
                <a:rect l="0" t="0" r="r" b="b"/>
                <a:pathLst>
                  <a:path w="248" h="115">
                    <a:moveTo>
                      <a:pt x="0" y="0"/>
                    </a:moveTo>
                    <a:lnTo>
                      <a:pt x="24" y="15"/>
                    </a:lnTo>
                    <a:lnTo>
                      <a:pt x="50" y="31"/>
                    </a:lnTo>
                    <a:lnTo>
                      <a:pt x="76" y="45"/>
                    </a:lnTo>
                    <a:lnTo>
                      <a:pt x="102" y="58"/>
                    </a:lnTo>
                    <a:lnTo>
                      <a:pt x="129" y="71"/>
                    </a:lnTo>
                    <a:lnTo>
                      <a:pt x="158" y="83"/>
                    </a:lnTo>
                    <a:lnTo>
                      <a:pt x="187" y="95"/>
                    </a:lnTo>
                    <a:lnTo>
                      <a:pt x="217" y="105"/>
                    </a:lnTo>
                    <a:lnTo>
                      <a:pt x="247" y="114"/>
                    </a:lnTo>
                  </a:path>
                </a:pathLst>
              </a:custGeom>
              <a:noFill/>
              <a:ln w="508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79" name="Freeform 87"/>
              <p:cNvSpPr>
                <a:spLocks/>
              </p:cNvSpPr>
              <p:nvPr/>
            </p:nvSpPr>
            <p:spPr bwMode="auto">
              <a:xfrm>
                <a:off x="2363" y="2340"/>
                <a:ext cx="660" cy="16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7" y="18"/>
                  </a:cxn>
                  <a:cxn ang="0">
                    <a:pos x="96" y="36"/>
                  </a:cxn>
                  <a:cxn ang="0">
                    <a:pos x="144" y="52"/>
                  </a:cxn>
                  <a:cxn ang="0">
                    <a:pos x="193" y="68"/>
                  </a:cxn>
                  <a:cxn ang="0">
                    <a:pos x="243" y="82"/>
                  </a:cxn>
                  <a:cxn ang="0">
                    <a:pos x="293" y="96"/>
                  </a:cxn>
                  <a:cxn ang="0">
                    <a:pos x="344" y="108"/>
                  </a:cxn>
                  <a:cxn ang="0">
                    <a:pos x="396" y="120"/>
                  </a:cxn>
                  <a:cxn ang="0">
                    <a:pos x="448" y="132"/>
                  </a:cxn>
                  <a:cxn ang="0">
                    <a:pos x="500" y="141"/>
                  </a:cxn>
                  <a:cxn ang="0">
                    <a:pos x="553" y="150"/>
                  </a:cxn>
                  <a:cxn ang="0">
                    <a:pos x="605" y="157"/>
                  </a:cxn>
                  <a:cxn ang="0">
                    <a:pos x="659" y="164"/>
                  </a:cxn>
                </a:cxnLst>
                <a:rect l="0" t="0" r="r" b="b"/>
                <a:pathLst>
                  <a:path w="660" h="165">
                    <a:moveTo>
                      <a:pt x="0" y="0"/>
                    </a:moveTo>
                    <a:lnTo>
                      <a:pt x="47" y="18"/>
                    </a:lnTo>
                    <a:lnTo>
                      <a:pt x="96" y="36"/>
                    </a:lnTo>
                    <a:lnTo>
                      <a:pt x="144" y="52"/>
                    </a:lnTo>
                    <a:lnTo>
                      <a:pt x="193" y="68"/>
                    </a:lnTo>
                    <a:lnTo>
                      <a:pt x="243" y="82"/>
                    </a:lnTo>
                    <a:lnTo>
                      <a:pt x="293" y="96"/>
                    </a:lnTo>
                    <a:lnTo>
                      <a:pt x="344" y="108"/>
                    </a:lnTo>
                    <a:lnTo>
                      <a:pt x="396" y="120"/>
                    </a:lnTo>
                    <a:lnTo>
                      <a:pt x="448" y="132"/>
                    </a:lnTo>
                    <a:lnTo>
                      <a:pt x="500" y="141"/>
                    </a:lnTo>
                    <a:lnTo>
                      <a:pt x="553" y="150"/>
                    </a:lnTo>
                    <a:lnTo>
                      <a:pt x="605" y="157"/>
                    </a:lnTo>
                    <a:lnTo>
                      <a:pt x="659" y="164"/>
                    </a:lnTo>
                  </a:path>
                </a:pathLst>
              </a:custGeom>
              <a:noFill/>
              <a:ln w="508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80" name="Freeform 88"/>
              <p:cNvSpPr>
                <a:spLocks/>
              </p:cNvSpPr>
              <p:nvPr/>
            </p:nvSpPr>
            <p:spPr bwMode="auto">
              <a:xfrm>
                <a:off x="3022" y="2504"/>
                <a:ext cx="1242" cy="602"/>
              </a:xfrm>
              <a:custGeom>
                <a:avLst/>
                <a:gdLst/>
                <a:ahLst/>
                <a:cxnLst>
                  <a:cxn ang="0">
                    <a:pos x="1241" y="601"/>
                  </a:cxn>
                  <a:cxn ang="0">
                    <a:pos x="1199" y="568"/>
                  </a:cxn>
                  <a:cxn ang="0">
                    <a:pos x="1155" y="535"/>
                  </a:cxn>
                  <a:cxn ang="0">
                    <a:pos x="1114" y="503"/>
                  </a:cxn>
                  <a:cxn ang="0">
                    <a:pos x="1067" y="471"/>
                  </a:cxn>
                  <a:cxn ang="0">
                    <a:pos x="1021" y="440"/>
                  </a:cxn>
                  <a:cxn ang="0">
                    <a:pos x="974" y="409"/>
                  </a:cxn>
                  <a:cxn ang="0">
                    <a:pos x="927" y="380"/>
                  </a:cxn>
                  <a:cxn ang="0">
                    <a:pos x="879" y="351"/>
                  </a:cxn>
                  <a:cxn ang="0">
                    <a:pos x="830" y="323"/>
                  </a:cxn>
                  <a:cxn ang="0">
                    <a:pos x="780" y="296"/>
                  </a:cxn>
                  <a:cxn ang="0">
                    <a:pos x="728" y="270"/>
                  </a:cxn>
                  <a:cxn ang="0">
                    <a:pos x="676" y="244"/>
                  </a:cxn>
                  <a:cxn ang="0">
                    <a:pos x="624" y="219"/>
                  </a:cxn>
                  <a:cxn ang="0">
                    <a:pos x="570" y="195"/>
                  </a:cxn>
                  <a:cxn ang="0">
                    <a:pos x="517" y="172"/>
                  </a:cxn>
                  <a:cxn ang="0">
                    <a:pos x="461" y="149"/>
                  </a:cxn>
                  <a:cxn ang="0">
                    <a:pos x="406" y="128"/>
                  </a:cxn>
                  <a:cxn ang="0">
                    <a:pos x="349" y="106"/>
                  </a:cxn>
                  <a:cxn ang="0">
                    <a:pos x="292" y="86"/>
                  </a:cxn>
                  <a:cxn ang="0">
                    <a:pos x="235" y="67"/>
                  </a:cxn>
                  <a:cxn ang="0">
                    <a:pos x="176" y="50"/>
                  </a:cxn>
                  <a:cxn ang="0">
                    <a:pos x="119" y="32"/>
                  </a:cxn>
                  <a:cxn ang="0">
                    <a:pos x="59" y="17"/>
                  </a:cxn>
                  <a:cxn ang="0">
                    <a:pos x="0" y="0"/>
                  </a:cxn>
                </a:cxnLst>
                <a:rect l="0" t="0" r="r" b="b"/>
                <a:pathLst>
                  <a:path w="1242" h="602">
                    <a:moveTo>
                      <a:pt x="1241" y="601"/>
                    </a:moveTo>
                    <a:lnTo>
                      <a:pt x="1199" y="568"/>
                    </a:lnTo>
                    <a:lnTo>
                      <a:pt x="1155" y="535"/>
                    </a:lnTo>
                    <a:lnTo>
                      <a:pt x="1114" y="503"/>
                    </a:lnTo>
                    <a:lnTo>
                      <a:pt x="1067" y="471"/>
                    </a:lnTo>
                    <a:lnTo>
                      <a:pt x="1021" y="440"/>
                    </a:lnTo>
                    <a:lnTo>
                      <a:pt x="974" y="409"/>
                    </a:lnTo>
                    <a:lnTo>
                      <a:pt x="927" y="380"/>
                    </a:lnTo>
                    <a:lnTo>
                      <a:pt x="879" y="351"/>
                    </a:lnTo>
                    <a:lnTo>
                      <a:pt x="830" y="323"/>
                    </a:lnTo>
                    <a:lnTo>
                      <a:pt x="780" y="296"/>
                    </a:lnTo>
                    <a:lnTo>
                      <a:pt x="728" y="270"/>
                    </a:lnTo>
                    <a:lnTo>
                      <a:pt x="676" y="244"/>
                    </a:lnTo>
                    <a:lnTo>
                      <a:pt x="624" y="219"/>
                    </a:lnTo>
                    <a:lnTo>
                      <a:pt x="570" y="195"/>
                    </a:lnTo>
                    <a:lnTo>
                      <a:pt x="517" y="172"/>
                    </a:lnTo>
                    <a:lnTo>
                      <a:pt x="461" y="149"/>
                    </a:lnTo>
                    <a:lnTo>
                      <a:pt x="406" y="128"/>
                    </a:lnTo>
                    <a:lnTo>
                      <a:pt x="349" y="106"/>
                    </a:lnTo>
                    <a:lnTo>
                      <a:pt x="292" y="86"/>
                    </a:lnTo>
                    <a:lnTo>
                      <a:pt x="235" y="67"/>
                    </a:lnTo>
                    <a:lnTo>
                      <a:pt x="176" y="50"/>
                    </a:lnTo>
                    <a:lnTo>
                      <a:pt x="119" y="32"/>
                    </a:lnTo>
                    <a:lnTo>
                      <a:pt x="59" y="17"/>
                    </a:lnTo>
                    <a:lnTo>
                      <a:pt x="0" y="0"/>
                    </a:lnTo>
                  </a:path>
                </a:pathLst>
              </a:custGeom>
              <a:noFill/>
              <a:ln w="508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81" name="Line 89"/>
              <p:cNvSpPr>
                <a:spLocks noChangeShapeType="1"/>
              </p:cNvSpPr>
              <p:nvPr/>
            </p:nvSpPr>
            <p:spPr bwMode="auto">
              <a:xfrm>
                <a:off x="1687" y="1993"/>
                <a:ext cx="319" cy="26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82" name="Line 90"/>
              <p:cNvSpPr>
                <a:spLocks noChangeShapeType="1"/>
              </p:cNvSpPr>
              <p:nvPr/>
            </p:nvSpPr>
            <p:spPr bwMode="auto">
              <a:xfrm>
                <a:off x="2109" y="2354"/>
                <a:ext cx="3" cy="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83" name="Freeform 91"/>
              <p:cNvSpPr>
                <a:spLocks/>
              </p:cNvSpPr>
              <p:nvPr/>
            </p:nvSpPr>
            <p:spPr bwMode="auto">
              <a:xfrm>
                <a:off x="2116" y="2359"/>
                <a:ext cx="248" cy="1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5" y="16"/>
                  </a:cxn>
                  <a:cxn ang="0">
                    <a:pos x="50" y="31"/>
                  </a:cxn>
                  <a:cxn ang="0">
                    <a:pos x="76" y="46"/>
                  </a:cxn>
                  <a:cxn ang="0">
                    <a:pos x="102" y="59"/>
                  </a:cxn>
                  <a:cxn ang="0">
                    <a:pos x="129" y="72"/>
                  </a:cxn>
                  <a:cxn ang="0">
                    <a:pos x="158" y="84"/>
                  </a:cxn>
                  <a:cxn ang="0">
                    <a:pos x="187" y="94"/>
                  </a:cxn>
                  <a:cxn ang="0">
                    <a:pos x="217" y="105"/>
                  </a:cxn>
                  <a:cxn ang="0">
                    <a:pos x="247" y="113"/>
                  </a:cxn>
                </a:cxnLst>
                <a:rect l="0" t="0" r="r" b="b"/>
                <a:pathLst>
                  <a:path w="248" h="114">
                    <a:moveTo>
                      <a:pt x="0" y="0"/>
                    </a:moveTo>
                    <a:lnTo>
                      <a:pt x="25" y="16"/>
                    </a:lnTo>
                    <a:lnTo>
                      <a:pt x="50" y="31"/>
                    </a:lnTo>
                    <a:lnTo>
                      <a:pt x="76" y="46"/>
                    </a:lnTo>
                    <a:lnTo>
                      <a:pt x="102" y="59"/>
                    </a:lnTo>
                    <a:lnTo>
                      <a:pt x="129" y="72"/>
                    </a:lnTo>
                    <a:lnTo>
                      <a:pt x="158" y="84"/>
                    </a:lnTo>
                    <a:lnTo>
                      <a:pt x="187" y="94"/>
                    </a:lnTo>
                    <a:lnTo>
                      <a:pt x="217" y="105"/>
                    </a:lnTo>
                    <a:lnTo>
                      <a:pt x="247" y="113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84" name="Freeform 92"/>
              <p:cNvSpPr>
                <a:spLocks/>
              </p:cNvSpPr>
              <p:nvPr/>
            </p:nvSpPr>
            <p:spPr bwMode="auto">
              <a:xfrm>
                <a:off x="2363" y="2472"/>
                <a:ext cx="660" cy="10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14"/>
                  </a:cxn>
                  <a:cxn ang="0">
                    <a:pos x="97" y="27"/>
                  </a:cxn>
                  <a:cxn ang="0">
                    <a:pos x="146" y="39"/>
                  </a:cxn>
                  <a:cxn ang="0">
                    <a:pos x="196" y="49"/>
                  </a:cxn>
                  <a:cxn ang="0">
                    <a:pos x="246" y="59"/>
                  </a:cxn>
                  <a:cxn ang="0">
                    <a:pos x="298" y="68"/>
                  </a:cxn>
                  <a:cxn ang="0">
                    <a:pos x="349" y="76"/>
                  </a:cxn>
                  <a:cxn ang="0">
                    <a:pos x="401" y="82"/>
                  </a:cxn>
                  <a:cxn ang="0">
                    <a:pos x="451" y="88"/>
                  </a:cxn>
                  <a:cxn ang="0">
                    <a:pos x="503" y="93"/>
                  </a:cxn>
                  <a:cxn ang="0">
                    <a:pos x="555" y="97"/>
                  </a:cxn>
                  <a:cxn ang="0">
                    <a:pos x="607" y="100"/>
                  </a:cxn>
                  <a:cxn ang="0">
                    <a:pos x="659" y="101"/>
                  </a:cxn>
                </a:cxnLst>
                <a:rect l="0" t="0" r="r" b="b"/>
                <a:pathLst>
                  <a:path w="660" h="102">
                    <a:moveTo>
                      <a:pt x="0" y="0"/>
                    </a:moveTo>
                    <a:lnTo>
                      <a:pt x="49" y="14"/>
                    </a:lnTo>
                    <a:lnTo>
                      <a:pt x="97" y="27"/>
                    </a:lnTo>
                    <a:lnTo>
                      <a:pt x="146" y="39"/>
                    </a:lnTo>
                    <a:lnTo>
                      <a:pt x="196" y="49"/>
                    </a:lnTo>
                    <a:lnTo>
                      <a:pt x="246" y="59"/>
                    </a:lnTo>
                    <a:lnTo>
                      <a:pt x="298" y="68"/>
                    </a:lnTo>
                    <a:lnTo>
                      <a:pt x="349" y="76"/>
                    </a:lnTo>
                    <a:lnTo>
                      <a:pt x="401" y="82"/>
                    </a:lnTo>
                    <a:lnTo>
                      <a:pt x="451" y="88"/>
                    </a:lnTo>
                    <a:lnTo>
                      <a:pt x="503" y="93"/>
                    </a:lnTo>
                    <a:lnTo>
                      <a:pt x="555" y="97"/>
                    </a:lnTo>
                    <a:lnTo>
                      <a:pt x="607" y="100"/>
                    </a:lnTo>
                    <a:lnTo>
                      <a:pt x="659" y="101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85" name="Freeform 93"/>
              <p:cNvSpPr>
                <a:spLocks/>
              </p:cNvSpPr>
              <p:nvPr/>
            </p:nvSpPr>
            <p:spPr bwMode="auto">
              <a:xfrm>
                <a:off x="3022" y="2573"/>
                <a:ext cx="1105" cy="533"/>
              </a:xfrm>
              <a:custGeom>
                <a:avLst/>
                <a:gdLst/>
                <a:ahLst/>
                <a:cxnLst>
                  <a:cxn ang="0">
                    <a:pos x="1104" y="532"/>
                  </a:cxn>
                  <a:cxn ang="0">
                    <a:pos x="1069" y="501"/>
                  </a:cxn>
                  <a:cxn ang="0">
                    <a:pos x="1030" y="472"/>
                  </a:cxn>
                  <a:cxn ang="0">
                    <a:pos x="993" y="442"/>
                  </a:cxn>
                  <a:cxn ang="0">
                    <a:pos x="953" y="414"/>
                  </a:cxn>
                  <a:cxn ang="0">
                    <a:pos x="913" y="385"/>
                  </a:cxn>
                  <a:cxn ang="0">
                    <a:pos x="873" y="358"/>
                  </a:cxn>
                  <a:cxn ang="0">
                    <a:pos x="831" y="331"/>
                  </a:cxn>
                  <a:cxn ang="0">
                    <a:pos x="787" y="305"/>
                  </a:cxn>
                  <a:cxn ang="0">
                    <a:pos x="744" y="280"/>
                  </a:cxn>
                  <a:cxn ang="0">
                    <a:pos x="699" y="255"/>
                  </a:cxn>
                  <a:cxn ang="0">
                    <a:pos x="653" y="232"/>
                  </a:cxn>
                  <a:cxn ang="0">
                    <a:pos x="608" y="209"/>
                  </a:cxn>
                  <a:cxn ang="0">
                    <a:pos x="560" y="187"/>
                  </a:cxn>
                  <a:cxn ang="0">
                    <a:pos x="513" y="166"/>
                  </a:cxn>
                  <a:cxn ang="0">
                    <a:pos x="464" y="145"/>
                  </a:cxn>
                  <a:cxn ang="0">
                    <a:pos x="415" y="125"/>
                  </a:cxn>
                  <a:cxn ang="0">
                    <a:pos x="365" y="106"/>
                  </a:cxn>
                  <a:cxn ang="0">
                    <a:pos x="315" y="89"/>
                  </a:cxn>
                  <a:cxn ang="0">
                    <a:pos x="263" y="72"/>
                  </a:cxn>
                  <a:cxn ang="0">
                    <a:pos x="211" y="56"/>
                  </a:cxn>
                  <a:cxn ang="0">
                    <a:pos x="159" y="40"/>
                  </a:cxn>
                  <a:cxn ang="0">
                    <a:pos x="107" y="26"/>
                  </a:cxn>
                  <a:cxn ang="0">
                    <a:pos x="54" y="13"/>
                  </a:cxn>
                  <a:cxn ang="0">
                    <a:pos x="0" y="0"/>
                  </a:cxn>
                </a:cxnLst>
                <a:rect l="0" t="0" r="r" b="b"/>
                <a:pathLst>
                  <a:path w="1105" h="533">
                    <a:moveTo>
                      <a:pt x="1104" y="532"/>
                    </a:moveTo>
                    <a:lnTo>
                      <a:pt x="1069" y="501"/>
                    </a:lnTo>
                    <a:lnTo>
                      <a:pt x="1030" y="472"/>
                    </a:lnTo>
                    <a:lnTo>
                      <a:pt x="993" y="442"/>
                    </a:lnTo>
                    <a:lnTo>
                      <a:pt x="953" y="414"/>
                    </a:lnTo>
                    <a:lnTo>
                      <a:pt x="913" y="385"/>
                    </a:lnTo>
                    <a:lnTo>
                      <a:pt x="873" y="358"/>
                    </a:lnTo>
                    <a:lnTo>
                      <a:pt x="831" y="331"/>
                    </a:lnTo>
                    <a:lnTo>
                      <a:pt x="787" y="305"/>
                    </a:lnTo>
                    <a:lnTo>
                      <a:pt x="744" y="280"/>
                    </a:lnTo>
                    <a:lnTo>
                      <a:pt x="699" y="255"/>
                    </a:lnTo>
                    <a:lnTo>
                      <a:pt x="653" y="232"/>
                    </a:lnTo>
                    <a:lnTo>
                      <a:pt x="608" y="209"/>
                    </a:lnTo>
                    <a:lnTo>
                      <a:pt x="560" y="187"/>
                    </a:lnTo>
                    <a:lnTo>
                      <a:pt x="513" y="166"/>
                    </a:lnTo>
                    <a:lnTo>
                      <a:pt x="464" y="145"/>
                    </a:lnTo>
                    <a:lnTo>
                      <a:pt x="415" y="125"/>
                    </a:lnTo>
                    <a:lnTo>
                      <a:pt x="365" y="106"/>
                    </a:lnTo>
                    <a:lnTo>
                      <a:pt x="315" y="89"/>
                    </a:lnTo>
                    <a:lnTo>
                      <a:pt x="263" y="72"/>
                    </a:lnTo>
                    <a:lnTo>
                      <a:pt x="211" y="56"/>
                    </a:lnTo>
                    <a:lnTo>
                      <a:pt x="159" y="40"/>
                    </a:lnTo>
                    <a:lnTo>
                      <a:pt x="107" y="26"/>
                    </a:lnTo>
                    <a:lnTo>
                      <a:pt x="54" y="13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86" name="Line 94"/>
              <p:cNvSpPr>
                <a:spLocks noChangeShapeType="1"/>
              </p:cNvSpPr>
              <p:nvPr/>
            </p:nvSpPr>
            <p:spPr bwMode="auto">
              <a:xfrm>
                <a:off x="1687" y="2186"/>
                <a:ext cx="292" cy="193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87" name="Line 95"/>
              <p:cNvSpPr>
                <a:spLocks noChangeShapeType="1"/>
              </p:cNvSpPr>
              <p:nvPr/>
            </p:nvSpPr>
            <p:spPr bwMode="auto">
              <a:xfrm>
                <a:off x="2098" y="2464"/>
                <a:ext cx="14" cy="9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88" name="Freeform 96"/>
              <p:cNvSpPr>
                <a:spLocks/>
              </p:cNvSpPr>
              <p:nvPr/>
            </p:nvSpPr>
            <p:spPr bwMode="auto">
              <a:xfrm>
                <a:off x="2116" y="2477"/>
                <a:ext cx="248" cy="1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4" y="15"/>
                  </a:cxn>
                  <a:cxn ang="0">
                    <a:pos x="50" y="31"/>
                  </a:cxn>
                  <a:cxn ang="0">
                    <a:pos x="76" y="46"/>
                  </a:cxn>
                  <a:cxn ang="0">
                    <a:pos x="102" y="59"/>
                  </a:cxn>
                  <a:cxn ang="0">
                    <a:pos x="129" y="72"/>
                  </a:cxn>
                  <a:cxn ang="0">
                    <a:pos x="158" y="83"/>
                  </a:cxn>
                  <a:cxn ang="0">
                    <a:pos x="187" y="94"/>
                  </a:cxn>
                  <a:cxn ang="0">
                    <a:pos x="217" y="105"/>
                  </a:cxn>
                  <a:cxn ang="0">
                    <a:pos x="247" y="114"/>
                  </a:cxn>
                </a:cxnLst>
                <a:rect l="0" t="0" r="r" b="b"/>
                <a:pathLst>
                  <a:path w="248" h="115">
                    <a:moveTo>
                      <a:pt x="0" y="0"/>
                    </a:moveTo>
                    <a:lnTo>
                      <a:pt x="24" y="15"/>
                    </a:lnTo>
                    <a:lnTo>
                      <a:pt x="50" y="31"/>
                    </a:lnTo>
                    <a:lnTo>
                      <a:pt x="76" y="46"/>
                    </a:lnTo>
                    <a:lnTo>
                      <a:pt x="102" y="59"/>
                    </a:lnTo>
                    <a:lnTo>
                      <a:pt x="129" y="72"/>
                    </a:lnTo>
                    <a:lnTo>
                      <a:pt x="158" y="83"/>
                    </a:lnTo>
                    <a:lnTo>
                      <a:pt x="187" y="94"/>
                    </a:lnTo>
                    <a:lnTo>
                      <a:pt x="217" y="105"/>
                    </a:lnTo>
                    <a:lnTo>
                      <a:pt x="247" y="114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89" name="Freeform 97"/>
              <p:cNvSpPr>
                <a:spLocks/>
              </p:cNvSpPr>
              <p:nvPr/>
            </p:nvSpPr>
            <p:spPr bwMode="auto">
              <a:xfrm>
                <a:off x="2363" y="2591"/>
                <a:ext cx="660" cy="10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9" y="13"/>
                  </a:cxn>
                  <a:cxn ang="0">
                    <a:pos x="97" y="26"/>
                  </a:cxn>
                  <a:cxn ang="0">
                    <a:pos x="146" y="38"/>
                  </a:cxn>
                  <a:cxn ang="0">
                    <a:pos x="196" y="48"/>
                  </a:cxn>
                  <a:cxn ang="0">
                    <a:pos x="246" y="58"/>
                  </a:cxn>
                  <a:cxn ang="0">
                    <a:pos x="298" y="66"/>
                  </a:cxn>
                  <a:cxn ang="0">
                    <a:pos x="349" y="74"/>
                  </a:cxn>
                  <a:cxn ang="0">
                    <a:pos x="401" y="81"/>
                  </a:cxn>
                  <a:cxn ang="0">
                    <a:pos x="451" y="86"/>
                  </a:cxn>
                  <a:cxn ang="0">
                    <a:pos x="503" y="91"/>
                  </a:cxn>
                  <a:cxn ang="0">
                    <a:pos x="555" y="94"/>
                  </a:cxn>
                  <a:cxn ang="0">
                    <a:pos x="607" y="98"/>
                  </a:cxn>
                  <a:cxn ang="0">
                    <a:pos x="659" y="99"/>
                  </a:cxn>
                </a:cxnLst>
                <a:rect l="0" t="0" r="r" b="b"/>
                <a:pathLst>
                  <a:path w="660" h="100">
                    <a:moveTo>
                      <a:pt x="0" y="0"/>
                    </a:moveTo>
                    <a:lnTo>
                      <a:pt x="49" y="13"/>
                    </a:lnTo>
                    <a:lnTo>
                      <a:pt x="97" y="26"/>
                    </a:lnTo>
                    <a:lnTo>
                      <a:pt x="146" y="38"/>
                    </a:lnTo>
                    <a:lnTo>
                      <a:pt x="196" y="48"/>
                    </a:lnTo>
                    <a:lnTo>
                      <a:pt x="246" y="58"/>
                    </a:lnTo>
                    <a:lnTo>
                      <a:pt x="298" y="66"/>
                    </a:lnTo>
                    <a:lnTo>
                      <a:pt x="349" y="74"/>
                    </a:lnTo>
                    <a:lnTo>
                      <a:pt x="401" y="81"/>
                    </a:lnTo>
                    <a:lnTo>
                      <a:pt x="451" y="86"/>
                    </a:lnTo>
                    <a:lnTo>
                      <a:pt x="503" y="91"/>
                    </a:lnTo>
                    <a:lnTo>
                      <a:pt x="555" y="94"/>
                    </a:lnTo>
                    <a:lnTo>
                      <a:pt x="607" y="98"/>
                    </a:lnTo>
                    <a:lnTo>
                      <a:pt x="659" y="99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0" name="Freeform 98"/>
              <p:cNvSpPr>
                <a:spLocks/>
              </p:cNvSpPr>
              <p:nvPr/>
            </p:nvSpPr>
            <p:spPr bwMode="auto">
              <a:xfrm>
                <a:off x="3022" y="2690"/>
                <a:ext cx="983" cy="416"/>
              </a:xfrm>
              <a:custGeom>
                <a:avLst/>
                <a:gdLst/>
                <a:ahLst/>
                <a:cxnLst>
                  <a:cxn ang="0">
                    <a:pos x="982" y="415"/>
                  </a:cxn>
                  <a:cxn ang="0">
                    <a:pos x="950" y="389"/>
                  </a:cxn>
                  <a:cxn ang="0">
                    <a:pos x="918" y="363"/>
                  </a:cxn>
                  <a:cxn ang="0">
                    <a:pos x="885" y="339"/>
                  </a:cxn>
                  <a:cxn ang="0">
                    <a:pos x="850" y="314"/>
                  </a:cxn>
                  <a:cxn ang="0">
                    <a:pos x="814" y="292"/>
                  </a:cxn>
                  <a:cxn ang="0">
                    <a:pos x="778" y="268"/>
                  </a:cxn>
                  <a:cxn ang="0">
                    <a:pos x="741" y="247"/>
                  </a:cxn>
                  <a:cxn ang="0">
                    <a:pos x="702" y="225"/>
                  </a:cxn>
                  <a:cxn ang="0">
                    <a:pos x="664" y="205"/>
                  </a:cxn>
                  <a:cxn ang="0">
                    <a:pos x="623" y="185"/>
                  </a:cxn>
                  <a:cxn ang="0">
                    <a:pos x="583" y="166"/>
                  </a:cxn>
                  <a:cxn ang="0">
                    <a:pos x="541" y="148"/>
                  </a:cxn>
                  <a:cxn ang="0">
                    <a:pos x="499" y="132"/>
                  </a:cxn>
                  <a:cxn ang="0">
                    <a:pos x="457" y="115"/>
                  </a:cxn>
                  <a:cxn ang="0">
                    <a:pos x="414" y="100"/>
                  </a:cxn>
                  <a:cxn ang="0">
                    <a:pos x="369" y="84"/>
                  </a:cxn>
                  <a:cxn ang="0">
                    <a:pos x="325" y="71"/>
                  </a:cxn>
                  <a:cxn ang="0">
                    <a:pos x="280" y="58"/>
                  </a:cxn>
                  <a:cxn ang="0">
                    <a:pos x="235" y="46"/>
                  </a:cxn>
                  <a:cxn ang="0">
                    <a:pos x="188" y="34"/>
                  </a:cxn>
                  <a:cxn ang="0">
                    <a:pos x="141" y="25"/>
                  </a:cxn>
                  <a:cxn ang="0">
                    <a:pos x="94" y="15"/>
                  </a:cxn>
                  <a:cxn ang="0">
                    <a:pos x="47" y="7"/>
                  </a:cxn>
                  <a:cxn ang="0">
                    <a:pos x="0" y="0"/>
                  </a:cxn>
                </a:cxnLst>
                <a:rect l="0" t="0" r="r" b="b"/>
                <a:pathLst>
                  <a:path w="983" h="416">
                    <a:moveTo>
                      <a:pt x="982" y="415"/>
                    </a:moveTo>
                    <a:lnTo>
                      <a:pt x="950" y="389"/>
                    </a:lnTo>
                    <a:lnTo>
                      <a:pt x="918" y="363"/>
                    </a:lnTo>
                    <a:lnTo>
                      <a:pt x="885" y="339"/>
                    </a:lnTo>
                    <a:lnTo>
                      <a:pt x="850" y="314"/>
                    </a:lnTo>
                    <a:lnTo>
                      <a:pt x="814" y="292"/>
                    </a:lnTo>
                    <a:lnTo>
                      <a:pt x="778" y="268"/>
                    </a:lnTo>
                    <a:lnTo>
                      <a:pt x="741" y="247"/>
                    </a:lnTo>
                    <a:lnTo>
                      <a:pt x="702" y="225"/>
                    </a:lnTo>
                    <a:lnTo>
                      <a:pt x="664" y="205"/>
                    </a:lnTo>
                    <a:lnTo>
                      <a:pt x="623" y="185"/>
                    </a:lnTo>
                    <a:lnTo>
                      <a:pt x="583" y="166"/>
                    </a:lnTo>
                    <a:lnTo>
                      <a:pt x="541" y="148"/>
                    </a:lnTo>
                    <a:lnTo>
                      <a:pt x="499" y="132"/>
                    </a:lnTo>
                    <a:lnTo>
                      <a:pt x="457" y="115"/>
                    </a:lnTo>
                    <a:lnTo>
                      <a:pt x="414" y="100"/>
                    </a:lnTo>
                    <a:lnTo>
                      <a:pt x="369" y="84"/>
                    </a:lnTo>
                    <a:lnTo>
                      <a:pt x="325" y="71"/>
                    </a:lnTo>
                    <a:lnTo>
                      <a:pt x="280" y="58"/>
                    </a:lnTo>
                    <a:lnTo>
                      <a:pt x="235" y="46"/>
                    </a:lnTo>
                    <a:lnTo>
                      <a:pt x="188" y="34"/>
                    </a:lnTo>
                    <a:lnTo>
                      <a:pt x="141" y="25"/>
                    </a:lnTo>
                    <a:lnTo>
                      <a:pt x="94" y="15"/>
                    </a:lnTo>
                    <a:lnTo>
                      <a:pt x="47" y="7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1" name="Line 99"/>
              <p:cNvSpPr>
                <a:spLocks noChangeShapeType="1"/>
              </p:cNvSpPr>
              <p:nvPr/>
            </p:nvSpPr>
            <p:spPr bwMode="auto">
              <a:xfrm>
                <a:off x="1687" y="2312"/>
                <a:ext cx="316" cy="21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92" name="Freeform 100"/>
              <p:cNvSpPr>
                <a:spLocks/>
              </p:cNvSpPr>
              <p:nvPr/>
            </p:nvSpPr>
            <p:spPr bwMode="auto">
              <a:xfrm>
                <a:off x="2134" y="2616"/>
                <a:ext cx="230" cy="10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3" y="14"/>
                  </a:cxn>
                  <a:cxn ang="0">
                    <a:pos x="47" y="28"/>
                  </a:cxn>
                  <a:cxn ang="0">
                    <a:pos x="70" y="41"/>
                  </a:cxn>
                  <a:cxn ang="0">
                    <a:pos x="95" y="53"/>
                  </a:cxn>
                  <a:cxn ang="0">
                    <a:pos x="120" y="64"/>
                  </a:cxn>
                  <a:cxn ang="0">
                    <a:pos x="147" y="75"/>
                  </a:cxn>
                  <a:cxn ang="0">
                    <a:pos x="174" y="84"/>
                  </a:cxn>
                  <a:cxn ang="0">
                    <a:pos x="201" y="94"/>
                  </a:cxn>
                  <a:cxn ang="0">
                    <a:pos x="229" y="103"/>
                  </a:cxn>
                </a:cxnLst>
                <a:rect l="0" t="0" r="r" b="b"/>
                <a:pathLst>
                  <a:path w="230" h="104">
                    <a:moveTo>
                      <a:pt x="0" y="0"/>
                    </a:moveTo>
                    <a:lnTo>
                      <a:pt x="23" y="14"/>
                    </a:lnTo>
                    <a:lnTo>
                      <a:pt x="47" y="28"/>
                    </a:lnTo>
                    <a:lnTo>
                      <a:pt x="70" y="41"/>
                    </a:lnTo>
                    <a:lnTo>
                      <a:pt x="95" y="53"/>
                    </a:lnTo>
                    <a:lnTo>
                      <a:pt x="120" y="64"/>
                    </a:lnTo>
                    <a:lnTo>
                      <a:pt x="147" y="75"/>
                    </a:lnTo>
                    <a:lnTo>
                      <a:pt x="174" y="84"/>
                    </a:lnTo>
                    <a:lnTo>
                      <a:pt x="201" y="94"/>
                    </a:lnTo>
                    <a:lnTo>
                      <a:pt x="229" y="103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3" name="Freeform 101"/>
              <p:cNvSpPr>
                <a:spLocks/>
              </p:cNvSpPr>
              <p:nvPr/>
            </p:nvSpPr>
            <p:spPr bwMode="auto">
              <a:xfrm>
                <a:off x="2363" y="2719"/>
                <a:ext cx="660" cy="1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4" y="12"/>
                  </a:cxn>
                  <a:cxn ang="0">
                    <a:pos x="91" y="24"/>
                  </a:cxn>
                  <a:cxn ang="0">
                    <a:pos x="136" y="35"/>
                  </a:cxn>
                  <a:cxn ang="0">
                    <a:pos x="183" y="45"/>
                  </a:cxn>
                  <a:cxn ang="0">
                    <a:pos x="228" y="55"/>
                  </a:cxn>
                  <a:cxn ang="0">
                    <a:pos x="275" y="63"/>
                  </a:cxn>
                  <a:cxn ang="0">
                    <a:pos x="324" y="70"/>
                  </a:cxn>
                  <a:cxn ang="0">
                    <a:pos x="371" y="77"/>
                  </a:cxn>
                  <a:cxn ang="0">
                    <a:pos x="418" y="83"/>
                  </a:cxn>
                  <a:cxn ang="0">
                    <a:pos x="466" y="88"/>
                  </a:cxn>
                  <a:cxn ang="0">
                    <a:pos x="515" y="93"/>
                  </a:cxn>
                  <a:cxn ang="0">
                    <a:pos x="562" y="95"/>
                  </a:cxn>
                  <a:cxn ang="0">
                    <a:pos x="610" y="98"/>
                  </a:cxn>
                  <a:cxn ang="0">
                    <a:pos x="659" y="100"/>
                  </a:cxn>
                </a:cxnLst>
                <a:rect l="0" t="0" r="r" b="b"/>
                <a:pathLst>
                  <a:path w="660" h="101">
                    <a:moveTo>
                      <a:pt x="0" y="0"/>
                    </a:moveTo>
                    <a:lnTo>
                      <a:pt x="44" y="12"/>
                    </a:lnTo>
                    <a:lnTo>
                      <a:pt x="91" y="24"/>
                    </a:lnTo>
                    <a:lnTo>
                      <a:pt x="136" y="35"/>
                    </a:lnTo>
                    <a:lnTo>
                      <a:pt x="183" y="45"/>
                    </a:lnTo>
                    <a:lnTo>
                      <a:pt x="228" y="55"/>
                    </a:lnTo>
                    <a:lnTo>
                      <a:pt x="275" y="63"/>
                    </a:lnTo>
                    <a:lnTo>
                      <a:pt x="324" y="70"/>
                    </a:lnTo>
                    <a:lnTo>
                      <a:pt x="371" y="77"/>
                    </a:lnTo>
                    <a:lnTo>
                      <a:pt x="418" y="83"/>
                    </a:lnTo>
                    <a:lnTo>
                      <a:pt x="466" y="88"/>
                    </a:lnTo>
                    <a:lnTo>
                      <a:pt x="515" y="93"/>
                    </a:lnTo>
                    <a:lnTo>
                      <a:pt x="562" y="95"/>
                    </a:lnTo>
                    <a:lnTo>
                      <a:pt x="610" y="98"/>
                    </a:lnTo>
                    <a:lnTo>
                      <a:pt x="659" y="10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4" name="Freeform 102"/>
              <p:cNvSpPr>
                <a:spLocks/>
              </p:cNvSpPr>
              <p:nvPr/>
            </p:nvSpPr>
            <p:spPr bwMode="auto">
              <a:xfrm>
                <a:off x="3022" y="2837"/>
                <a:ext cx="886" cy="287"/>
              </a:xfrm>
              <a:custGeom>
                <a:avLst/>
                <a:gdLst/>
                <a:ahLst/>
                <a:cxnLst>
                  <a:cxn ang="0">
                    <a:pos x="885" y="286"/>
                  </a:cxn>
                  <a:cxn ang="0">
                    <a:pos x="857" y="265"/>
                  </a:cxn>
                  <a:cxn ang="0">
                    <a:pos x="826" y="243"/>
                  </a:cxn>
                  <a:cxn ang="0">
                    <a:pos x="796" y="225"/>
                  </a:cxn>
                  <a:cxn ang="0">
                    <a:pos x="764" y="204"/>
                  </a:cxn>
                  <a:cxn ang="0">
                    <a:pos x="732" y="187"/>
                  </a:cxn>
                  <a:cxn ang="0">
                    <a:pos x="699" y="169"/>
                  </a:cxn>
                  <a:cxn ang="0">
                    <a:pos x="664" y="152"/>
                  </a:cxn>
                  <a:cxn ang="0">
                    <a:pos x="630" y="136"/>
                  </a:cxn>
                  <a:cxn ang="0">
                    <a:pos x="595" y="121"/>
                  </a:cxn>
                  <a:cxn ang="0">
                    <a:pos x="558" y="106"/>
                  </a:cxn>
                  <a:cxn ang="0">
                    <a:pos x="521" y="93"/>
                  </a:cxn>
                  <a:cxn ang="0">
                    <a:pos x="483" y="80"/>
                  </a:cxn>
                  <a:cxn ang="0">
                    <a:pos x="446" y="69"/>
                  </a:cxn>
                  <a:cxn ang="0">
                    <a:pos x="407" y="57"/>
                  </a:cxn>
                  <a:cxn ang="0">
                    <a:pos x="367" y="47"/>
                  </a:cxn>
                  <a:cxn ang="0">
                    <a:pos x="329" y="39"/>
                  </a:cxn>
                  <a:cxn ang="0">
                    <a:pos x="288" y="30"/>
                  </a:cxn>
                  <a:cxn ang="0">
                    <a:pos x="248" y="22"/>
                  </a:cxn>
                  <a:cxn ang="0">
                    <a:pos x="206" y="17"/>
                  </a:cxn>
                  <a:cxn ang="0">
                    <a:pos x="166" y="11"/>
                  </a:cxn>
                  <a:cxn ang="0">
                    <a:pos x="124" y="7"/>
                  </a:cxn>
                  <a:cxn ang="0">
                    <a:pos x="84" y="4"/>
                  </a:cxn>
                  <a:cxn ang="0">
                    <a:pos x="42" y="1"/>
                  </a:cxn>
                  <a:cxn ang="0">
                    <a:pos x="0" y="0"/>
                  </a:cxn>
                </a:cxnLst>
                <a:rect l="0" t="0" r="r" b="b"/>
                <a:pathLst>
                  <a:path w="886" h="287">
                    <a:moveTo>
                      <a:pt x="885" y="286"/>
                    </a:moveTo>
                    <a:lnTo>
                      <a:pt x="857" y="265"/>
                    </a:lnTo>
                    <a:lnTo>
                      <a:pt x="826" y="243"/>
                    </a:lnTo>
                    <a:lnTo>
                      <a:pt x="796" y="225"/>
                    </a:lnTo>
                    <a:lnTo>
                      <a:pt x="764" y="204"/>
                    </a:lnTo>
                    <a:lnTo>
                      <a:pt x="732" y="187"/>
                    </a:lnTo>
                    <a:lnTo>
                      <a:pt x="699" y="169"/>
                    </a:lnTo>
                    <a:lnTo>
                      <a:pt x="664" y="152"/>
                    </a:lnTo>
                    <a:lnTo>
                      <a:pt x="630" y="136"/>
                    </a:lnTo>
                    <a:lnTo>
                      <a:pt x="595" y="121"/>
                    </a:lnTo>
                    <a:lnTo>
                      <a:pt x="558" y="106"/>
                    </a:lnTo>
                    <a:lnTo>
                      <a:pt x="521" y="93"/>
                    </a:lnTo>
                    <a:lnTo>
                      <a:pt x="483" y="80"/>
                    </a:lnTo>
                    <a:lnTo>
                      <a:pt x="446" y="69"/>
                    </a:lnTo>
                    <a:lnTo>
                      <a:pt x="407" y="57"/>
                    </a:lnTo>
                    <a:lnTo>
                      <a:pt x="367" y="47"/>
                    </a:lnTo>
                    <a:lnTo>
                      <a:pt x="329" y="39"/>
                    </a:lnTo>
                    <a:lnTo>
                      <a:pt x="288" y="30"/>
                    </a:lnTo>
                    <a:lnTo>
                      <a:pt x="248" y="22"/>
                    </a:lnTo>
                    <a:lnTo>
                      <a:pt x="206" y="17"/>
                    </a:lnTo>
                    <a:lnTo>
                      <a:pt x="166" y="11"/>
                    </a:lnTo>
                    <a:lnTo>
                      <a:pt x="124" y="7"/>
                    </a:lnTo>
                    <a:lnTo>
                      <a:pt x="84" y="4"/>
                    </a:lnTo>
                    <a:lnTo>
                      <a:pt x="42" y="1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5" name="Line 103"/>
              <p:cNvSpPr>
                <a:spLocks noChangeShapeType="1"/>
              </p:cNvSpPr>
              <p:nvPr/>
            </p:nvSpPr>
            <p:spPr bwMode="auto">
              <a:xfrm>
                <a:off x="1687" y="2517"/>
                <a:ext cx="296" cy="13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296" name="Freeform 104"/>
              <p:cNvSpPr>
                <a:spLocks/>
              </p:cNvSpPr>
              <p:nvPr/>
            </p:nvSpPr>
            <p:spPr bwMode="auto">
              <a:xfrm>
                <a:off x="2132" y="2719"/>
                <a:ext cx="375" cy="11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5" y="16"/>
                  </a:cxn>
                  <a:cxn ang="0">
                    <a:pos x="70" y="30"/>
                  </a:cxn>
                  <a:cxn ang="0">
                    <a:pos x="106" y="45"/>
                  </a:cxn>
                  <a:cxn ang="0">
                    <a:pos x="143" y="58"/>
                  </a:cxn>
                  <a:cxn ang="0">
                    <a:pos x="179" y="70"/>
                  </a:cxn>
                  <a:cxn ang="0">
                    <a:pos x="218" y="81"/>
                  </a:cxn>
                  <a:cxn ang="0">
                    <a:pos x="257" y="92"/>
                  </a:cxn>
                  <a:cxn ang="0">
                    <a:pos x="295" y="101"/>
                  </a:cxn>
                  <a:cxn ang="0">
                    <a:pos x="334" y="111"/>
                  </a:cxn>
                  <a:cxn ang="0">
                    <a:pos x="374" y="118"/>
                  </a:cxn>
                </a:cxnLst>
                <a:rect l="0" t="0" r="r" b="b"/>
                <a:pathLst>
                  <a:path w="375" h="119">
                    <a:moveTo>
                      <a:pt x="0" y="0"/>
                    </a:moveTo>
                    <a:lnTo>
                      <a:pt x="35" y="16"/>
                    </a:lnTo>
                    <a:lnTo>
                      <a:pt x="70" y="30"/>
                    </a:lnTo>
                    <a:lnTo>
                      <a:pt x="106" y="45"/>
                    </a:lnTo>
                    <a:lnTo>
                      <a:pt x="143" y="58"/>
                    </a:lnTo>
                    <a:lnTo>
                      <a:pt x="179" y="70"/>
                    </a:lnTo>
                    <a:lnTo>
                      <a:pt x="218" y="81"/>
                    </a:lnTo>
                    <a:lnTo>
                      <a:pt x="257" y="92"/>
                    </a:lnTo>
                    <a:lnTo>
                      <a:pt x="295" y="101"/>
                    </a:lnTo>
                    <a:lnTo>
                      <a:pt x="334" y="111"/>
                    </a:lnTo>
                    <a:lnTo>
                      <a:pt x="374" y="118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7" name="Freeform 105"/>
              <p:cNvSpPr>
                <a:spLocks/>
              </p:cNvSpPr>
              <p:nvPr/>
            </p:nvSpPr>
            <p:spPr bwMode="auto">
              <a:xfrm>
                <a:off x="2506" y="2837"/>
                <a:ext cx="134" cy="27"/>
              </a:xfrm>
              <a:custGeom>
                <a:avLst/>
                <a:gdLst/>
                <a:ahLst/>
                <a:cxnLst>
                  <a:cxn ang="0">
                    <a:pos x="133" y="26"/>
                  </a:cxn>
                  <a:cxn ang="0">
                    <a:pos x="67" y="14"/>
                  </a:cxn>
                  <a:cxn ang="0">
                    <a:pos x="0" y="0"/>
                  </a:cxn>
                </a:cxnLst>
                <a:rect l="0" t="0" r="r" b="b"/>
                <a:pathLst>
                  <a:path w="134" h="27">
                    <a:moveTo>
                      <a:pt x="133" y="26"/>
                    </a:moveTo>
                    <a:lnTo>
                      <a:pt x="67" y="14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8" name="Freeform 106"/>
              <p:cNvSpPr>
                <a:spLocks/>
              </p:cNvSpPr>
              <p:nvPr/>
            </p:nvSpPr>
            <p:spPr bwMode="auto">
              <a:xfrm>
                <a:off x="2639" y="2863"/>
                <a:ext cx="79" cy="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" y="4"/>
                  </a:cxn>
                  <a:cxn ang="0">
                    <a:pos x="39" y="8"/>
                  </a:cxn>
                  <a:cxn ang="0">
                    <a:pos x="59" y="9"/>
                  </a:cxn>
                  <a:cxn ang="0">
                    <a:pos x="78" y="10"/>
                  </a:cxn>
                </a:cxnLst>
                <a:rect l="0" t="0" r="r" b="b"/>
                <a:pathLst>
                  <a:path w="79" h="11">
                    <a:moveTo>
                      <a:pt x="0" y="0"/>
                    </a:moveTo>
                    <a:lnTo>
                      <a:pt x="20" y="4"/>
                    </a:lnTo>
                    <a:lnTo>
                      <a:pt x="39" y="8"/>
                    </a:lnTo>
                    <a:lnTo>
                      <a:pt x="59" y="9"/>
                    </a:lnTo>
                    <a:lnTo>
                      <a:pt x="78" y="1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299" name="Freeform 107"/>
              <p:cNvSpPr>
                <a:spLocks/>
              </p:cNvSpPr>
              <p:nvPr/>
            </p:nvSpPr>
            <p:spPr bwMode="auto">
              <a:xfrm>
                <a:off x="2717" y="2873"/>
                <a:ext cx="983" cy="233"/>
              </a:xfrm>
              <a:custGeom>
                <a:avLst/>
                <a:gdLst/>
                <a:ahLst/>
                <a:cxnLst>
                  <a:cxn ang="0">
                    <a:pos x="982" y="232"/>
                  </a:cxn>
                  <a:cxn ang="0">
                    <a:pos x="942" y="212"/>
                  </a:cxn>
                  <a:cxn ang="0">
                    <a:pos x="900" y="193"/>
                  </a:cxn>
                  <a:cxn ang="0">
                    <a:pos x="858" y="175"/>
                  </a:cxn>
                  <a:cxn ang="0">
                    <a:pos x="814" y="157"/>
                  </a:cxn>
                  <a:cxn ang="0">
                    <a:pos x="769" y="141"/>
                  </a:cxn>
                  <a:cxn ang="0">
                    <a:pos x="724" y="125"/>
                  </a:cxn>
                  <a:cxn ang="0">
                    <a:pos x="679" y="110"/>
                  </a:cxn>
                  <a:cxn ang="0">
                    <a:pos x="633" y="96"/>
                  </a:cxn>
                  <a:cxn ang="0">
                    <a:pos x="587" y="83"/>
                  </a:cxn>
                  <a:cxn ang="0">
                    <a:pos x="540" y="71"/>
                  </a:cxn>
                  <a:cxn ang="0">
                    <a:pos x="493" y="60"/>
                  </a:cxn>
                  <a:cxn ang="0">
                    <a:pos x="444" y="50"/>
                  </a:cxn>
                  <a:cxn ang="0">
                    <a:pos x="395" y="40"/>
                  </a:cxn>
                  <a:cxn ang="0">
                    <a:pos x="347" y="32"/>
                  </a:cxn>
                  <a:cxn ang="0">
                    <a:pos x="298" y="25"/>
                  </a:cxn>
                  <a:cxn ang="0">
                    <a:pos x="250" y="18"/>
                  </a:cxn>
                  <a:cxn ang="0">
                    <a:pos x="201" y="12"/>
                  </a:cxn>
                  <a:cxn ang="0">
                    <a:pos x="151" y="7"/>
                  </a:cxn>
                  <a:cxn ang="0">
                    <a:pos x="101" y="5"/>
                  </a:cxn>
                  <a:cxn ang="0">
                    <a:pos x="50" y="1"/>
                  </a:cxn>
                  <a:cxn ang="0">
                    <a:pos x="0" y="0"/>
                  </a:cxn>
                </a:cxnLst>
                <a:rect l="0" t="0" r="r" b="b"/>
                <a:pathLst>
                  <a:path w="983" h="233">
                    <a:moveTo>
                      <a:pt x="982" y="232"/>
                    </a:moveTo>
                    <a:lnTo>
                      <a:pt x="942" y="212"/>
                    </a:lnTo>
                    <a:lnTo>
                      <a:pt x="900" y="193"/>
                    </a:lnTo>
                    <a:lnTo>
                      <a:pt x="858" y="175"/>
                    </a:lnTo>
                    <a:lnTo>
                      <a:pt x="814" y="157"/>
                    </a:lnTo>
                    <a:lnTo>
                      <a:pt x="769" y="141"/>
                    </a:lnTo>
                    <a:lnTo>
                      <a:pt x="724" y="125"/>
                    </a:lnTo>
                    <a:lnTo>
                      <a:pt x="679" y="110"/>
                    </a:lnTo>
                    <a:lnTo>
                      <a:pt x="633" y="96"/>
                    </a:lnTo>
                    <a:lnTo>
                      <a:pt x="587" y="83"/>
                    </a:lnTo>
                    <a:lnTo>
                      <a:pt x="540" y="71"/>
                    </a:lnTo>
                    <a:lnTo>
                      <a:pt x="493" y="60"/>
                    </a:lnTo>
                    <a:lnTo>
                      <a:pt x="444" y="50"/>
                    </a:lnTo>
                    <a:lnTo>
                      <a:pt x="395" y="40"/>
                    </a:lnTo>
                    <a:lnTo>
                      <a:pt x="347" y="32"/>
                    </a:lnTo>
                    <a:lnTo>
                      <a:pt x="298" y="25"/>
                    </a:lnTo>
                    <a:lnTo>
                      <a:pt x="250" y="18"/>
                    </a:lnTo>
                    <a:lnTo>
                      <a:pt x="201" y="12"/>
                    </a:lnTo>
                    <a:lnTo>
                      <a:pt x="151" y="7"/>
                    </a:lnTo>
                    <a:lnTo>
                      <a:pt x="101" y="5"/>
                    </a:lnTo>
                    <a:lnTo>
                      <a:pt x="50" y="1"/>
                    </a:lnTo>
                    <a:lnTo>
                      <a:pt x="0" y="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0" name="Line 108"/>
              <p:cNvSpPr>
                <a:spLocks noChangeShapeType="1"/>
              </p:cNvSpPr>
              <p:nvPr/>
            </p:nvSpPr>
            <p:spPr bwMode="auto">
              <a:xfrm>
                <a:off x="1687" y="2640"/>
                <a:ext cx="295" cy="129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01" name="Line 109"/>
              <p:cNvSpPr>
                <a:spLocks noChangeShapeType="1"/>
              </p:cNvSpPr>
              <p:nvPr/>
            </p:nvSpPr>
            <p:spPr bwMode="auto">
              <a:xfrm>
                <a:off x="2138" y="2848"/>
                <a:ext cx="26" cy="8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02" name="Freeform 110"/>
              <p:cNvSpPr>
                <a:spLocks/>
              </p:cNvSpPr>
              <p:nvPr/>
            </p:nvSpPr>
            <p:spPr bwMode="auto">
              <a:xfrm>
                <a:off x="2195" y="2842"/>
                <a:ext cx="274" cy="8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32" y="13"/>
                  </a:cxn>
                  <a:cxn ang="0">
                    <a:pos x="64" y="27"/>
                  </a:cxn>
                  <a:cxn ang="0">
                    <a:pos x="98" y="39"/>
                  </a:cxn>
                  <a:cxn ang="0">
                    <a:pos x="131" y="50"/>
                  </a:cxn>
                  <a:cxn ang="0">
                    <a:pos x="167" y="61"/>
                  </a:cxn>
                  <a:cxn ang="0">
                    <a:pos x="201" y="70"/>
                  </a:cxn>
                  <a:cxn ang="0">
                    <a:pos x="236" y="79"/>
                  </a:cxn>
                  <a:cxn ang="0">
                    <a:pos x="273" y="86"/>
                  </a:cxn>
                </a:cxnLst>
                <a:rect l="0" t="0" r="r" b="b"/>
                <a:pathLst>
                  <a:path w="274" h="87">
                    <a:moveTo>
                      <a:pt x="0" y="0"/>
                    </a:moveTo>
                    <a:lnTo>
                      <a:pt x="32" y="13"/>
                    </a:lnTo>
                    <a:lnTo>
                      <a:pt x="64" y="27"/>
                    </a:lnTo>
                    <a:lnTo>
                      <a:pt x="98" y="39"/>
                    </a:lnTo>
                    <a:lnTo>
                      <a:pt x="131" y="50"/>
                    </a:lnTo>
                    <a:lnTo>
                      <a:pt x="167" y="61"/>
                    </a:lnTo>
                    <a:lnTo>
                      <a:pt x="201" y="70"/>
                    </a:lnTo>
                    <a:lnTo>
                      <a:pt x="236" y="79"/>
                    </a:lnTo>
                    <a:lnTo>
                      <a:pt x="273" y="86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3" name="Freeform 111"/>
              <p:cNvSpPr>
                <a:spLocks/>
              </p:cNvSpPr>
              <p:nvPr/>
            </p:nvSpPr>
            <p:spPr bwMode="auto">
              <a:xfrm>
                <a:off x="2385" y="2916"/>
                <a:ext cx="381" cy="5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6" y="13"/>
                  </a:cxn>
                  <a:cxn ang="0">
                    <a:pos x="92" y="23"/>
                  </a:cxn>
                  <a:cxn ang="0">
                    <a:pos x="141" y="31"/>
                  </a:cxn>
                  <a:cxn ang="0">
                    <a:pos x="189" y="40"/>
                  </a:cxn>
                  <a:cxn ang="0">
                    <a:pos x="235" y="44"/>
                  </a:cxn>
                  <a:cxn ang="0">
                    <a:pos x="283" y="48"/>
                  </a:cxn>
                  <a:cxn ang="0">
                    <a:pos x="332" y="50"/>
                  </a:cxn>
                  <a:cxn ang="0">
                    <a:pos x="380" y="50"/>
                  </a:cxn>
                </a:cxnLst>
                <a:rect l="0" t="0" r="r" b="b"/>
                <a:pathLst>
                  <a:path w="381" h="51">
                    <a:moveTo>
                      <a:pt x="0" y="0"/>
                    </a:moveTo>
                    <a:lnTo>
                      <a:pt x="46" y="13"/>
                    </a:lnTo>
                    <a:lnTo>
                      <a:pt x="92" y="23"/>
                    </a:lnTo>
                    <a:lnTo>
                      <a:pt x="141" y="31"/>
                    </a:lnTo>
                    <a:lnTo>
                      <a:pt x="189" y="40"/>
                    </a:lnTo>
                    <a:lnTo>
                      <a:pt x="235" y="44"/>
                    </a:lnTo>
                    <a:lnTo>
                      <a:pt x="283" y="48"/>
                    </a:lnTo>
                    <a:lnTo>
                      <a:pt x="332" y="50"/>
                    </a:lnTo>
                    <a:lnTo>
                      <a:pt x="380" y="50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4" name="Freeform 112"/>
              <p:cNvSpPr>
                <a:spLocks/>
              </p:cNvSpPr>
              <p:nvPr/>
            </p:nvSpPr>
            <p:spPr bwMode="auto">
              <a:xfrm>
                <a:off x="2738" y="2982"/>
                <a:ext cx="765" cy="133"/>
              </a:xfrm>
              <a:custGeom>
                <a:avLst/>
                <a:gdLst/>
                <a:ahLst/>
                <a:cxnLst>
                  <a:cxn ang="0">
                    <a:pos x="764" y="132"/>
                  </a:cxn>
                  <a:cxn ang="0">
                    <a:pos x="724" y="118"/>
                  </a:cxn>
                  <a:cxn ang="0">
                    <a:pos x="685" y="104"/>
                  </a:cxn>
                  <a:cxn ang="0">
                    <a:pos x="645" y="91"/>
                  </a:cxn>
                  <a:cxn ang="0">
                    <a:pos x="604" y="79"/>
                  </a:cxn>
                  <a:cxn ang="0">
                    <a:pos x="563" y="67"/>
                  </a:cxn>
                  <a:cxn ang="0">
                    <a:pos x="522" y="58"/>
                  </a:cxn>
                  <a:cxn ang="0">
                    <a:pos x="479" y="47"/>
                  </a:cxn>
                  <a:cxn ang="0">
                    <a:pos x="437" y="39"/>
                  </a:cxn>
                  <a:cxn ang="0">
                    <a:pos x="393" y="31"/>
                  </a:cxn>
                  <a:cxn ang="0">
                    <a:pos x="351" y="24"/>
                  </a:cxn>
                  <a:cxn ang="0">
                    <a:pos x="307" y="18"/>
                  </a:cxn>
                  <a:cxn ang="0">
                    <a:pos x="264" y="13"/>
                  </a:cxn>
                  <a:cxn ang="0">
                    <a:pos x="220" y="8"/>
                  </a:cxn>
                  <a:cxn ang="0">
                    <a:pos x="176" y="5"/>
                  </a:cxn>
                  <a:cxn ang="0">
                    <a:pos x="131" y="2"/>
                  </a:cxn>
                  <a:cxn ang="0">
                    <a:pos x="87" y="1"/>
                  </a:cxn>
                  <a:cxn ang="0">
                    <a:pos x="44" y="0"/>
                  </a:cxn>
                  <a:cxn ang="0">
                    <a:pos x="0" y="1"/>
                  </a:cxn>
                </a:cxnLst>
                <a:rect l="0" t="0" r="r" b="b"/>
                <a:pathLst>
                  <a:path w="765" h="133">
                    <a:moveTo>
                      <a:pt x="764" y="132"/>
                    </a:moveTo>
                    <a:lnTo>
                      <a:pt x="724" y="118"/>
                    </a:lnTo>
                    <a:lnTo>
                      <a:pt x="685" y="104"/>
                    </a:lnTo>
                    <a:lnTo>
                      <a:pt x="645" y="91"/>
                    </a:lnTo>
                    <a:lnTo>
                      <a:pt x="604" y="79"/>
                    </a:lnTo>
                    <a:lnTo>
                      <a:pt x="563" y="67"/>
                    </a:lnTo>
                    <a:lnTo>
                      <a:pt x="522" y="58"/>
                    </a:lnTo>
                    <a:lnTo>
                      <a:pt x="479" y="47"/>
                    </a:lnTo>
                    <a:lnTo>
                      <a:pt x="437" y="39"/>
                    </a:lnTo>
                    <a:lnTo>
                      <a:pt x="393" y="31"/>
                    </a:lnTo>
                    <a:lnTo>
                      <a:pt x="351" y="24"/>
                    </a:lnTo>
                    <a:lnTo>
                      <a:pt x="307" y="18"/>
                    </a:lnTo>
                    <a:lnTo>
                      <a:pt x="264" y="13"/>
                    </a:lnTo>
                    <a:lnTo>
                      <a:pt x="220" y="8"/>
                    </a:lnTo>
                    <a:lnTo>
                      <a:pt x="176" y="5"/>
                    </a:lnTo>
                    <a:lnTo>
                      <a:pt x="131" y="2"/>
                    </a:lnTo>
                    <a:lnTo>
                      <a:pt x="87" y="1"/>
                    </a:lnTo>
                    <a:lnTo>
                      <a:pt x="44" y="0"/>
                    </a:lnTo>
                    <a:lnTo>
                      <a:pt x="0" y="1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5" name="Line 113"/>
              <p:cNvSpPr>
                <a:spLocks noChangeShapeType="1"/>
              </p:cNvSpPr>
              <p:nvPr/>
            </p:nvSpPr>
            <p:spPr bwMode="auto">
              <a:xfrm>
                <a:off x="1687" y="2841"/>
                <a:ext cx="92" cy="11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06" name="Freeform 114"/>
              <p:cNvSpPr>
                <a:spLocks/>
              </p:cNvSpPr>
              <p:nvPr/>
            </p:nvSpPr>
            <p:spPr bwMode="auto">
              <a:xfrm>
                <a:off x="1787" y="2860"/>
                <a:ext cx="195" cy="4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96" y="24"/>
                  </a:cxn>
                  <a:cxn ang="0">
                    <a:pos x="194" y="47"/>
                  </a:cxn>
                </a:cxnLst>
                <a:rect l="0" t="0" r="r" b="b"/>
                <a:pathLst>
                  <a:path w="195" h="48">
                    <a:moveTo>
                      <a:pt x="0" y="0"/>
                    </a:moveTo>
                    <a:lnTo>
                      <a:pt x="96" y="24"/>
                    </a:lnTo>
                    <a:lnTo>
                      <a:pt x="194" y="47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7" name="Freeform 115"/>
              <p:cNvSpPr>
                <a:spLocks/>
              </p:cNvSpPr>
              <p:nvPr/>
            </p:nvSpPr>
            <p:spPr bwMode="auto">
              <a:xfrm>
                <a:off x="2172" y="2950"/>
                <a:ext cx="87" cy="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2" y="10"/>
                  </a:cxn>
                  <a:cxn ang="0">
                    <a:pos x="86" y="19"/>
                  </a:cxn>
                </a:cxnLst>
                <a:rect l="0" t="0" r="r" b="b"/>
                <a:pathLst>
                  <a:path w="87" h="20">
                    <a:moveTo>
                      <a:pt x="0" y="0"/>
                    </a:moveTo>
                    <a:lnTo>
                      <a:pt x="42" y="10"/>
                    </a:lnTo>
                    <a:lnTo>
                      <a:pt x="86" y="19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8" name="Freeform 116"/>
              <p:cNvSpPr>
                <a:spLocks/>
              </p:cNvSpPr>
              <p:nvPr/>
            </p:nvSpPr>
            <p:spPr bwMode="auto">
              <a:xfrm>
                <a:off x="2258" y="2969"/>
                <a:ext cx="919" cy="13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82" y="17"/>
                  </a:cxn>
                  <a:cxn ang="0">
                    <a:pos x="164" y="33"/>
                  </a:cxn>
                  <a:cxn ang="0">
                    <a:pos x="247" y="47"/>
                  </a:cxn>
                  <a:cxn ang="0">
                    <a:pos x="331" y="61"/>
                  </a:cxn>
                  <a:cxn ang="0">
                    <a:pos x="413" y="76"/>
                  </a:cxn>
                  <a:cxn ang="0">
                    <a:pos x="497" y="88"/>
                  </a:cxn>
                  <a:cxn ang="0">
                    <a:pos x="581" y="99"/>
                  </a:cxn>
                  <a:cxn ang="0">
                    <a:pos x="665" y="110"/>
                  </a:cxn>
                  <a:cxn ang="0">
                    <a:pos x="748" y="119"/>
                  </a:cxn>
                  <a:cxn ang="0">
                    <a:pos x="834" y="128"/>
                  </a:cxn>
                  <a:cxn ang="0">
                    <a:pos x="918" y="136"/>
                  </a:cxn>
                </a:cxnLst>
                <a:rect l="0" t="0" r="r" b="b"/>
                <a:pathLst>
                  <a:path w="919" h="137">
                    <a:moveTo>
                      <a:pt x="0" y="0"/>
                    </a:moveTo>
                    <a:lnTo>
                      <a:pt x="82" y="17"/>
                    </a:lnTo>
                    <a:lnTo>
                      <a:pt x="164" y="33"/>
                    </a:lnTo>
                    <a:lnTo>
                      <a:pt x="247" y="47"/>
                    </a:lnTo>
                    <a:lnTo>
                      <a:pt x="331" y="61"/>
                    </a:lnTo>
                    <a:lnTo>
                      <a:pt x="413" y="76"/>
                    </a:lnTo>
                    <a:lnTo>
                      <a:pt x="497" y="88"/>
                    </a:lnTo>
                    <a:lnTo>
                      <a:pt x="581" y="99"/>
                    </a:lnTo>
                    <a:lnTo>
                      <a:pt x="665" y="110"/>
                    </a:lnTo>
                    <a:lnTo>
                      <a:pt x="748" y="119"/>
                    </a:lnTo>
                    <a:lnTo>
                      <a:pt x="834" y="128"/>
                    </a:lnTo>
                    <a:lnTo>
                      <a:pt x="918" y="136"/>
                    </a:lnTo>
                  </a:path>
                </a:pathLst>
              </a:custGeom>
              <a:noFill/>
              <a:ln w="254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4309" name="Line 117"/>
              <p:cNvSpPr>
                <a:spLocks noChangeShapeType="1"/>
              </p:cNvSpPr>
              <p:nvPr/>
            </p:nvSpPr>
            <p:spPr bwMode="auto">
              <a:xfrm>
                <a:off x="4845" y="991"/>
                <a:ext cx="0" cy="21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10" name="Line 118"/>
              <p:cNvSpPr>
                <a:spLocks noChangeShapeType="1"/>
              </p:cNvSpPr>
              <p:nvPr/>
            </p:nvSpPr>
            <p:spPr bwMode="auto">
              <a:xfrm flipV="1">
                <a:off x="1679" y="983"/>
                <a:ext cx="0" cy="2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11" name="Line 119"/>
              <p:cNvSpPr>
                <a:spLocks noChangeShapeType="1"/>
              </p:cNvSpPr>
              <p:nvPr/>
            </p:nvSpPr>
            <p:spPr bwMode="auto">
              <a:xfrm flipV="1">
                <a:off x="4571" y="983"/>
                <a:ext cx="0" cy="2126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12" name="Line 120"/>
              <p:cNvSpPr>
                <a:spLocks noChangeShapeType="1"/>
              </p:cNvSpPr>
              <p:nvPr/>
            </p:nvSpPr>
            <p:spPr bwMode="auto">
              <a:xfrm flipH="1">
                <a:off x="1675" y="987"/>
                <a:ext cx="317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13" name="Line 121"/>
              <p:cNvSpPr>
                <a:spLocks noChangeShapeType="1"/>
              </p:cNvSpPr>
              <p:nvPr/>
            </p:nvSpPr>
            <p:spPr bwMode="auto">
              <a:xfrm>
                <a:off x="1687" y="3013"/>
                <a:ext cx="287" cy="32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14" name="Line 122"/>
              <p:cNvSpPr>
                <a:spLocks noChangeShapeType="1"/>
              </p:cNvSpPr>
              <p:nvPr/>
            </p:nvSpPr>
            <p:spPr bwMode="auto">
              <a:xfrm>
                <a:off x="2180" y="3091"/>
                <a:ext cx="135" cy="6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15" name="Line 123"/>
              <p:cNvSpPr>
                <a:spLocks noChangeShapeType="1"/>
              </p:cNvSpPr>
              <p:nvPr/>
            </p:nvSpPr>
            <p:spPr bwMode="auto">
              <a:xfrm flipV="1">
                <a:off x="2312" y="1577"/>
                <a:ext cx="241" cy="154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16" name="Line 124"/>
              <p:cNvSpPr>
                <a:spLocks noChangeShapeType="1"/>
              </p:cNvSpPr>
              <p:nvPr/>
            </p:nvSpPr>
            <p:spPr bwMode="auto">
              <a:xfrm flipV="1">
                <a:off x="3480" y="2295"/>
                <a:ext cx="384" cy="5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17" name="Line 125"/>
              <p:cNvSpPr>
                <a:spLocks noChangeShapeType="1"/>
              </p:cNvSpPr>
              <p:nvPr/>
            </p:nvSpPr>
            <p:spPr bwMode="auto">
              <a:xfrm flipV="1">
                <a:off x="2736" y="983"/>
                <a:ext cx="0" cy="509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18" name="Line 126"/>
              <p:cNvSpPr>
                <a:spLocks noChangeShapeType="1"/>
              </p:cNvSpPr>
              <p:nvPr/>
            </p:nvSpPr>
            <p:spPr bwMode="auto">
              <a:xfrm flipV="1">
                <a:off x="3023" y="983"/>
                <a:ext cx="0" cy="504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19" name="Line 127"/>
              <p:cNvSpPr>
                <a:spLocks noChangeShapeType="1"/>
              </p:cNvSpPr>
              <p:nvPr/>
            </p:nvSpPr>
            <p:spPr bwMode="auto">
              <a:xfrm flipV="1">
                <a:off x="3327" y="983"/>
                <a:ext cx="0" cy="50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20" name="Line 128"/>
              <p:cNvSpPr>
                <a:spLocks noChangeShapeType="1"/>
              </p:cNvSpPr>
              <p:nvPr/>
            </p:nvSpPr>
            <p:spPr bwMode="auto">
              <a:xfrm flipV="1">
                <a:off x="3645" y="983"/>
                <a:ext cx="0" cy="4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21" name="Rectangle 129"/>
              <p:cNvSpPr>
                <a:spLocks noChangeArrowheads="1"/>
              </p:cNvSpPr>
              <p:nvPr/>
            </p:nvSpPr>
            <p:spPr bwMode="auto">
              <a:xfrm>
                <a:off x="3393" y="2021"/>
                <a:ext cx="937" cy="324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 lIns="90488" tIns="44450" rIns="90488" bIns="44450">
                <a:spAutoFit/>
              </a:bodyPr>
              <a:lstStyle/>
              <a:p>
                <a:pPr algn="ctr"/>
                <a:r>
                  <a:rPr lang="en-US" sz="1400" b="1"/>
                  <a:t>VACUUM INCHES</a:t>
                </a:r>
              </a:p>
              <a:p>
                <a:pPr algn="ctr"/>
                <a:r>
                  <a:rPr lang="en-US" sz="1400" b="1"/>
                  <a:t>MERCURY</a:t>
                </a:r>
              </a:p>
            </p:txBody>
          </p:sp>
          <p:sp>
            <p:nvSpPr>
              <p:cNvPr id="264322" name="Line 130"/>
              <p:cNvSpPr>
                <a:spLocks noChangeShapeType="1"/>
              </p:cNvSpPr>
              <p:nvPr/>
            </p:nvSpPr>
            <p:spPr bwMode="auto">
              <a:xfrm flipV="1">
                <a:off x="1286" y="2125"/>
                <a:ext cx="677" cy="385"/>
              </a:xfrm>
              <a:prstGeom prst="line">
                <a:avLst/>
              </a:prstGeom>
              <a:noFill/>
              <a:ln w="254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4323" name="Rectangle 131"/>
              <p:cNvSpPr>
                <a:spLocks noChangeArrowheads="1"/>
              </p:cNvSpPr>
              <p:nvPr/>
            </p:nvSpPr>
            <p:spPr bwMode="auto">
              <a:xfrm>
                <a:off x="241" y="2399"/>
                <a:ext cx="1051" cy="591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square" lIns="90488" tIns="44450" rIns="90488" bIns="44450">
                <a:spAutoFit/>
              </a:bodyPr>
              <a:lstStyle/>
              <a:p>
                <a:r>
                  <a:rPr lang="en-US" sz="1800" b="1" dirty="0"/>
                  <a:t>Atmospheric</a:t>
                </a:r>
              </a:p>
              <a:p>
                <a:r>
                  <a:rPr lang="en-US" sz="1800" b="1" dirty="0"/>
                  <a:t>Pressure</a:t>
                </a:r>
              </a:p>
              <a:p>
                <a:r>
                  <a:rPr lang="en-US" sz="1800" b="1" dirty="0"/>
                  <a:t>(0 psig)</a:t>
                </a:r>
              </a:p>
            </p:txBody>
          </p:sp>
        </p:grpSp>
      </p:grpSp>
      <p:sp>
        <p:nvSpPr>
          <p:cNvPr id="134" name="Rectangle 2"/>
          <p:cNvSpPr txBox="1">
            <a:spLocks noChangeArrowheads="1"/>
          </p:cNvSpPr>
          <p:nvPr/>
        </p:nvSpPr>
        <p:spPr>
          <a:xfrm>
            <a:off x="158445" y="100901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 O</a:t>
            </a:r>
            <a:r>
              <a:rPr lang="en-US" sz="2000" b="1" dirty="0">
                <a:solidFill>
                  <a:schemeClr val="accent2"/>
                </a:solidFill>
              </a:rPr>
              <a:t>2 </a:t>
            </a:r>
            <a:r>
              <a:rPr lang="en-US" sz="3200" b="1" dirty="0">
                <a:solidFill>
                  <a:schemeClr val="accent2"/>
                </a:solidFill>
              </a:rPr>
              <a:t> Solubility in water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968968" y="1518602"/>
            <a:ext cx="7186612" cy="4794250"/>
            <a:chOff x="814388" y="1143000"/>
            <a:chExt cx="7186612" cy="4794250"/>
          </a:xfrm>
        </p:grpSpPr>
        <p:sp>
          <p:nvSpPr>
            <p:cNvPr id="266242" name="Rectangle 1026"/>
            <p:cNvSpPr>
              <a:spLocks noChangeArrowheads="1"/>
            </p:cNvSpPr>
            <p:nvPr/>
          </p:nvSpPr>
          <p:spPr bwMode="auto">
            <a:xfrm>
              <a:off x="814388" y="5570538"/>
              <a:ext cx="2482850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43" name="Rectangle 1027"/>
            <p:cNvSpPr>
              <a:spLocks noChangeArrowheads="1"/>
            </p:cNvSpPr>
            <p:nvPr/>
          </p:nvSpPr>
          <p:spPr bwMode="auto">
            <a:xfrm>
              <a:off x="4902200" y="5403850"/>
              <a:ext cx="1812925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TO FEEDWATER PUMP</a:t>
              </a:r>
            </a:p>
          </p:txBody>
        </p:sp>
        <p:sp>
          <p:nvSpPr>
            <p:cNvPr id="266245" name="Rectangle 1029"/>
            <p:cNvSpPr>
              <a:spLocks noChangeArrowheads="1"/>
            </p:cNvSpPr>
            <p:nvPr/>
          </p:nvSpPr>
          <p:spPr bwMode="auto">
            <a:xfrm>
              <a:off x="4243388" y="1198563"/>
              <a:ext cx="1033462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MIXING TEE</a:t>
              </a:r>
            </a:p>
          </p:txBody>
        </p:sp>
        <p:sp>
          <p:nvSpPr>
            <p:cNvPr id="266246" name="Rectangle 1030"/>
            <p:cNvSpPr>
              <a:spLocks noChangeArrowheads="1"/>
            </p:cNvSpPr>
            <p:nvPr/>
          </p:nvSpPr>
          <p:spPr bwMode="auto">
            <a:xfrm>
              <a:off x="2079625" y="1143000"/>
              <a:ext cx="1204913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CONDENSATE</a:t>
              </a:r>
            </a:p>
          </p:txBody>
        </p:sp>
        <p:sp>
          <p:nvSpPr>
            <p:cNvPr id="266247" name="Rectangle 1031"/>
            <p:cNvSpPr>
              <a:spLocks noChangeArrowheads="1"/>
            </p:cNvSpPr>
            <p:nvPr/>
          </p:nvSpPr>
          <p:spPr bwMode="auto">
            <a:xfrm>
              <a:off x="1838325" y="1560513"/>
              <a:ext cx="1204913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HEATER TANK</a:t>
              </a:r>
            </a:p>
          </p:txBody>
        </p:sp>
        <p:sp>
          <p:nvSpPr>
            <p:cNvPr id="266248" name="Rectangle 1032"/>
            <p:cNvSpPr>
              <a:spLocks noChangeArrowheads="1"/>
            </p:cNvSpPr>
            <p:nvPr/>
          </p:nvSpPr>
          <p:spPr bwMode="auto">
            <a:xfrm>
              <a:off x="1593850" y="2019300"/>
              <a:ext cx="1058863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COLLECTOR</a:t>
              </a:r>
            </a:p>
          </p:txBody>
        </p:sp>
        <p:sp>
          <p:nvSpPr>
            <p:cNvPr id="266249" name="Rectangle 1033"/>
            <p:cNvSpPr>
              <a:spLocks noChangeArrowheads="1"/>
            </p:cNvSpPr>
            <p:nvPr/>
          </p:nvSpPr>
          <p:spPr bwMode="auto">
            <a:xfrm>
              <a:off x="1309688" y="2636838"/>
              <a:ext cx="1549400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STEAM EQUALIZER</a:t>
              </a:r>
            </a:p>
          </p:txBody>
        </p:sp>
        <p:sp>
          <p:nvSpPr>
            <p:cNvPr id="266250" name="Rectangle 1034"/>
            <p:cNvSpPr>
              <a:spLocks noChangeArrowheads="1"/>
            </p:cNvSpPr>
            <p:nvPr/>
          </p:nvSpPr>
          <p:spPr bwMode="auto">
            <a:xfrm>
              <a:off x="1527175" y="3127375"/>
              <a:ext cx="1231900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DOWNCOMER</a:t>
              </a:r>
            </a:p>
          </p:txBody>
        </p:sp>
        <p:sp>
          <p:nvSpPr>
            <p:cNvPr id="266251" name="Rectangle 1035"/>
            <p:cNvSpPr>
              <a:spLocks noChangeArrowheads="1"/>
            </p:cNvSpPr>
            <p:nvPr/>
          </p:nvSpPr>
          <p:spPr bwMode="auto">
            <a:xfrm>
              <a:off x="4114800" y="3886200"/>
              <a:ext cx="1320800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STORAGE TANK</a:t>
              </a:r>
            </a:p>
          </p:txBody>
        </p:sp>
        <p:sp>
          <p:nvSpPr>
            <p:cNvPr id="266252" name="Rectangle 1036"/>
            <p:cNvSpPr>
              <a:spLocks noChangeArrowheads="1"/>
            </p:cNvSpPr>
            <p:nvPr/>
          </p:nvSpPr>
          <p:spPr bwMode="auto">
            <a:xfrm>
              <a:off x="6105525" y="1154113"/>
              <a:ext cx="815975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MAKEUP</a:t>
              </a:r>
            </a:p>
          </p:txBody>
        </p:sp>
        <p:sp>
          <p:nvSpPr>
            <p:cNvPr id="266253" name="Rectangle 1037"/>
            <p:cNvSpPr>
              <a:spLocks noChangeArrowheads="1"/>
            </p:cNvSpPr>
            <p:nvPr/>
          </p:nvSpPr>
          <p:spPr bwMode="auto">
            <a:xfrm>
              <a:off x="5508625" y="1446213"/>
              <a:ext cx="660400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VENTS</a:t>
              </a:r>
            </a:p>
          </p:txBody>
        </p:sp>
        <p:sp>
          <p:nvSpPr>
            <p:cNvPr id="266254" name="Rectangle 1038"/>
            <p:cNvSpPr>
              <a:spLocks noChangeArrowheads="1"/>
            </p:cNvSpPr>
            <p:nvPr/>
          </p:nvSpPr>
          <p:spPr bwMode="auto">
            <a:xfrm>
              <a:off x="6124575" y="1617663"/>
              <a:ext cx="1495425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 dirty="0"/>
                <a:t>VALVES, NOZZLES</a:t>
              </a:r>
            </a:p>
          </p:txBody>
        </p:sp>
        <p:sp>
          <p:nvSpPr>
            <p:cNvPr id="266255" name="Rectangle 1039"/>
            <p:cNvSpPr>
              <a:spLocks noChangeArrowheads="1"/>
            </p:cNvSpPr>
            <p:nvPr/>
          </p:nvSpPr>
          <p:spPr bwMode="auto">
            <a:xfrm>
              <a:off x="6384925" y="2087563"/>
              <a:ext cx="682625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STEAM</a:t>
              </a:r>
            </a:p>
          </p:txBody>
        </p:sp>
        <p:sp>
          <p:nvSpPr>
            <p:cNvPr id="266256" name="Rectangle 1040"/>
            <p:cNvSpPr>
              <a:spLocks noChangeArrowheads="1"/>
            </p:cNvSpPr>
            <p:nvPr/>
          </p:nvSpPr>
          <p:spPr bwMode="auto">
            <a:xfrm>
              <a:off x="6299200" y="2463800"/>
              <a:ext cx="820738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BAFFLES</a:t>
              </a:r>
            </a:p>
          </p:txBody>
        </p:sp>
        <p:sp>
          <p:nvSpPr>
            <p:cNvPr id="266257" name="Rectangle 1041"/>
            <p:cNvSpPr>
              <a:spLocks noChangeArrowheads="1"/>
            </p:cNvSpPr>
            <p:nvPr/>
          </p:nvSpPr>
          <p:spPr bwMode="auto">
            <a:xfrm>
              <a:off x="6327775" y="2684463"/>
              <a:ext cx="1673225" cy="514350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COUNTER-CURRENT</a:t>
              </a:r>
            </a:p>
            <a:p>
              <a:r>
                <a:rPr lang="en-US" sz="1400"/>
                <a:t>UPWARD FLOW</a:t>
              </a:r>
            </a:p>
          </p:txBody>
        </p:sp>
        <p:sp>
          <p:nvSpPr>
            <p:cNvPr id="266258" name="Rectangle 1042"/>
            <p:cNvSpPr>
              <a:spLocks noChangeArrowheads="1"/>
            </p:cNvSpPr>
            <p:nvPr/>
          </p:nvSpPr>
          <p:spPr bwMode="auto">
            <a:xfrm>
              <a:off x="5038725" y="3132138"/>
              <a:ext cx="1663700" cy="3016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1400"/>
                <a:t>SCRUBBER SECTION</a:t>
              </a:r>
            </a:p>
          </p:txBody>
        </p:sp>
        <p:sp>
          <p:nvSpPr>
            <p:cNvPr id="266259" name="Freeform 1043"/>
            <p:cNvSpPr>
              <a:spLocks/>
            </p:cNvSpPr>
            <p:nvPr/>
          </p:nvSpPr>
          <p:spPr bwMode="auto">
            <a:xfrm>
              <a:off x="2293938" y="3451225"/>
              <a:ext cx="403225" cy="1701800"/>
            </a:xfrm>
            <a:custGeom>
              <a:avLst/>
              <a:gdLst/>
              <a:ahLst/>
              <a:cxnLst>
                <a:cxn ang="0">
                  <a:pos x="253" y="0"/>
                </a:cxn>
                <a:cxn ang="0">
                  <a:pos x="232" y="19"/>
                </a:cxn>
                <a:cxn ang="0">
                  <a:pos x="212" y="38"/>
                </a:cxn>
                <a:cxn ang="0">
                  <a:pos x="192" y="59"/>
                </a:cxn>
                <a:cxn ang="0">
                  <a:pos x="173" y="80"/>
                </a:cxn>
                <a:cxn ang="0">
                  <a:pos x="156" y="102"/>
                </a:cxn>
                <a:cxn ang="0">
                  <a:pos x="138" y="124"/>
                </a:cxn>
                <a:cxn ang="0">
                  <a:pos x="123" y="146"/>
                </a:cxn>
                <a:cxn ang="0">
                  <a:pos x="108" y="169"/>
                </a:cxn>
                <a:cxn ang="0">
                  <a:pos x="93" y="192"/>
                </a:cxn>
                <a:cxn ang="0">
                  <a:pos x="80" y="217"/>
                </a:cxn>
                <a:cxn ang="0">
                  <a:pos x="68" y="240"/>
                </a:cxn>
                <a:cxn ang="0">
                  <a:pos x="57" y="265"/>
                </a:cxn>
                <a:cxn ang="0">
                  <a:pos x="47" y="289"/>
                </a:cxn>
                <a:cxn ang="0">
                  <a:pos x="37" y="315"/>
                </a:cxn>
                <a:cxn ang="0">
                  <a:pos x="29" y="340"/>
                </a:cxn>
                <a:cxn ang="0">
                  <a:pos x="21" y="366"/>
                </a:cxn>
                <a:cxn ang="0">
                  <a:pos x="16" y="392"/>
                </a:cxn>
                <a:cxn ang="0">
                  <a:pos x="11" y="418"/>
                </a:cxn>
                <a:cxn ang="0">
                  <a:pos x="7" y="444"/>
                </a:cxn>
                <a:cxn ang="0">
                  <a:pos x="3" y="469"/>
                </a:cxn>
                <a:cxn ang="0">
                  <a:pos x="1" y="495"/>
                </a:cxn>
                <a:cxn ang="0">
                  <a:pos x="0" y="521"/>
                </a:cxn>
                <a:cxn ang="0">
                  <a:pos x="0" y="547"/>
                </a:cxn>
                <a:cxn ang="0">
                  <a:pos x="1" y="574"/>
                </a:cxn>
                <a:cxn ang="0">
                  <a:pos x="3" y="600"/>
                </a:cxn>
                <a:cxn ang="0">
                  <a:pos x="7" y="626"/>
                </a:cxn>
                <a:cxn ang="0">
                  <a:pos x="11" y="652"/>
                </a:cxn>
                <a:cxn ang="0">
                  <a:pos x="16" y="678"/>
                </a:cxn>
                <a:cxn ang="0">
                  <a:pos x="21" y="704"/>
                </a:cxn>
                <a:cxn ang="0">
                  <a:pos x="29" y="730"/>
                </a:cxn>
                <a:cxn ang="0">
                  <a:pos x="37" y="755"/>
                </a:cxn>
                <a:cxn ang="0">
                  <a:pos x="47" y="780"/>
                </a:cxn>
                <a:cxn ang="0">
                  <a:pos x="57" y="805"/>
                </a:cxn>
                <a:cxn ang="0">
                  <a:pos x="68" y="829"/>
                </a:cxn>
                <a:cxn ang="0">
                  <a:pos x="80" y="853"/>
                </a:cxn>
                <a:cxn ang="0">
                  <a:pos x="93" y="877"/>
                </a:cxn>
                <a:cxn ang="0">
                  <a:pos x="108" y="901"/>
                </a:cxn>
                <a:cxn ang="0">
                  <a:pos x="123" y="923"/>
                </a:cxn>
                <a:cxn ang="0">
                  <a:pos x="138" y="946"/>
                </a:cxn>
                <a:cxn ang="0">
                  <a:pos x="156" y="968"/>
                </a:cxn>
                <a:cxn ang="0">
                  <a:pos x="173" y="990"/>
                </a:cxn>
                <a:cxn ang="0">
                  <a:pos x="192" y="1011"/>
                </a:cxn>
                <a:cxn ang="0">
                  <a:pos x="212" y="1032"/>
                </a:cxn>
                <a:cxn ang="0">
                  <a:pos x="232" y="1051"/>
                </a:cxn>
                <a:cxn ang="0">
                  <a:pos x="253" y="1071"/>
                </a:cxn>
              </a:cxnLst>
              <a:rect l="0" t="0" r="r" b="b"/>
              <a:pathLst>
                <a:path w="254" h="1072">
                  <a:moveTo>
                    <a:pt x="253" y="0"/>
                  </a:moveTo>
                  <a:lnTo>
                    <a:pt x="232" y="19"/>
                  </a:lnTo>
                  <a:lnTo>
                    <a:pt x="212" y="38"/>
                  </a:lnTo>
                  <a:lnTo>
                    <a:pt x="192" y="59"/>
                  </a:lnTo>
                  <a:lnTo>
                    <a:pt x="173" y="80"/>
                  </a:lnTo>
                  <a:lnTo>
                    <a:pt x="156" y="102"/>
                  </a:lnTo>
                  <a:lnTo>
                    <a:pt x="138" y="124"/>
                  </a:lnTo>
                  <a:lnTo>
                    <a:pt x="123" y="146"/>
                  </a:lnTo>
                  <a:lnTo>
                    <a:pt x="108" y="169"/>
                  </a:lnTo>
                  <a:lnTo>
                    <a:pt x="93" y="192"/>
                  </a:lnTo>
                  <a:lnTo>
                    <a:pt x="80" y="217"/>
                  </a:lnTo>
                  <a:lnTo>
                    <a:pt x="68" y="240"/>
                  </a:lnTo>
                  <a:lnTo>
                    <a:pt x="57" y="265"/>
                  </a:lnTo>
                  <a:lnTo>
                    <a:pt x="47" y="289"/>
                  </a:lnTo>
                  <a:lnTo>
                    <a:pt x="37" y="315"/>
                  </a:lnTo>
                  <a:lnTo>
                    <a:pt x="29" y="340"/>
                  </a:lnTo>
                  <a:lnTo>
                    <a:pt x="21" y="366"/>
                  </a:lnTo>
                  <a:lnTo>
                    <a:pt x="16" y="392"/>
                  </a:lnTo>
                  <a:lnTo>
                    <a:pt x="11" y="418"/>
                  </a:lnTo>
                  <a:lnTo>
                    <a:pt x="7" y="444"/>
                  </a:lnTo>
                  <a:lnTo>
                    <a:pt x="3" y="469"/>
                  </a:lnTo>
                  <a:lnTo>
                    <a:pt x="1" y="495"/>
                  </a:lnTo>
                  <a:lnTo>
                    <a:pt x="0" y="521"/>
                  </a:lnTo>
                  <a:lnTo>
                    <a:pt x="0" y="547"/>
                  </a:lnTo>
                  <a:lnTo>
                    <a:pt x="1" y="574"/>
                  </a:lnTo>
                  <a:lnTo>
                    <a:pt x="3" y="600"/>
                  </a:lnTo>
                  <a:lnTo>
                    <a:pt x="7" y="626"/>
                  </a:lnTo>
                  <a:lnTo>
                    <a:pt x="11" y="652"/>
                  </a:lnTo>
                  <a:lnTo>
                    <a:pt x="16" y="678"/>
                  </a:lnTo>
                  <a:lnTo>
                    <a:pt x="21" y="704"/>
                  </a:lnTo>
                  <a:lnTo>
                    <a:pt x="29" y="730"/>
                  </a:lnTo>
                  <a:lnTo>
                    <a:pt x="37" y="755"/>
                  </a:lnTo>
                  <a:lnTo>
                    <a:pt x="47" y="780"/>
                  </a:lnTo>
                  <a:lnTo>
                    <a:pt x="57" y="805"/>
                  </a:lnTo>
                  <a:lnTo>
                    <a:pt x="68" y="829"/>
                  </a:lnTo>
                  <a:lnTo>
                    <a:pt x="80" y="853"/>
                  </a:lnTo>
                  <a:lnTo>
                    <a:pt x="93" y="877"/>
                  </a:lnTo>
                  <a:lnTo>
                    <a:pt x="108" y="901"/>
                  </a:lnTo>
                  <a:lnTo>
                    <a:pt x="123" y="923"/>
                  </a:lnTo>
                  <a:lnTo>
                    <a:pt x="138" y="946"/>
                  </a:lnTo>
                  <a:lnTo>
                    <a:pt x="156" y="968"/>
                  </a:lnTo>
                  <a:lnTo>
                    <a:pt x="173" y="990"/>
                  </a:lnTo>
                  <a:lnTo>
                    <a:pt x="192" y="1011"/>
                  </a:lnTo>
                  <a:lnTo>
                    <a:pt x="212" y="1032"/>
                  </a:lnTo>
                  <a:lnTo>
                    <a:pt x="232" y="1051"/>
                  </a:lnTo>
                  <a:lnTo>
                    <a:pt x="253" y="1071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260" name="Freeform 1044"/>
            <p:cNvSpPr>
              <a:spLocks/>
            </p:cNvSpPr>
            <p:nvPr/>
          </p:nvSpPr>
          <p:spPr bwMode="auto">
            <a:xfrm>
              <a:off x="6935788" y="3451225"/>
              <a:ext cx="401637" cy="1701800"/>
            </a:xfrm>
            <a:custGeom>
              <a:avLst/>
              <a:gdLst/>
              <a:ahLst/>
              <a:cxnLst>
                <a:cxn ang="0">
                  <a:pos x="0" y="1071"/>
                </a:cxn>
                <a:cxn ang="0">
                  <a:pos x="21" y="1051"/>
                </a:cxn>
                <a:cxn ang="0">
                  <a:pos x="41" y="1032"/>
                </a:cxn>
                <a:cxn ang="0">
                  <a:pos x="60" y="1011"/>
                </a:cxn>
                <a:cxn ang="0">
                  <a:pos x="78" y="990"/>
                </a:cxn>
                <a:cxn ang="0">
                  <a:pos x="97" y="968"/>
                </a:cxn>
                <a:cxn ang="0">
                  <a:pos x="113" y="946"/>
                </a:cxn>
                <a:cxn ang="0">
                  <a:pos x="129" y="923"/>
                </a:cxn>
                <a:cxn ang="0">
                  <a:pos x="143" y="901"/>
                </a:cxn>
                <a:cxn ang="0">
                  <a:pos x="158" y="877"/>
                </a:cxn>
                <a:cxn ang="0">
                  <a:pos x="171" y="853"/>
                </a:cxn>
                <a:cxn ang="0">
                  <a:pos x="183" y="829"/>
                </a:cxn>
                <a:cxn ang="0">
                  <a:pos x="195" y="805"/>
                </a:cxn>
                <a:cxn ang="0">
                  <a:pos x="206" y="780"/>
                </a:cxn>
                <a:cxn ang="0">
                  <a:pos x="214" y="755"/>
                </a:cxn>
                <a:cxn ang="0">
                  <a:pos x="223" y="730"/>
                </a:cxn>
                <a:cxn ang="0">
                  <a:pos x="229" y="704"/>
                </a:cxn>
                <a:cxn ang="0">
                  <a:pos x="236" y="678"/>
                </a:cxn>
                <a:cxn ang="0">
                  <a:pos x="241" y="652"/>
                </a:cxn>
                <a:cxn ang="0">
                  <a:pos x="245" y="626"/>
                </a:cxn>
                <a:cxn ang="0">
                  <a:pos x="248" y="600"/>
                </a:cxn>
                <a:cxn ang="0">
                  <a:pos x="251" y="574"/>
                </a:cxn>
                <a:cxn ang="0">
                  <a:pos x="252" y="547"/>
                </a:cxn>
                <a:cxn ang="0">
                  <a:pos x="252" y="521"/>
                </a:cxn>
                <a:cxn ang="0">
                  <a:pos x="251" y="495"/>
                </a:cxn>
                <a:cxn ang="0">
                  <a:pos x="248" y="469"/>
                </a:cxn>
                <a:cxn ang="0">
                  <a:pos x="245" y="444"/>
                </a:cxn>
                <a:cxn ang="0">
                  <a:pos x="241" y="418"/>
                </a:cxn>
                <a:cxn ang="0">
                  <a:pos x="236" y="392"/>
                </a:cxn>
                <a:cxn ang="0">
                  <a:pos x="229" y="366"/>
                </a:cxn>
                <a:cxn ang="0">
                  <a:pos x="223" y="340"/>
                </a:cxn>
                <a:cxn ang="0">
                  <a:pos x="214" y="315"/>
                </a:cxn>
                <a:cxn ang="0">
                  <a:pos x="206" y="289"/>
                </a:cxn>
                <a:cxn ang="0">
                  <a:pos x="195" y="265"/>
                </a:cxn>
                <a:cxn ang="0">
                  <a:pos x="183" y="240"/>
                </a:cxn>
                <a:cxn ang="0">
                  <a:pos x="171" y="217"/>
                </a:cxn>
                <a:cxn ang="0">
                  <a:pos x="158" y="192"/>
                </a:cxn>
                <a:cxn ang="0">
                  <a:pos x="143" y="169"/>
                </a:cxn>
                <a:cxn ang="0">
                  <a:pos x="129" y="146"/>
                </a:cxn>
                <a:cxn ang="0">
                  <a:pos x="113" y="124"/>
                </a:cxn>
                <a:cxn ang="0">
                  <a:pos x="97" y="102"/>
                </a:cxn>
                <a:cxn ang="0">
                  <a:pos x="78" y="80"/>
                </a:cxn>
                <a:cxn ang="0">
                  <a:pos x="60" y="59"/>
                </a:cxn>
                <a:cxn ang="0">
                  <a:pos x="41" y="38"/>
                </a:cxn>
                <a:cxn ang="0">
                  <a:pos x="21" y="19"/>
                </a:cxn>
                <a:cxn ang="0">
                  <a:pos x="0" y="0"/>
                </a:cxn>
              </a:cxnLst>
              <a:rect l="0" t="0" r="r" b="b"/>
              <a:pathLst>
                <a:path w="253" h="1072">
                  <a:moveTo>
                    <a:pt x="0" y="1071"/>
                  </a:moveTo>
                  <a:lnTo>
                    <a:pt x="21" y="1051"/>
                  </a:lnTo>
                  <a:lnTo>
                    <a:pt x="41" y="1032"/>
                  </a:lnTo>
                  <a:lnTo>
                    <a:pt x="60" y="1011"/>
                  </a:lnTo>
                  <a:lnTo>
                    <a:pt x="78" y="990"/>
                  </a:lnTo>
                  <a:lnTo>
                    <a:pt x="97" y="968"/>
                  </a:lnTo>
                  <a:lnTo>
                    <a:pt x="113" y="946"/>
                  </a:lnTo>
                  <a:lnTo>
                    <a:pt x="129" y="923"/>
                  </a:lnTo>
                  <a:lnTo>
                    <a:pt x="143" y="901"/>
                  </a:lnTo>
                  <a:lnTo>
                    <a:pt x="158" y="877"/>
                  </a:lnTo>
                  <a:lnTo>
                    <a:pt x="171" y="853"/>
                  </a:lnTo>
                  <a:lnTo>
                    <a:pt x="183" y="829"/>
                  </a:lnTo>
                  <a:lnTo>
                    <a:pt x="195" y="805"/>
                  </a:lnTo>
                  <a:lnTo>
                    <a:pt x="206" y="780"/>
                  </a:lnTo>
                  <a:lnTo>
                    <a:pt x="214" y="755"/>
                  </a:lnTo>
                  <a:lnTo>
                    <a:pt x="223" y="730"/>
                  </a:lnTo>
                  <a:lnTo>
                    <a:pt x="229" y="704"/>
                  </a:lnTo>
                  <a:lnTo>
                    <a:pt x="236" y="678"/>
                  </a:lnTo>
                  <a:lnTo>
                    <a:pt x="241" y="652"/>
                  </a:lnTo>
                  <a:lnTo>
                    <a:pt x="245" y="626"/>
                  </a:lnTo>
                  <a:lnTo>
                    <a:pt x="248" y="600"/>
                  </a:lnTo>
                  <a:lnTo>
                    <a:pt x="251" y="574"/>
                  </a:lnTo>
                  <a:lnTo>
                    <a:pt x="252" y="547"/>
                  </a:lnTo>
                  <a:lnTo>
                    <a:pt x="252" y="521"/>
                  </a:lnTo>
                  <a:lnTo>
                    <a:pt x="251" y="495"/>
                  </a:lnTo>
                  <a:lnTo>
                    <a:pt x="248" y="469"/>
                  </a:lnTo>
                  <a:lnTo>
                    <a:pt x="245" y="444"/>
                  </a:lnTo>
                  <a:lnTo>
                    <a:pt x="241" y="418"/>
                  </a:lnTo>
                  <a:lnTo>
                    <a:pt x="236" y="392"/>
                  </a:lnTo>
                  <a:lnTo>
                    <a:pt x="229" y="366"/>
                  </a:lnTo>
                  <a:lnTo>
                    <a:pt x="223" y="340"/>
                  </a:lnTo>
                  <a:lnTo>
                    <a:pt x="214" y="315"/>
                  </a:lnTo>
                  <a:lnTo>
                    <a:pt x="206" y="289"/>
                  </a:lnTo>
                  <a:lnTo>
                    <a:pt x="195" y="265"/>
                  </a:lnTo>
                  <a:lnTo>
                    <a:pt x="183" y="240"/>
                  </a:lnTo>
                  <a:lnTo>
                    <a:pt x="171" y="217"/>
                  </a:lnTo>
                  <a:lnTo>
                    <a:pt x="158" y="192"/>
                  </a:lnTo>
                  <a:lnTo>
                    <a:pt x="143" y="169"/>
                  </a:lnTo>
                  <a:lnTo>
                    <a:pt x="129" y="146"/>
                  </a:lnTo>
                  <a:lnTo>
                    <a:pt x="113" y="124"/>
                  </a:lnTo>
                  <a:lnTo>
                    <a:pt x="97" y="102"/>
                  </a:lnTo>
                  <a:lnTo>
                    <a:pt x="78" y="80"/>
                  </a:lnTo>
                  <a:lnTo>
                    <a:pt x="60" y="59"/>
                  </a:lnTo>
                  <a:lnTo>
                    <a:pt x="41" y="38"/>
                  </a:lnTo>
                  <a:lnTo>
                    <a:pt x="21" y="19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261" name="Freeform 1045"/>
            <p:cNvSpPr>
              <a:spLocks/>
            </p:cNvSpPr>
            <p:nvPr/>
          </p:nvSpPr>
          <p:spPr bwMode="auto">
            <a:xfrm>
              <a:off x="3614738" y="1827213"/>
              <a:ext cx="192087" cy="1025525"/>
            </a:xfrm>
            <a:custGeom>
              <a:avLst/>
              <a:gdLst/>
              <a:ahLst/>
              <a:cxnLst>
                <a:cxn ang="0">
                  <a:pos x="120" y="0"/>
                </a:cxn>
                <a:cxn ang="0">
                  <a:pos x="105" y="18"/>
                </a:cxn>
                <a:cxn ang="0">
                  <a:pos x="92" y="37"/>
                </a:cxn>
                <a:cxn ang="0">
                  <a:pos x="79" y="55"/>
                </a:cxn>
                <a:cxn ang="0">
                  <a:pos x="67" y="76"/>
                </a:cxn>
                <a:cxn ang="0">
                  <a:pos x="56" y="96"/>
                </a:cxn>
                <a:cxn ang="0">
                  <a:pos x="45" y="116"/>
                </a:cxn>
                <a:cxn ang="0">
                  <a:pos x="37" y="138"/>
                </a:cxn>
                <a:cxn ang="0">
                  <a:pos x="28" y="158"/>
                </a:cxn>
                <a:cxn ang="0">
                  <a:pos x="21" y="179"/>
                </a:cxn>
                <a:cxn ang="0">
                  <a:pos x="15" y="201"/>
                </a:cxn>
                <a:cxn ang="0">
                  <a:pos x="9" y="223"/>
                </a:cxn>
                <a:cxn ang="0">
                  <a:pos x="7" y="245"/>
                </a:cxn>
                <a:cxn ang="0">
                  <a:pos x="3" y="267"/>
                </a:cxn>
                <a:cxn ang="0">
                  <a:pos x="1" y="289"/>
                </a:cxn>
                <a:cxn ang="0">
                  <a:pos x="0" y="311"/>
                </a:cxn>
                <a:cxn ang="0">
                  <a:pos x="0" y="333"/>
                </a:cxn>
                <a:cxn ang="0">
                  <a:pos x="1" y="355"/>
                </a:cxn>
                <a:cxn ang="0">
                  <a:pos x="3" y="378"/>
                </a:cxn>
                <a:cxn ang="0">
                  <a:pos x="7" y="399"/>
                </a:cxn>
                <a:cxn ang="0">
                  <a:pos x="9" y="422"/>
                </a:cxn>
                <a:cxn ang="0">
                  <a:pos x="15" y="443"/>
                </a:cxn>
                <a:cxn ang="0">
                  <a:pos x="21" y="465"/>
                </a:cxn>
                <a:cxn ang="0">
                  <a:pos x="28" y="486"/>
                </a:cxn>
                <a:cxn ang="0">
                  <a:pos x="37" y="507"/>
                </a:cxn>
                <a:cxn ang="0">
                  <a:pos x="45" y="528"/>
                </a:cxn>
                <a:cxn ang="0">
                  <a:pos x="56" y="548"/>
                </a:cxn>
                <a:cxn ang="0">
                  <a:pos x="67" y="568"/>
                </a:cxn>
                <a:cxn ang="0">
                  <a:pos x="79" y="587"/>
                </a:cxn>
                <a:cxn ang="0">
                  <a:pos x="92" y="607"/>
                </a:cxn>
                <a:cxn ang="0">
                  <a:pos x="105" y="626"/>
                </a:cxn>
                <a:cxn ang="0">
                  <a:pos x="120" y="645"/>
                </a:cxn>
              </a:cxnLst>
              <a:rect l="0" t="0" r="r" b="b"/>
              <a:pathLst>
                <a:path w="121" h="646">
                  <a:moveTo>
                    <a:pt x="120" y="0"/>
                  </a:moveTo>
                  <a:lnTo>
                    <a:pt x="105" y="18"/>
                  </a:lnTo>
                  <a:lnTo>
                    <a:pt x="92" y="37"/>
                  </a:lnTo>
                  <a:lnTo>
                    <a:pt x="79" y="55"/>
                  </a:lnTo>
                  <a:lnTo>
                    <a:pt x="67" y="76"/>
                  </a:lnTo>
                  <a:lnTo>
                    <a:pt x="56" y="96"/>
                  </a:lnTo>
                  <a:lnTo>
                    <a:pt x="45" y="116"/>
                  </a:lnTo>
                  <a:lnTo>
                    <a:pt x="37" y="138"/>
                  </a:lnTo>
                  <a:lnTo>
                    <a:pt x="28" y="158"/>
                  </a:lnTo>
                  <a:lnTo>
                    <a:pt x="21" y="179"/>
                  </a:lnTo>
                  <a:lnTo>
                    <a:pt x="15" y="201"/>
                  </a:lnTo>
                  <a:lnTo>
                    <a:pt x="9" y="223"/>
                  </a:lnTo>
                  <a:lnTo>
                    <a:pt x="7" y="245"/>
                  </a:lnTo>
                  <a:lnTo>
                    <a:pt x="3" y="267"/>
                  </a:lnTo>
                  <a:lnTo>
                    <a:pt x="1" y="289"/>
                  </a:lnTo>
                  <a:lnTo>
                    <a:pt x="0" y="311"/>
                  </a:lnTo>
                  <a:lnTo>
                    <a:pt x="0" y="333"/>
                  </a:lnTo>
                  <a:lnTo>
                    <a:pt x="1" y="355"/>
                  </a:lnTo>
                  <a:lnTo>
                    <a:pt x="3" y="378"/>
                  </a:lnTo>
                  <a:lnTo>
                    <a:pt x="7" y="399"/>
                  </a:lnTo>
                  <a:lnTo>
                    <a:pt x="9" y="422"/>
                  </a:lnTo>
                  <a:lnTo>
                    <a:pt x="15" y="443"/>
                  </a:lnTo>
                  <a:lnTo>
                    <a:pt x="21" y="465"/>
                  </a:lnTo>
                  <a:lnTo>
                    <a:pt x="28" y="486"/>
                  </a:lnTo>
                  <a:lnTo>
                    <a:pt x="37" y="507"/>
                  </a:lnTo>
                  <a:lnTo>
                    <a:pt x="45" y="528"/>
                  </a:lnTo>
                  <a:lnTo>
                    <a:pt x="56" y="548"/>
                  </a:lnTo>
                  <a:lnTo>
                    <a:pt x="67" y="568"/>
                  </a:lnTo>
                  <a:lnTo>
                    <a:pt x="79" y="587"/>
                  </a:lnTo>
                  <a:lnTo>
                    <a:pt x="92" y="607"/>
                  </a:lnTo>
                  <a:lnTo>
                    <a:pt x="105" y="626"/>
                  </a:lnTo>
                  <a:lnTo>
                    <a:pt x="120" y="645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262" name="Freeform 1046"/>
            <p:cNvSpPr>
              <a:spLocks/>
            </p:cNvSpPr>
            <p:nvPr/>
          </p:nvSpPr>
          <p:spPr bwMode="auto">
            <a:xfrm>
              <a:off x="5834063" y="2395538"/>
              <a:ext cx="192087" cy="457200"/>
            </a:xfrm>
            <a:custGeom>
              <a:avLst/>
              <a:gdLst/>
              <a:ahLst/>
              <a:cxnLst>
                <a:cxn ang="0">
                  <a:pos x="0" y="287"/>
                </a:cxn>
                <a:cxn ang="0">
                  <a:pos x="15" y="268"/>
                </a:cxn>
                <a:cxn ang="0">
                  <a:pos x="28" y="250"/>
                </a:cxn>
                <a:cxn ang="0">
                  <a:pos x="41" y="231"/>
                </a:cxn>
                <a:cxn ang="0">
                  <a:pos x="53" y="212"/>
                </a:cxn>
                <a:cxn ang="0">
                  <a:pos x="64" y="191"/>
                </a:cxn>
                <a:cxn ang="0">
                  <a:pos x="75" y="171"/>
                </a:cxn>
                <a:cxn ang="0">
                  <a:pos x="84" y="150"/>
                </a:cxn>
                <a:cxn ang="0">
                  <a:pos x="92" y="129"/>
                </a:cxn>
                <a:cxn ang="0">
                  <a:pos x="99" y="108"/>
                </a:cxn>
                <a:cxn ang="0">
                  <a:pos x="105" y="87"/>
                </a:cxn>
                <a:cxn ang="0">
                  <a:pos x="111" y="65"/>
                </a:cxn>
                <a:cxn ang="0">
                  <a:pos x="115" y="44"/>
                </a:cxn>
                <a:cxn ang="0">
                  <a:pos x="117" y="23"/>
                </a:cxn>
                <a:cxn ang="0">
                  <a:pos x="120" y="0"/>
                </a:cxn>
              </a:cxnLst>
              <a:rect l="0" t="0" r="r" b="b"/>
              <a:pathLst>
                <a:path w="121" h="288">
                  <a:moveTo>
                    <a:pt x="0" y="287"/>
                  </a:moveTo>
                  <a:lnTo>
                    <a:pt x="15" y="268"/>
                  </a:lnTo>
                  <a:lnTo>
                    <a:pt x="28" y="250"/>
                  </a:lnTo>
                  <a:lnTo>
                    <a:pt x="41" y="231"/>
                  </a:lnTo>
                  <a:lnTo>
                    <a:pt x="53" y="212"/>
                  </a:lnTo>
                  <a:lnTo>
                    <a:pt x="64" y="191"/>
                  </a:lnTo>
                  <a:lnTo>
                    <a:pt x="75" y="171"/>
                  </a:lnTo>
                  <a:lnTo>
                    <a:pt x="84" y="150"/>
                  </a:lnTo>
                  <a:lnTo>
                    <a:pt x="92" y="129"/>
                  </a:lnTo>
                  <a:lnTo>
                    <a:pt x="99" y="108"/>
                  </a:lnTo>
                  <a:lnTo>
                    <a:pt x="105" y="87"/>
                  </a:lnTo>
                  <a:lnTo>
                    <a:pt x="111" y="65"/>
                  </a:lnTo>
                  <a:lnTo>
                    <a:pt x="115" y="44"/>
                  </a:lnTo>
                  <a:lnTo>
                    <a:pt x="117" y="23"/>
                  </a:lnTo>
                  <a:lnTo>
                    <a:pt x="120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263" name="Line 1047"/>
            <p:cNvSpPr>
              <a:spLocks noChangeShapeType="1"/>
            </p:cNvSpPr>
            <p:nvPr/>
          </p:nvSpPr>
          <p:spPr bwMode="auto">
            <a:xfrm>
              <a:off x="2720975" y="5151438"/>
              <a:ext cx="19304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4" name="Line 1048"/>
            <p:cNvSpPr>
              <a:spLocks noChangeShapeType="1"/>
            </p:cNvSpPr>
            <p:nvPr/>
          </p:nvSpPr>
          <p:spPr bwMode="auto">
            <a:xfrm>
              <a:off x="2720975" y="3451225"/>
              <a:ext cx="1214438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5" name="Line 1049"/>
            <p:cNvSpPr>
              <a:spLocks noChangeShapeType="1"/>
            </p:cNvSpPr>
            <p:nvPr/>
          </p:nvSpPr>
          <p:spPr bwMode="auto">
            <a:xfrm>
              <a:off x="3830638" y="2851150"/>
              <a:ext cx="1047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6" name="Line 1050"/>
            <p:cNvSpPr>
              <a:spLocks noChangeShapeType="1"/>
            </p:cNvSpPr>
            <p:nvPr/>
          </p:nvSpPr>
          <p:spPr bwMode="auto">
            <a:xfrm>
              <a:off x="3830638" y="1827213"/>
              <a:ext cx="6572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7" name="Line 1051"/>
            <p:cNvSpPr>
              <a:spLocks noChangeShapeType="1"/>
            </p:cNvSpPr>
            <p:nvPr/>
          </p:nvSpPr>
          <p:spPr bwMode="auto">
            <a:xfrm>
              <a:off x="3960813" y="2741613"/>
              <a:ext cx="0" cy="8255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8" name="Line 1052"/>
            <p:cNvSpPr>
              <a:spLocks noChangeShapeType="1"/>
            </p:cNvSpPr>
            <p:nvPr/>
          </p:nvSpPr>
          <p:spPr bwMode="auto">
            <a:xfrm>
              <a:off x="4151313" y="2741613"/>
              <a:ext cx="0" cy="8255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69" name="Line 1053"/>
            <p:cNvSpPr>
              <a:spLocks noChangeShapeType="1"/>
            </p:cNvSpPr>
            <p:nvPr/>
          </p:nvSpPr>
          <p:spPr bwMode="auto">
            <a:xfrm>
              <a:off x="4740275" y="2876550"/>
              <a:ext cx="0" cy="6905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0" name="Line 1054"/>
            <p:cNvSpPr>
              <a:spLocks noChangeShapeType="1"/>
            </p:cNvSpPr>
            <p:nvPr/>
          </p:nvSpPr>
          <p:spPr bwMode="auto">
            <a:xfrm>
              <a:off x="4930775" y="2876550"/>
              <a:ext cx="0" cy="6905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1" name="Line 1055"/>
            <p:cNvSpPr>
              <a:spLocks noChangeShapeType="1"/>
            </p:cNvSpPr>
            <p:nvPr/>
          </p:nvSpPr>
          <p:spPr bwMode="auto">
            <a:xfrm>
              <a:off x="4676775" y="4978400"/>
              <a:ext cx="0" cy="3429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2" name="Line 1056"/>
            <p:cNvSpPr>
              <a:spLocks noChangeShapeType="1"/>
            </p:cNvSpPr>
            <p:nvPr/>
          </p:nvSpPr>
          <p:spPr bwMode="auto">
            <a:xfrm>
              <a:off x="4992688" y="4978400"/>
              <a:ext cx="0" cy="3429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3" name="Line 1057"/>
            <p:cNvSpPr>
              <a:spLocks noChangeShapeType="1"/>
            </p:cNvSpPr>
            <p:nvPr/>
          </p:nvSpPr>
          <p:spPr bwMode="auto">
            <a:xfrm>
              <a:off x="4176713" y="2851150"/>
              <a:ext cx="53816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4" name="Line 1058"/>
            <p:cNvSpPr>
              <a:spLocks noChangeShapeType="1"/>
            </p:cNvSpPr>
            <p:nvPr/>
          </p:nvSpPr>
          <p:spPr bwMode="auto">
            <a:xfrm>
              <a:off x="4176713" y="3451225"/>
              <a:ext cx="53816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5" name="Line 1059"/>
            <p:cNvSpPr>
              <a:spLocks noChangeShapeType="1"/>
            </p:cNvSpPr>
            <p:nvPr/>
          </p:nvSpPr>
          <p:spPr bwMode="auto">
            <a:xfrm>
              <a:off x="4943475" y="2851150"/>
              <a:ext cx="877888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6" name="Line 1060"/>
            <p:cNvSpPr>
              <a:spLocks noChangeShapeType="1"/>
            </p:cNvSpPr>
            <p:nvPr/>
          </p:nvSpPr>
          <p:spPr bwMode="auto">
            <a:xfrm>
              <a:off x="4956175" y="3451225"/>
              <a:ext cx="1954213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7" name="Line 1061"/>
            <p:cNvSpPr>
              <a:spLocks noChangeShapeType="1"/>
            </p:cNvSpPr>
            <p:nvPr/>
          </p:nvSpPr>
          <p:spPr bwMode="auto">
            <a:xfrm>
              <a:off x="5018088" y="5151438"/>
              <a:ext cx="18923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8" name="Line 1062"/>
            <p:cNvSpPr>
              <a:spLocks noChangeShapeType="1"/>
            </p:cNvSpPr>
            <p:nvPr/>
          </p:nvSpPr>
          <p:spPr bwMode="auto">
            <a:xfrm>
              <a:off x="4676775" y="1489075"/>
              <a:ext cx="0" cy="3127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79" name="Line 1063"/>
            <p:cNvSpPr>
              <a:spLocks noChangeShapeType="1"/>
            </p:cNvSpPr>
            <p:nvPr/>
          </p:nvSpPr>
          <p:spPr bwMode="auto">
            <a:xfrm>
              <a:off x="4960938" y="1489075"/>
              <a:ext cx="0" cy="312738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0" name="Line 1064"/>
            <p:cNvSpPr>
              <a:spLocks noChangeShapeType="1"/>
            </p:cNvSpPr>
            <p:nvPr/>
          </p:nvSpPr>
          <p:spPr bwMode="auto">
            <a:xfrm flipH="1">
              <a:off x="3830638" y="1463675"/>
              <a:ext cx="87153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1" name="Line 1065"/>
            <p:cNvSpPr>
              <a:spLocks noChangeShapeType="1"/>
            </p:cNvSpPr>
            <p:nvPr/>
          </p:nvSpPr>
          <p:spPr bwMode="auto">
            <a:xfrm>
              <a:off x="4986338" y="1463675"/>
              <a:ext cx="7747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2" name="Line 1066"/>
            <p:cNvSpPr>
              <a:spLocks noChangeShapeType="1"/>
            </p:cNvSpPr>
            <p:nvPr/>
          </p:nvSpPr>
          <p:spPr bwMode="auto">
            <a:xfrm flipH="1">
              <a:off x="3830638" y="1216025"/>
              <a:ext cx="19780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3" name="Line 1067"/>
            <p:cNvSpPr>
              <a:spLocks noChangeShapeType="1"/>
            </p:cNvSpPr>
            <p:nvPr/>
          </p:nvSpPr>
          <p:spPr bwMode="auto">
            <a:xfrm flipH="1">
              <a:off x="3481388" y="1336675"/>
              <a:ext cx="57943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4" name="Line 1068"/>
            <p:cNvSpPr>
              <a:spLocks noChangeShapeType="1"/>
            </p:cNvSpPr>
            <p:nvPr/>
          </p:nvSpPr>
          <p:spPr bwMode="auto">
            <a:xfrm>
              <a:off x="5586413" y="1336675"/>
              <a:ext cx="5048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5" name="Line 1069"/>
            <p:cNvSpPr>
              <a:spLocks noChangeShapeType="1"/>
            </p:cNvSpPr>
            <p:nvPr/>
          </p:nvSpPr>
          <p:spPr bwMode="auto">
            <a:xfrm flipH="1">
              <a:off x="2913063" y="3306763"/>
              <a:ext cx="19081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6" name="Line 1070"/>
            <p:cNvSpPr>
              <a:spLocks noChangeShapeType="1"/>
            </p:cNvSpPr>
            <p:nvPr/>
          </p:nvSpPr>
          <p:spPr bwMode="auto">
            <a:xfrm flipH="1">
              <a:off x="3167063" y="2805113"/>
              <a:ext cx="8191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7" name="Line 1071"/>
            <p:cNvSpPr>
              <a:spLocks noChangeShapeType="1"/>
            </p:cNvSpPr>
            <p:nvPr/>
          </p:nvSpPr>
          <p:spPr bwMode="auto">
            <a:xfrm flipV="1">
              <a:off x="4846638" y="4833938"/>
              <a:ext cx="0" cy="70326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8" name="Line 1072"/>
            <p:cNvSpPr>
              <a:spLocks noChangeShapeType="1"/>
            </p:cNvSpPr>
            <p:nvPr/>
          </p:nvSpPr>
          <p:spPr bwMode="auto">
            <a:xfrm>
              <a:off x="3938588" y="1852613"/>
              <a:ext cx="0" cy="3460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89" name="Line 1073"/>
            <p:cNvSpPr>
              <a:spLocks noChangeShapeType="1"/>
            </p:cNvSpPr>
            <p:nvPr/>
          </p:nvSpPr>
          <p:spPr bwMode="auto">
            <a:xfrm>
              <a:off x="3963988" y="2224088"/>
              <a:ext cx="17145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0" name="Line 1074"/>
            <p:cNvSpPr>
              <a:spLocks noChangeShapeType="1"/>
            </p:cNvSpPr>
            <p:nvPr/>
          </p:nvSpPr>
          <p:spPr bwMode="auto">
            <a:xfrm flipV="1">
              <a:off x="5703888" y="1801813"/>
              <a:ext cx="0" cy="44767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1" name="Line 1075"/>
            <p:cNvSpPr>
              <a:spLocks noChangeShapeType="1"/>
            </p:cNvSpPr>
            <p:nvPr/>
          </p:nvSpPr>
          <p:spPr bwMode="auto">
            <a:xfrm>
              <a:off x="5703888" y="2249488"/>
              <a:ext cx="0" cy="265112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2" name="Line 1076"/>
            <p:cNvSpPr>
              <a:spLocks noChangeShapeType="1"/>
            </p:cNvSpPr>
            <p:nvPr/>
          </p:nvSpPr>
          <p:spPr bwMode="auto">
            <a:xfrm flipH="1">
              <a:off x="4986338" y="2749550"/>
              <a:ext cx="947737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3" name="Line 1077"/>
            <p:cNvSpPr>
              <a:spLocks noChangeShapeType="1"/>
            </p:cNvSpPr>
            <p:nvPr/>
          </p:nvSpPr>
          <p:spPr bwMode="auto">
            <a:xfrm flipV="1">
              <a:off x="5011738" y="2613025"/>
              <a:ext cx="0" cy="1619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4" name="Line 1078"/>
            <p:cNvSpPr>
              <a:spLocks noChangeShapeType="1"/>
            </p:cNvSpPr>
            <p:nvPr/>
          </p:nvSpPr>
          <p:spPr bwMode="auto">
            <a:xfrm>
              <a:off x="4681538" y="2249488"/>
              <a:ext cx="0" cy="1492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5" name="Line 1079"/>
            <p:cNvSpPr>
              <a:spLocks noChangeShapeType="1"/>
            </p:cNvSpPr>
            <p:nvPr/>
          </p:nvSpPr>
          <p:spPr bwMode="auto">
            <a:xfrm>
              <a:off x="4706938" y="2449513"/>
              <a:ext cx="374650" cy="2286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6" name="Line 1080"/>
            <p:cNvSpPr>
              <a:spLocks noChangeShapeType="1"/>
            </p:cNvSpPr>
            <p:nvPr/>
          </p:nvSpPr>
          <p:spPr bwMode="auto">
            <a:xfrm>
              <a:off x="4967288" y="2249488"/>
              <a:ext cx="0" cy="12065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7" name="Line 1081"/>
            <p:cNvSpPr>
              <a:spLocks noChangeShapeType="1"/>
            </p:cNvSpPr>
            <p:nvPr/>
          </p:nvSpPr>
          <p:spPr bwMode="auto">
            <a:xfrm>
              <a:off x="4992688" y="2420938"/>
              <a:ext cx="98425" cy="7620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8" name="Line 1082"/>
            <p:cNvSpPr>
              <a:spLocks noChangeShapeType="1"/>
            </p:cNvSpPr>
            <p:nvPr/>
          </p:nvSpPr>
          <p:spPr bwMode="auto">
            <a:xfrm flipV="1">
              <a:off x="5116513" y="2297113"/>
              <a:ext cx="0" cy="2508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299" name="Line 1083"/>
            <p:cNvSpPr>
              <a:spLocks noChangeShapeType="1"/>
            </p:cNvSpPr>
            <p:nvPr/>
          </p:nvSpPr>
          <p:spPr bwMode="auto">
            <a:xfrm>
              <a:off x="5141913" y="2322513"/>
              <a:ext cx="2254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0" name="Line 1084"/>
            <p:cNvSpPr>
              <a:spLocks noChangeShapeType="1"/>
            </p:cNvSpPr>
            <p:nvPr/>
          </p:nvSpPr>
          <p:spPr bwMode="auto">
            <a:xfrm flipH="1">
              <a:off x="5281613" y="2413000"/>
              <a:ext cx="4476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1" name="Line 1085"/>
            <p:cNvSpPr>
              <a:spLocks noChangeShapeType="1"/>
            </p:cNvSpPr>
            <p:nvPr/>
          </p:nvSpPr>
          <p:spPr bwMode="auto">
            <a:xfrm>
              <a:off x="5141913" y="2495550"/>
              <a:ext cx="2254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2" name="Line 1086"/>
            <p:cNvSpPr>
              <a:spLocks noChangeShapeType="1"/>
            </p:cNvSpPr>
            <p:nvPr/>
          </p:nvSpPr>
          <p:spPr bwMode="auto">
            <a:xfrm flipV="1">
              <a:off x="5278438" y="2595563"/>
              <a:ext cx="0" cy="179387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3" name="Line 1087"/>
            <p:cNvSpPr>
              <a:spLocks noChangeShapeType="1"/>
            </p:cNvSpPr>
            <p:nvPr/>
          </p:nvSpPr>
          <p:spPr bwMode="auto">
            <a:xfrm>
              <a:off x="4576763" y="1809750"/>
              <a:ext cx="0" cy="1746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4" name="Line 1088"/>
            <p:cNvSpPr>
              <a:spLocks noChangeShapeType="1"/>
            </p:cNvSpPr>
            <p:nvPr/>
          </p:nvSpPr>
          <p:spPr bwMode="auto">
            <a:xfrm>
              <a:off x="4513263" y="1809750"/>
              <a:ext cx="0" cy="1746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5" name="Line 1089"/>
            <p:cNvSpPr>
              <a:spLocks noChangeShapeType="1"/>
            </p:cNvSpPr>
            <p:nvPr/>
          </p:nvSpPr>
          <p:spPr bwMode="auto">
            <a:xfrm>
              <a:off x="5070475" y="1809750"/>
              <a:ext cx="0" cy="1746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6" name="Line 1090"/>
            <p:cNvSpPr>
              <a:spLocks noChangeShapeType="1"/>
            </p:cNvSpPr>
            <p:nvPr/>
          </p:nvSpPr>
          <p:spPr bwMode="auto">
            <a:xfrm>
              <a:off x="5132388" y="1809750"/>
              <a:ext cx="0" cy="174625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7" name="Line 1091"/>
            <p:cNvSpPr>
              <a:spLocks noChangeShapeType="1"/>
            </p:cNvSpPr>
            <p:nvPr/>
          </p:nvSpPr>
          <p:spPr bwMode="auto">
            <a:xfrm>
              <a:off x="5157788" y="1827213"/>
              <a:ext cx="6508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8" name="Line 1092"/>
            <p:cNvSpPr>
              <a:spLocks noChangeShapeType="1"/>
            </p:cNvSpPr>
            <p:nvPr/>
          </p:nvSpPr>
          <p:spPr bwMode="auto">
            <a:xfrm>
              <a:off x="4602163" y="1827213"/>
              <a:ext cx="4429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09" name="Line 1093"/>
            <p:cNvSpPr>
              <a:spLocks noChangeShapeType="1"/>
            </p:cNvSpPr>
            <p:nvPr/>
          </p:nvSpPr>
          <p:spPr bwMode="auto">
            <a:xfrm>
              <a:off x="3963988" y="1949450"/>
              <a:ext cx="52387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0" name="Line 1094"/>
            <p:cNvSpPr>
              <a:spLocks noChangeShapeType="1"/>
            </p:cNvSpPr>
            <p:nvPr/>
          </p:nvSpPr>
          <p:spPr bwMode="auto">
            <a:xfrm>
              <a:off x="4602163" y="1949450"/>
              <a:ext cx="442912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1" name="Line 1095"/>
            <p:cNvSpPr>
              <a:spLocks noChangeShapeType="1"/>
            </p:cNvSpPr>
            <p:nvPr/>
          </p:nvSpPr>
          <p:spPr bwMode="auto">
            <a:xfrm>
              <a:off x="5157788" y="1949450"/>
              <a:ext cx="520700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2" name="Line 1096"/>
            <p:cNvSpPr>
              <a:spLocks noChangeShapeType="1"/>
            </p:cNvSpPr>
            <p:nvPr/>
          </p:nvSpPr>
          <p:spPr bwMode="auto">
            <a:xfrm flipV="1">
              <a:off x="4144963" y="1897063"/>
              <a:ext cx="0" cy="65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3" name="Line 1097"/>
            <p:cNvSpPr>
              <a:spLocks noChangeShapeType="1"/>
            </p:cNvSpPr>
            <p:nvPr/>
          </p:nvSpPr>
          <p:spPr bwMode="auto">
            <a:xfrm>
              <a:off x="4157663" y="1909763"/>
              <a:ext cx="133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4" name="Line 1098"/>
            <p:cNvSpPr>
              <a:spLocks noChangeShapeType="1"/>
            </p:cNvSpPr>
            <p:nvPr/>
          </p:nvSpPr>
          <p:spPr bwMode="auto">
            <a:xfrm>
              <a:off x="4303713" y="1922463"/>
              <a:ext cx="0" cy="14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5" name="Line 1099"/>
            <p:cNvSpPr>
              <a:spLocks noChangeShapeType="1"/>
            </p:cNvSpPr>
            <p:nvPr/>
          </p:nvSpPr>
          <p:spPr bwMode="auto">
            <a:xfrm>
              <a:off x="4227513" y="1884363"/>
              <a:ext cx="0" cy="88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6" name="Line 1100"/>
            <p:cNvSpPr>
              <a:spLocks noChangeShapeType="1"/>
            </p:cNvSpPr>
            <p:nvPr/>
          </p:nvSpPr>
          <p:spPr bwMode="auto">
            <a:xfrm flipH="1">
              <a:off x="4148138" y="1985963"/>
              <a:ext cx="92075" cy="206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7" name="Line 1101"/>
            <p:cNvSpPr>
              <a:spLocks noChangeShapeType="1"/>
            </p:cNvSpPr>
            <p:nvPr/>
          </p:nvSpPr>
          <p:spPr bwMode="auto">
            <a:xfrm>
              <a:off x="4160838" y="2006600"/>
              <a:ext cx="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8" name="Line 1102"/>
            <p:cNvSpPr>
              <a:spLocks noChangeShapeType="1"/>
            </p:cNvSpPr>
            <p:nvPr/>
          </p:nvSpPr>
          <p:spPr bwMode="auto">
            <a:xfrm>
              <a:off x="4173538" y="2019300"/>
              <a:ext cx="114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19" name="Line 1103"/>
            <p:cNvSpPr>
              <a:spLocks noChangeShapeType="1"/>
            </p:cNvSpPr>
            <p:nvPr/>
          </p:nvSpPr>
          <p:spPr bwMode="auto">
            <a:xfrm>
              <a:off x="4240213" y="1985963"/>
              <a:ext cx="47625" cy="206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0" name="Line 1104"/>
            <p:cNvSpPr>
              <a:spLocks noChangeShapeType="1"/>
            </p:cNvSpPr>
            <p:nvPr/>
          </p:nvSpPr>
          <p:spPr bwMode="auto">
            <a:xfrm>
              <a:off x="4300538" y="2006600"/>
              <a:ext cx="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1" name="Line 1105"/>
            <p:cNvSpPr>
              <a:spLocks noChangeShapeType="1"/>
            </p:cNvSpPr>
            <p:nvPr/>
          </p:nvSpPr>
          <p:spPr bwMode="auto">
            <a:xfrm>
              <a:off x="4173538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2" name="Line 1106"/>
            <p:cNvSpPr>
              <a:spLocks noChangeShapeType="1"/>
            </p:cNvSpPr>
            <p:nvPr/>
          </p:nvSpPr>
          <p:spPr bwMode="auto">
            <a:xfrm>
              <a:off x="4205288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3" name="Line 1107"/>
            <p:cNvSpPr>
              <a:spLocks noChangeShapeType="1"/>
            </p:cNvSpPr>
            <p:nvPr/>
          </p:nvSpPr>
          <p:spPr bwMode="auto">
            <a:xfrm>
              <a:off x="4232275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4" name="Line 1108"/>
            <p:cNvSpPr>
              <a:spLocks noChangeShapeType="1"/>
            </p:cNvSpPr>
            <p:nvPr/>
          </p:nvSpPr>
          <p:spPr bwMode="auto">
            <a:xfrm>
              <a:off x="4262438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5" name="Line 1109"/>
            <p:cNvSpPr>
              <a:spLocks noChangeShapeType="1"/>
            </p:cNvSpPr>
            <p:nvPr/>
          </p:nvSpPr>
          <p:spPr bwMode="auto">
            <a:xfrm>
              <a:off x="4291013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6" name="Line 1110"/>
            <p:cNvSpPr>
              <a:spLocks noChangeShapeType="1"/>
            </p:cNvSpPr>
            <p:nvPr/>
          </p:nvSpPr>
          <p:spPr bwMode="auto">
            <a:xfrm flipH="1">
              <a:off x="4037013" y="2062163"/>
              <a:ext cx="104775" cy="46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7" name="Line 1111"/>
            <p:cNvSpPr>
              <a:spLocks noChangeShapeType="1"/>
            </p:cNvSpPr>
            <p:nvPr/>
          </p:nvSpPr>
          <p:spPr bwMode="auto">
            <a:xfrm flipH="1">
              <a:off x="4094163" y="2068513"/>
              <a:ext cx="80962" cy="46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8" name="Line 1112"/>
            <p:cNvSpPr>
              <a:spLocks noChangeShapeType="1"/>
            </p:cNvSpPr>
            <p:nvPr/>
          </p:nvSpPr>
          <p:spPr bwMode="auto">
            <a:xfrm flipH="1">
              <a:off x="4176713" y="2087563"/>
              <a:ext cx="34925" cy="1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29" name="Line 1113"/>
            <p:cNvSpPr>
              <a:spLocks noChangeShapeType="1"/>
            </p:cNvSpPr>
            <p:nvPr/>
          </p:nvSpPr>
          <p:spPr bwMode="auto">
            <a:xfrm flipH="1">
              <a:off x="4213225" y="2085975"/>
              <a:ext cx="25400" cy="38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0" name="Line 1114"/>
            <p:cNvSpPr>
              <a:spLocks noChangeShapeType="1"/>
            </p:cNvSpPr>
            <p:nvPr/>
          </p:nvSpPr>
          <p:spPr bwMode="auto">
            <a:xfrm>
              <a:off x="4256088" y="2079625"/>
              <a:ext cx="6350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1" name="Line 1115"/>
            <p:cNvSpPr>
              <a:spLocks noChangeShapeType="1"/>
            </p:cNvSpPr>
            <p:nvPr/>
          </p:nvSpPr>
          <p:spPr bwMode="auto">
            <a:xfrm>
              <a:off x="4300538" y="2078038"/>
              <a:ext cx="7937" cy="14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2" name="Line 1116"/>
            <p:cNvSpPr>
              <a:spLocks noChangeShapeType="1"/>
            </p:cNvSpPr>
            <p:nvPr/>
          </p:nvSpPr>
          <p:spPr bwMode="auto">
            <a:xfrm>
              <a:off x="4325938" y="2065338"/>
              <a:ext cx="6350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3" name="Line 1117"/>
            <p:cNvSpPr>
              <a:spLocks noChangeShapeType="1"/>
            </p:cNvSpPr>
            <p:nvPr/>
          </p:nvSpPr>
          <p:spPr bwMode="auto">
            <a:xfrm flipH="1">
              <a:off x="3990975" y="2155825"/>
              <a:ext cx="80963" cy="44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4" name="Line 1118"/>
            <p:cNvSpPr>
              <a:spLocks noChangeShapeType="1"/>
            </p:cNvSpPr>
            <p:nvPr/>
          </p:nvSpPr>
          <p:spPr bwMode="auto">
            <a:xfrm flipH="1">
              <a:off x="3960813" y="2141538"/>
              <a:ext cx="47625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5" name="Line 1119"/>
            <p:cNvSpPr>
              <a:spLocks noChangeShapeType="1"/>
            </p:cNvSpPr>
            <p:nvPr/>
          </p:nvSpPr>
          <p:spPr bwMode="auto">
            <a:xfrm flipH="1">
              <a:off x="4103688" y="2141538"/>
              <a:ext cx="63500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6" name="Line 1120"/>
            <p:cNvSpPr>
              <a:spLocks noChangeShapeType="1"/>
            </p:cNvSpPr>
            <p:nvPr/>
          </p:nvSpPr>
          <p:spPr bwMode="auto">
            <a:xfrm flipH="1">
              <a:off x="4202113" y="2170113"/>
              <a:ext cx="17462" cy="1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7" name="Line 1121"/>
            <p:cNvSpPr>
              <a:spLocks noChangeShapeType="1"/>
            </p:cNvSpPr>
            <p:nvPr/>
          </p:nvSpPr>
          <p:spPr bwMode="auto">
            <a:xfrm>
              <a:off x="4281488" y="2124075"/>
              <a:ext cx="6350" cy="26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8" name="Line 1122"/>
            <p:cNvSpPr>
              <a:spLocks noChangeShapeType="1"/>
            </p:cNvSpPr>
            <p:nvPr/>
          </p:nvSpPr>
          <p:spPr bwMode="auto">
            <a:xfrm>
              <a:off x="4303713" y="2182813"/>
              <a:ext cx="9525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9" name="Line 1123"/>
            <p:cNvSpPr>
              <a:spLocks noChangeShapeType="1"/>
            </p:cNvSpPr>
            <p:nvPr/>
          </p:nvSpPr>
          <p:spPr bwMode="auto">
            <a:xfrm>
              <a:off x="4351338" y="2141538"/>
              <a:ext cx="28575" cy="4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0" name="Line 1124"/>
            <p:cNvSpPr>
              <a:spLocks noChangeShapeType="1"/>
            </p:cNvSpPr>
            <p:nvPr/>
          </p:nvSpPr>
          <p:spPr bwMode="auto">
            <a:xfrm>
              <a:off x="4371975" y="2111375"/>
              <a:ext cx="23813" cy="22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1" name="Line 1125"/>
            <p:cNvSpPr>
              <a:spLocks noChangeShapeType="1"/>
            </p:cNvSpPr>
            <p:nvPr/>
          </p:nvSpPr>
          <p:spPr bwMode="auto">
            <a:xfrm>
              <a:off x="4429125" y="2166938"/>
              <a:ext cx="12700" cy="7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2" name="Line 1126"/>
            <p:cNvSpPr>
              <a:spLocks noChangeShapeType="1"/>
            </p:cNvSpPr>
            <p:nvPr/>
          </p:nvSpPr>
          <p:spPr bwMode="auto">
            <a:xfrm flipH="1">
              <a:off x="4581525" y="2155825"/>
              <a:ext cx="80963" cy="44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3" name="Line 1127"/>
            <p:cNvSpPr>
              <a:spLocks noChangeShapeType="1"/>
            </p:cNvSpPr>
            <p:nvPr/>
          </p:nvSpPr>
          <p:spPr bwMode="auto">
            <a:xfrm flipH="1">
              <a:off x="4551363" y="2141538"/>
              <a:ext cx="49212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4" name="Line 1128"/>
            <p:cNvSpPr>
              <a:spLocks noChangeShapeType="1"/>
            </p:cNvSpPr>
            <p:nvPr/>
          </p:nvSpPr>
          <p:spPr bwMode="auto">
            <a:xfrm>
              <a:off x="4821238" y="1884363"/>
              <a:ext cx="0" cy="88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5" name="Line 1129"/>
            <p:cNvSpPr>
              <a:spLocks noChangeShapeType="1"/>
            </p:cNvSpPr>
            <p:nvPr/>
          </p:nvSpPr>
          <p:spPr bwMode="auto">
            <a:xfrm>
              <a:off x="4916488" y="2065338"/>
              <a:ext cx="7937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6" name="Line 1130"/>
            <p:cNvSpPr>
              <a:spLocks noChangeShapeType="1"/>
            </p:cNvSpPr>
            <p:nvPr/>
          </p:nvSpPr>
          <p:spPr bwMode="auto">
            <a:xfrm>
              <a:off x="4894263" y="2182813"/>
              <a:ext cx="9525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7" name="Line 1131"/>
            <p:cNvSpPr>
              <a:spLocks noChangeShapeType="1"/>
            </p:cNvSpPr>
            <p:nvPr/>
          </p:nvSpPr>
          <p:spPr bwMode="auto">
            <a:xfrm flipH="1">
              <a:off x="4792663" y="2170113"/>
              <a:ext cx="19050" cy="1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8" name="Line 1132"/>
            <p:cNvSpPr>
              <a:spLocks noChangeShapeType="1"/>
            </p:cNvSpPr>
            <p:nvPr/>
          </p:nvSpPr>
          <p:spPr bwMode="auto">
            <a:xfrm flipH="1">
              <a:off x="4695825" y="2141538"/>
              <a:ext cx="63500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9" name="Line 1133"/>
            <p:cNvSpPr>
              <a:spLocks noChangeShapeType="1"/>
            </p:cNvSpPr>
            <p:nvPr/>
          </p:nvSpPr>
          <p:spPr bwMode="auto">
            <a:xfrm flipH="1">
              <a:off x="4687888" y="2068513"/>
              <a:ext cx="82550" cy="46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0" name="Line 1134"/>
            <p:cNvSpPr>
              <a:spLocks noChangeShapeType="1"/>
            </p:cNvSpPr>
            <p:nvPr/>
          </p:nvSpPr>
          <p:spPr bwMode="auto">
            <a:xfrm>
              <a:off x="4765675" y="2019300"/>
              <a:ext cx="114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1" name="Line 1135"/>
            <p:cNvSpPr>
              <a:spLocks noChangeShapeType="1"/>
            </p:cNvSpPr>
            <p:nvPr/>
          </p:nvSpPr>
          <p:spPr bwMode="auto">
            <a:xfrm flipH="1">
              <a:off x="4740275" y="1985963"/>
              <a:ext cx="93663" cy="206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2" name="Line 1136"/>
            <p:cNvSpPr>
              <a:spLocks noChangeShapeType="1"/>
            </p:cNvSpPr>
            <p:nvPr/>
          </p:nvSpPr>
          <p:spPr bwMode="auto">
            <a:xfrm>
              <a:off x="4748213" y="1909763"/>
              <a:ext cx="1365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3" name="Line 1137"/>
            <p:cNvSpPr>
              <a:spLocks noChangeShapeType="1"/>
            </p:cNvSpPr>
            <p:nvPr/>
          </p:nvSpPr>
          <p:spPr bwMode="auto">
            <a:xfrm flipH="1">
              <a:off x="4630738" y="2062163"/>
              <a:ext cx="107950" cy="46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4" name="Line 1138"/>
            <p:cNvSpPr>
              <a:spLocks noChangeShapeType="1"/>
            </p:cNvSpPr>
            <p:nvPr/>
          </p:nvSpPr>
          <p:spPr bwMode="auto">
            <a:xfrm>
              <a:off x="4752975" y="2006600"/>
              <a:ext cx="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5" name="Line 1139"/>
            <p:cNvSpPr>
              <a:spLocks noChangeShapeType="1"/>
            </p:cNvSpPr>
            <p:nvPr/>
          </p:nvSpPr>
          <p:spPr bwMode="auto">
            <a:xfrm flipV="1">
              <a:off x="4735513" y="1897063"/>
              <a:ext cx="0" cy="65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6" name="Line 1140"/>
            <p:cNvSpPr>
              <a:spLocks noChangeShapeType="1"/>
            </p:cNvSpPr>
            <p:nvPr/>
          </p:nvSpPr>
          <p:spPr bwMode="auto">
            <a:xfrm>
              <a:off x="4884738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7" name="Line 1141"/>
            <p:cNvSpPr>
              <a:spLocks noChangeShapeType="1"/>
            </p:cNvSpPr>
            <p:nvPr/>
          </p:nvSpPr>
          <p:spPr bwMode="auto">
            <a:xfrm>
              <a:off x="4852988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8" name="Line 1142"/>
            <p:cNvSpPr>
              <a:spLocks noChangeShapeType="1"/>
            </p:cNvSpPr>
            <p:nvPr/>
          </p:nvSpPr>
          <p:spPr bwMode="auto">
            <a:xfrm>
              <a:off x="4827588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9" name="Line 1143"/>
            <p:cNvSpPr>
              <a:spLocks noChangeShapeType="1"/>
            </p:cNvSpPr>
            <p:nvPr/>
          </p:nvSpPr>
          <p:spPr bwMode="auto">
            <a:xfrm>
              <a:off x="4797425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0" name="Line 1144"/>
            <p:cNvSpPr>
              <a:spLocks noChangeShapeType="1"/>
            </p:cNvSpPr>
            <p:nvPr/>
          </p:nvSpPr>
          <p:spPr bwMode="auto">
            <a:xfrm>
              <a:off x="4764088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1" name="Line 1145"/>
            <p:cNvSpPr>
              <a:spLocks noChangeShapeType="1"/>
            </p:cNvSpPr>
            <p:nvPr/>
          </p:nvSpPr>
          <p:spPr bwMode="auto">
            <a:xfrm flipH="1">
              <a:off x="4808538" y="2085975"/>
              <a:ext cx="22225" cy="38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2" name="Freeform 1146"/>
            <p:cNvSpPr>
              <a:spLocks/>
            </p:cNvSpPr>
            <p:nvPr/>
          </p:nvSpPr>
          <p:spPr bwMode="auto">
            <a:xfrm>
              <a:off x="5834063" y="1827213"/>
              <a:ext cx="192087" cy="452437"/>
            </a:xfrm>
            <a:custGeom>
              <a:avLst/>
              <a:gdLst/>
              <a:ahLst/>
              <a:cxnLst>
                <a:cxn ang="0">
                  <a:pos x="120" y="284"/>
                </a:cxn>
                <a:cxn ang="0">
                  <a:pos x="117" y="263"/>
                </a:cxn>
                <a:cxn ang="0">
                  <a:pos x="115" y="241"/>
                </a:cxn>
                <a:cxn ang="0">
                  <a:pos x="109" y="219"/>
                </a:cxn>
                <a:cxn ang="0">
                  <a:pos x="105" y="197"/>
                </a:cxn>
                <a:cxn ang="0">
                  <a:pos x="99" y="177"/>
                </a:cxn>
                <a:cxn ang="0">
                  <a:pos x="92" y="156"/>
                </a:cxn>
                <a:cxn ang="0">
                  <a:pos x="83" y="135"/>
                </a:cxn>
                <a:cxn ang="0">
                  <a:pos x="73" y="114"/>
                </a:cxn>
                <a:cxn ang="0">
                  <a:pos x="64" y="95"/>
                </a:cxn>
                <a:cxn ang="0">
                  <a:pos x="53" y="74"/>
                </a:cxn>
                <a:cxn ang="0">
                  <a:pos x="41" y="55"/>
                </a:cxn>
                <a:cxn ang="0">
                  <a:pos x="28" y="36"/>
                </a:cxn>
                <a:cxn ang="0">
                  <a:pos x="15" y="18"/>
                </a:cxn>
                <a:cxn ang="0">
                  <a:pos x="0" y="0"/>
                </a:cxn>
              </a:cxnLst>
              <a:rect l="0" t="0" r="r" b="b"/>
              <a:pathLst>
                <a:path w="121" h="285">
                  <a:moveTo>
                    <a:pt x="120" y="284"/>
                  </a:moveTo>
                  <a:lnTo>
                    <a:pt x="117" y="263"/>
                  </a:lnTo>
                  <a:lnTo>
                    <a:pt x="115" y="241"/>
                  </a:lnTo>
                  <a:lnTo>
                    <a:pt x="109" y="219"/>
                  </a:lnTo>
                  <a:lnTo>
                    <a:pt x="105" y="197"/>
                  </a:lnTo>
                  <a:lnTo>
                    <a:pt x="99" y="177"/>
                  </a:lnTo>
                  <a:lnTo>
                    <a:pt x="92" y="156"/>
                  </a:lnTo>
                  <a:lnTo>
                    <a:pt x="83" y="135"/>
                  </a:lnTo>
                  <a:lnTo>
                    <a:pt x="73" y="114"/>
                  </a:lnTo>
                  <a:lnTo>
                    <a:pt x="64" y="95"/>
                  </a:lnTo>
                  <a:lnTo>
                    <a:pt x="53" y="74"/>
                  </a:lnTo>
                  <a:lnTo>
                    <a:pt x="41" y="55"/>
                  </a:lnTo>
                  <a:lnTo>
                    <a:pt x="28" y="36"/>
                  </a:lnTo>
                  <a:lnTo>
                    <a:pt x="15" y="18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63" name="Freeform 1147"/>
            <p:cNvSpPr>
              <a:spLocks/>
            </p:cNvSpPr>
            <p:nvPr/>
          </p:nvSpPr>
          <p:spPr bwMode="auto">
            <a:xfrm>
              <a:off x="5807075" y="2357438"/>
              <a:ext cx="104775" cy="88900"/>
            </a:xfrm>
            <a:custGeom>
              <a:avLst/>
              <a:gdLst/>
              <a:ahLst/>
              <a:cxnLst>
                <a:cxn ang="0">
                  <a:pos x="65" y="16"/>
                </a:cxn>
                <a:cxn ang="0">
                  <a:pos x="46" y="0"/>
                </a:cxn>
                <a:cxn ang="0">
                  <a:pos x="0" y="55"/>
                </a:cxn>
                <a:cxn ang="0">
                  <a:pos x="65" y="16"/>
                </a:cxn>
              </a:cxnLst>
              <a:rect l="0" t="0" r="r" b="b"/>
              <a:pathLst>
                <a:path w="66" h="56">
                  <a:moveTo>
                    <a:pt x="65" y="16"/>
                  </a:moveTo>
                  <a:lnTo>
                    <a:pt x="46" y="0"/>
                  </a:lnTo>
                  <a:lnTo>
                    <a:pt x="0" y="55"/>
                  </a:lnTo>
                  <a:lnTo>
                    <a:pt x="65" y="16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64" name="Freeform 1148"/>
            <p:cNvSpPr>
              <a:spLocks/>
            </p:cNvSpPr>
            <p:nvPr/>
          </p:nvSpPr>
          <p:spPr bwMode="auto">
            <a:xfrm>
              <a:off x="5494338" y="2503488"/>
              <a:ext cx="87312" cy="104775"/>
            </a:xfrm>
            <a:custGeom>
              <a:avLst/>
              <a:gdLst/>
              <a:ahLst/>
              <a:cxnLst>
                <a:cxn ang="0">
                  <a:pos x="33" y="65"/>
                </a:cxn>
                <a:cxn ang="0">
                  <a:pos x="54" y="52"/>
                </a:cxn>
                <a:cxn ang="0">
                  <a:pos x="0" y="0"/>
                </a:cxn>
                <a:cxn ang="0">
                  <a:pos x="33" y="65"/>
                </a:cxn>
              </a:cxnLst>
              <a:rect l="0" t="0" r="r" b="b"/>
              <a:pathLst>
                <a:path w="55" h="66">
                  <a:moveTo>
                    <a:pt x="33" y="65"/>
                  </a:moveTo>
                  <a:lnTo>
                    <a:pt x="54" y="52"/>
                  </a:lnTo>
                  <a:lnTo>
                    <a:pt x="0" y="0"/>
                  </a:lnTo>
                  <a:lnTo>
                    <a:pt x="33" y="65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65" name="Freeform 1149"/>
            <p:cNvSpPr>
              <a:spLocks/>
            </p:cNvSpPr>
            <p:nvPr/>
          </p:nvSpPr>
          <p:spPr bwMode="auto">
            <a:xfrm>
              <a:off x="5489575" y="2243138"/>
              <a:ext cx="88900" cy="106362"/>
            </a:xfrm>
            <a:custGeom>
              <a:avLst/>
              <a:gdLst/>
              <a:ahLst/>
              <a:cxnLst>
                <a:cxn ang="0">
                  <a:pos x="34" y="66"/>
                </a:cxn>
                <a:cxn ang="0">
                  <a:pos x="55" y="52"/>
                </a:cxn>
                <a:cxn ang="0">
                  <a:pos x="0" y="0"/>
                </a:cxn>
                <a:cxn ang="0">
                  <a:pos x="34" y="66"/>
                </a:cxn>
              </a:cxnLst>
              <a:rect l="0" t="0" r="r" b="b"/>
              <a:pathLst>
                <a:path w="56" h="67">
                  <a:moveTo>
                    <a:pt x="34" y="66"/>
                  </a:moveTo>
                  <a:lnTo>
                    <a:pt x="55" y="52"/>
                  </a:lnTo>
                  <a:lnTo>
                    <a:pt x="0" y="0"/>
                  </a:lnTo>
                  <a:lnTo>
                    <a:pt x="34" y="66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66" name="Freeform 1150"/>
            <p:cNvSpPr>
              <a:spLocks/>
            </p:cNvSpPr>
            <p:nvPr/>
          </p:nvSpPr>
          <p:spPr bwMode="auto">
            <a:xfrm>
              <a:off x="4543425" y="2268538"/>
              <a:ext cx="133350" cy="31750"/>
            </a:xfrm>
            <a:custGeom>
              <a:avLst/>
              <a:gdLst/>
              <a:ahLst/>
              <a:cxnLst>
                <a:cxn ang="0">
                  <a:pos x="83" y="19"/>
                </a:cxn>
                <a:cxn ang="0">
                  <a:pos x="83" y="0"/>
                </a:cxn>
                <a:cxn ang="0">
                  <a:pos x="0" y="10"/>
                </a:cxn>
                <a:cxn ang="0">
                  <a:pos x="83" y="19"/>
                </a:cxn>
              </a:cxnLst>
              <a:rect l="0" t="0" r="r" b="b"/>
              <a:pathLst>
                <a:path w="84" h="20">
                  <a:moveTo>
                    <a:pt x="83" y="19"/>
                  </a:moveTo>
                  <a:lnTo>
                    <a:pt x="83" y="0"/>
                  </a:lnTo>
                  <a:lnTo>
                    <a:pt x="0" y="10"/>
                  </a:lnTo>
                  <a:lnTo>
                    <a:pt x="83" y="19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67" name="Freeform 1151"/>
            <p:cNvSpPr>
              <a:spLocks/>
            </p:cNvSpPr>
            <p:nvPr/>
          </p:nvSpPr>
          <p:spPr bwMode="auto">
            <a:xfrm>
              <a:off x="3843338" y="2305050"/>
              <a:ext cx="122237" cy="77788"/>
            </a:xfrm>
            <a:custGeom>
              <a:avLst/>
              <a:gdLst/>
              <a:ahLst/>
              <a:cxnLst>
                <a:cxn ang="0">
                  <a:pos x="60" y="48"/>
                </a:cxn>
                <a:cxn ang="0">
                  <a:pos x="76" y="29"/>
                </a:cxn>
                <a:cxn ang="0">
                  <a:pos x="0" y="0"/>
                </a:cxn>
                <a:cxn ang="0">
                  <a:pos x="60" y="48"/>
                </a:cxn>
              </a:cxnLst>
              <a:rect l="0" t="0" r="r" b="b"/>
              <a:pathLst>
                <a:path w="77" h="49">
                  <a:moveTo>
                    <a:pt x="60" y="48"/>
                  </a:moveTo>
                  <a:lnTo>
                    <a:pt x="76" y="29"/>
                  </a:lnTo>
                  <a:lnTo>
                    <a:pt x="0" y="0"/>
                  </a:lnTo>
                  <a:lnTo>
                    <a:pt x="60" y="48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68" name="Freeform 1152"/>
            <p:cNvSpPr>
              <a:spLocks/>
            </p:cNvSpPr>
            <p:nvPr/>
          </p:nvSpPr>
          <p:spPr bwMode="auto">
            <a:xfrm>
              <a:off x="3857625" y="2076450"/>
              <a:ext cx="128588" cy="301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8"/>
                </a:cxn>
                <a:cxn ang="0">
                  <a:pos x="80" y="9"/>
                </a:cxn>
                <a:cxn ang="0">
                  <a:pos x="0" y="0"/>
                </a:cxn>
              </a:cxnLst>
              <a:rect l="0" t="0" r="r" b="b"/>
              <a:pathLst>
                <a:path w="81" h="19">
                  <a:moveTo>
                    <a:pt x="0" y="0"/>
                  </a:moveTo>
                  <a:lnTo>
                    <a:pt x="0" y="18"/>
                  </a:lnTo>
                  <a:lnTo>
                    <a:pt x="80" y="9"/>
                  </a:lnTo>
                  <a:lnTo>
                    <a:pt x="0" y="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69" name="Freeform 1153"/>
            <p:cNvSpPr>
              <a:spLocks/>
            </p:cNvSpPr>
            <p:nvPr/>
          </p:nvSpPr>
          <p:spPr bwMode="auto">
            <a:xfrm>
              <a:off x="4408488" y="2032000"/>
              <a:ext cx="109537" cy="88900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18" y="55"/>
                </a:cxn>
                <a:cxn ang="0">
                  <a:pos x="68" y="0"/>
                </a:cxn>
                <a:cxn ang="0">
                  <a:pos x="0" y="38"/>
                </a:cxn>
              </a:cxnLst>
              <a:rect l="0" t="0" r="r" b="b"/>
              <a:pathLst>
                <a:path w="69" h="56">
                  <a:moveTo>
                    <a:pt x="0" y="38"/>
                  </a:moveTo>
                  <a:lnTo>
                    <a:pt x="18" y="55"/>
                  </a:lnTo>
                  <a:lnTo>
                    <a:pt x="68" y="0"/>
                  </a:lnTo>
                  <a:lnTo>
                    <a:pt x="0" y="38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70" name="Freeform 1154"/>
            <p:cNvSpPr>
              <a:spLocks/>
            </p:cNvSpPr>
            <p:nvPr/>
          </p:nvSpPr>
          <p:spPr bwMode="auto">
            <a:xfrm>
              <a:off x="5126038" y="2032000"/>
              <a:ext cx="109537" cy="88900"/>
            </a:xfrm>
            <a:custGeom>
              <a:avLst/>
              <a:gdLst/>
              <a:ahLst/>
              <a:cxnLst>
                <a:cxn ang="0">
                  <a:pos x="68" y="38"/>
                </a:cxn>
                <a:cxn ang="0">
                  <a:pos x="50" y="55"/>
                </a:cxn>
                <a:cxn ang="0">
                  <a:pos x="0" y="0"/>
                </a:cxn>
                <a:cxn ang="0">
                  <a:pos x="68" y="38"/>
                </a:cxn>
              </a:cxnLst>
              <a:rect l="0" t="0" r="r" b="b"/>
              <a:pathLst>
                <a:path w="69" h="56">
                  <a:moveTo>
                    <a:pt x="68" y="38"/>
                  </a:moveTo>
                  <a:lnTo>
                    <a:pt x="50" y="55"/>
                  </a:lnTo>
                  <a:lnTo>
                    <a:pt x="0" y="0"/>
                  </a:lnTo>
                  <a:lnTo>
                    <a:pt x="68" y="38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71" name="Freeform 1155"/>
            <p:cNvSpPr>
              <a:spLocks/>
            </p:cNvSpPr>
            <p:nvPr/>
          </p:nvSpPr>
          <p:spPr bwMode="auto">
            <a:xfrm>
              <a:off x="4364038" y="1590675"/>
              <a:ext cx="98425" cy="96838"/>
            </a:xfrm>
            <a:custGeom>
              <a:avLst/>
              <a:gdLst/>
              <a:ahLst/>
              <a:cxnLst>
                <a:cxn ang="0">
                  <a:pos x="41" y="60"/>
                </a:cxn>
                <a:cxn ang="0">
                  <a:pos x="61" y="46"/>
                </a:cxn>
                <a:cxn ang="0">
                  <a:pos x="0" y="0"/>
                </a:cxn>
                <a:cxn ang="0">
                  <a:pos x="41" y="60"/>
                </a:cxn>
              </a:cxnLst>
              <a:rect l="0" t="0" r="r" b="b"/>
              <a:pathLst>
                <a:path w="62" h="61">
                  <a:moveTo>
                    <a:pt x="41" y="60"/>
                  </a:moveTo>
                  <a:lnTo>
                    <a:pt x="61" y="46"/>
                  </a:lnTo>
                  <a:lnTo>
                    <a:pt x="0" y="0"/>
                  </a:lnTo>
                  <a:lnTo>
                    <a:pt x="41" y="6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72" name="Freeform 1156"/>
            <p:cNvSpPr>
              <a:spLocks/>
            </p:cNvSpPr>
            <p:nvPr/>
          </p:nvSpPr>
          <p:spPr bwMode="auto">
            <a:xfrm>
              <a:off x="5170488" y="1590675"/>
              <a:ext cx="100012" cy="96838"/>
            </a:xfrm>
            <a:custGeom>
              <a:avLst/>
              <a:gdLst/>
              <a:ahLst/>
              <a:cxnLst>
                <a:cxn ang="0">
                  <a:pos x="21" y="60"/>
                </a:cxn>
                <a:cxn ang="0">
                  <a:pos x="0" y="46"/>
                </a:cxn>
                <a:cxn ang="0">
                  <a:pos x="62" y="0"/>
                </a:cxn>
                <a:cxn ang="0">
                  <a:pos x="21" y="60"/>
                </a:cxn>
              </a:cxnLst>
              <a:rect l="0" t="0" r="r" b="b"/>
              <a:pathLst>
                <a:path w="63" h="61">
                  <a:moveTo>
                    <a:pt x="21" y="60"/>
                  </a:moveTo>
                  <a:lnTo>
                    <a:pt x="0" y="46"/>
                  </a:lnTo>
                  <a:lnTo>
                    <a:pt x="62" y="0"/>
                  </a:lnTo>
                  <a:lnTo>
                    <a:pt x="21" y="60"/>
                  </a:lnTo>
                </a:path>
              </a:pathLst>
            </a:custGeom>
            <a:solidFill>
              <a:schemeClr val="accent2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66373" name="Line 1157"/>
            <p:cNvSpPr>
              <a:spLocks noChangeShapeType="1"/>
            </p:cNvSpPr>
            <p:nvPr/>
          </p:nvSpPr>
          <p:spPr bwMode="auto">
            <a:xfrm flipH="1">
              <a:off x="4770438" y="2087563"/>
              <a:ext cx="31750" cy="1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4" name="Line 1158"/>
            <p:cNvSpPr>
              <a:spLocks noChangeShapeType="1"/>
            </p:cNvSpPr>
            <p:nvPr/>
          </p:nvSpPr>
          <p:spPr bwMode="auto">
            <a:xfrm>
              <a:off x="4891088" y="2078038"/>
              <a:ext cx="12700" cy="14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5" name="Line 1159"/>
            <p:cNvSpPr>
              <a:spLocks noChangeShapeType="1"/>
            </p:cNvSpPr>
            <p:nvPr/>
          </p:nvSpPr>
          <p:spPr bwMode="auto">
            <a:xfrm>
              <a:off x="4872038" y="2124075"/>
              <a:ext cx="7937" cy="26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6" name="Line 1160"/>
            <p:cNvSpPr>
              <a:spLocks noChangeShapeType="1"/>
            </p:cNvSpPr>
            <p:nvPr/>
          </p:nvSpPr>
          <p:spPr bwMode="auto">
            <a:xfrm>
              <a:off x="4848225" y="2079625"/>
              <a:ext cx="4763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7" name="Line 1161"/>
            <p:cNvSpPr>
              <a:spLocks noChangeShapeType="1"/>
            </p:cNvSpPr>
            <p:nvPr/>
          </p:nvSpPr>
          <p:spPr bwMode="auto">
            <a:xfrm>
              <a:off x="4833938" y="1985963"/>
              <a:ext cx="46037" cy="206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8" name="Line 1162"/>
            <p:cNvSpPr>
              <a:spLocks noChangeShapeType="1"/>
            </p:cNvSpPr>
            <p:nvPr/>
          </p:nvSpPr>
          <p:spPr bwMode="auto">
            <a:xfrm>
              <a:off x="4892675" y="2006600"/>
              <a:ext cx="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9" name="Line 1163"/>
            <p:cNvSpPr>
              <a:spLocks noChangeShapeType="1"/>
            </p:cNvSpPr>
            <p:nvPr/>
          </p:nvSpPr>
          <p:spPr bwMode="auto">
            <a:xfrm>
              <a:off x="4897438" y="1922463"/>
              <a:ext cx="0" cy="14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0" name="Line 1164"/>
            <p:cNvSpPr>
              <a:spLocks noChangeShapeType="1"/>
            </p:cNvSpPr>
            <p:nvPr/>
          </p:nvSpPr>
          <p:spPr bwMode="auto">
            <a:xfrm>
              <a:off x="5019675" y="2166938"/>
              <a:ext cx="14288" cy="79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1" name="Line 1165"/>
            <p:cNvSpPr>
              <a:spLocks noChangeShapeType="1"/>
            </p:cNvSpPr>
            <p:nvPr/>
          </p:nvSpPr>
          <p:spPr bwMode="auto">
            <a:xfrm>
              <a:off x="4941888" y="2141538"/>
              <a:ext cx="28575" cy="4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2" name="Line 1166"/>
            <p:cNvSpPr>
              <a:spLocks noChangeShapeType="1"/>
            </p:cNvSpPr>
            <p:nvPr/>
          </p:nvSpPr>
          <p:spPr bwMode="auto">
            <a:xfrm>
              <a:off x="4964113" y="2111375"/>
              <a:ext cx="22225" cy="22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3" name="Line 1167"/>
            <p:cNvSpPr>
              <a:spLocks noChangeShapeType="1"/>
            </p:cNvSpPr>
            <p:nvPr/>
          </p:nvSpPr>
          <p:spPr bwMode="auto">
            <a:xfrm flipH="1">
              <a:off x="5183188" y="2155825"/>
              <a:ext cx="77787" cy="444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4" name="Line 1168"/>
            <p:cNvSpPr>
              <a:spLocks noChangeShapeType="1"/>
            </p:cNvSpPr>
            <p:nvPr/>
          </p:nvSpPr>
          <p:spPr bwMode="auto">
            <a:xfrm flipH="1">
              <a:off x="5153025" y="2141538"/>
              <a:ext cx="46038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5" name="Line 1169"/>
            <p:cNvSpPr>
              <a:spLocks noChangeShapeType="1"/>
            </p:cNvSpPr>
            <p:nvPr/>
          </p:nvSpPr>
          <p:spPr bwMode="auto">
            <a:xfrm>
              <a:off x="5419725" y="1884363"/>
              <a:ext cx="0" cy="889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6" name="Line 1170"/>
            <p:cNvSpPr>
              <a:spLocks noChangeShapeType="1"/>
            </p:cNvSpPr>
            <p:nvPr/>
          </p:nvSpPr>
          <p:spPr bwMode="auto">
            <a:xfrm>
              <a:off x="5519738" y="2065338"/>
              <a:ext cx="3175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7" name="Line 1171"/>
            <p:cNvSpPr>
              <a:spLocks noChangeShapeType="1"/>
            </p:cNvSpPr>
            <p:nvPr/>
          </p:nvSpPr>
          <p:spPr bwMode="auto">
            <a:xfrm>
              <a:off x="5494338" y="2182813"/>
              <a:ext cx="7937" cy="635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8" name="Line 1172"/>
            <p:cNvSpPr>
              <a:spLocks noChangeShapeType="1"/>
            </p:cNvSpPr>
            <p:nvPr/>
          </p:nvSpPr>
          <p:spPr bwMode="auto">
            <a:xfrm flipH="1">
              <a:off x="5392738" y="2170113"/>
              <a:ext cx="19050" cy="1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9" name="Line 1173"/>
            <p:cNvSpPr>
              <a:spLocks noChangeShapeType="1"/>
            </p:cNvSpPr>
            <p:nvPr/>
          </p:nvSpPr>
          <p:spPr bwMode="auto">
            <a:xfrm flipH="1">
              <a:off x="5294313" y="2141538"/>
              <a:ext cx="63500" cy="476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0" name="Line 1174"/>
            <p:cNvSpPr>
              <a:spLocks noChangeShapeType="1"/>
            </p:cNvSpPr>
            <p:nvPr/>
          </p:nvSpPr>
          <p:spPr bwMode="auto">
            <a:xfrm flipH="1">
              <a:off x="5284788" y="2068513"/>
              <a:ext cx="85725" cy="46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1" name="Line 1175"/>
            <p:cNvSpPr>
              <a:spLocks noChangeShapeType="1"/>
            </p:cNvSpPr>
            <p:nvPr/>
          </p:nvSpPr>
          <p:spPr bwMode="auto">
            <a:xfrm>
              <a:off x="5362575" y="2019300"/>
              <a:ext cx="1143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2" name="Line 1176"/>
            <p:cNvSpPr>
              <a:spLocks noChangeShapeType="1"/>
            </p:cNvSpPr>
            <p:nvPr/>
          </p:nvSpPr>
          <p:spPr bwMode="auto">
            <a:xfrm flipH="1">
              <a:off x="5337175" y="1985963"/>
              <a:ext cx="95250" cy="206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3" name="Line 1177"/>
            <p:cNvSpPr>
              <a:spLocks noChangeShapeType="1"/>
            </p:cNvSpPr>
            <p:nvPr/>
          </p:nvSpPr>
          <p:spPr bwMode="auto">
            <a:xfrm>
              <a:off x="5348288" y="1909763"/>
              <a:ext cx="1333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4" name="Line 1178"/>
            <p:cNvSpPr>
              <a:spLocks noChangeShapeType="1"/>
            </p:cNvSpPr>
            <p:nvPr/>
          </p:nvSpPr>
          <p:spPr bwMode="auto">
            <a:xfrm flipH="1">
              <a:off x="5227638" y="2062163"/>
              <a:ext cx="107950" cy="4603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5" name="Line 1179"/>
            <p:cNvSpPr>
              <a:spLocks noChangeShapeType="1"/>
            </p:cNvSpPr>
            <p:nvPr/>
          </p:nvSpPr>
          <p:spPr bwMode="auto">
            <a:xfrm>
              <a:off x="5349875" y="2006600"/>
              <a:ext cx="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6" name="Line 1180"/>
            <p:cNvSpPr>
              <a:spLocks noChangeShapeType="1"/>
            </p:cNvSpPr>
            <p:nvPr/>
          </p:nvSpPr>
          <p:spPr bwMode="auto">
            <a:xfrm flipV="1">
              <a:off x="5335588" y="1897063"/>
              <a:ext cx="0" cy="650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7" name="Line 1181"/>
            <p:cNvSpPr>
              <a:spLocks noChangeShapeType="1"/>
            </p:cNvSpPr>
            <p:nvPr/>
          </p:nvSpPr>
          <p:spPr bwMode="auto">
            <a:xfrm>
              <a:off x="5483225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8" name="Line 1182"/>
            <p:cNvSpPr>
              <a:spLocks noChangeShapeType="1"/>
            </p:cNvSpPr>
            <p:nvPr/>
          </p:nvSpPr>
          <p:spPr bwMode="auto">
            <a:xfrm>
              <a:off x="5453063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9" name="Line 1183"/>
            <p:cNvSpPr>
              <a:spLocks noChangeShapeType="1"/>
            </p:cNvSpPr>
            <p:nvPr/>
          </p:nvSpPr>
          <p:spPr bwMode="auto">
            <a:xfrm>
              <a:off x="5424488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0" name="Line 1184"/>
            <p:cNvSpPr>
              <a:spLocks noChangeShapeType="1"/>
            </p:cNvSpPr>
            <p:nvPr/>
          </p:nvSpPr>
          <p:spPr bwMode="auto">
            <a:xfrm>
              <a:off x="5394325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1" name="Line 1185"/>
            <p:cNvSpPr>
              <a:spLocks noChangeShapeType="1"/>
            </p:cNvSpPr>
            <p:nvPr/>
          </p:nvSpPr>
          <p:spPr bwMode="auto">
            <a:xfrm>
              <a:off x="5364163" y="2019300"/>
              <a:ext cx="0" cy="222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2" name="Line 1186"/>
            <p:cNvSpPr>
              <a:spLocks noChangeShapeType="1"/>
            </p:cNvSpPr>
            <p:nvPr/>
          </p:nvSpPr>
          <p:spPr bwMode="auto">
            <a:xfrm flipH="1">
              <a:off x="5405438" y="2085975"/>
              <a:ext cx="25400" cy="381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3" name="Line 1187"/>
            <p:cNvSpPr>
              <a:spLocks noChangeShapeType="1"/>
            </p:cNvSpPr>
            <p:nvPr/>
          </p:nvSpPr>
          <p:spPr bwMode="auto">
            <a:xfrm flipH="1">
              <a:off x="5368925" y="2087563"/>
              <a:ext cx="31750" cy="127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4" name="Line 1188"/>
            <p:cNvSpPr>
              <a:spLocks noChangeShapeType="1"/>
            </p:cNvSpPr>
            <p:nvPr/>
          </p:nvSpPr>
          <p:spPr bwMode="auto">
            <a:xfrm>
              <a:off x="5489575" y="2078038"/>
              <a:ext cx="11113" cy="142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5" name="Line 1189"/>
            <p:cNvSpPr>
              <a:spLocks noChangeShapeType="1"/>
            </p:cNvSpPr>
            <p:nvPr/>
          </p:nvSpPr>
          <p:spPr bwMode="auto">
            <a:xfrm>
              <a:off x="5475288" y="2124075"/>
              <a:ext cx="1587" cy="269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6" name="Line 1190"/>
            <p:cNvSpPr>
              <a:spLocks noChangeShapeType="1"/>
            </p:cNvSpPr>
            <p:nvPr/>
          </p:nvSpPr>
          <p:spPr bwMode="auto">
            <a:xfrm>
              <a:off x="5446713" y="2079625"/>
              <a:ext cx="6350" cy="476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7" name="Line 1191"/>
            <p:cNvSpPr>
              <a:spLocks noChangeShapeType="1"/>
            </p:cNvSpPr>
            <p:nvPr/>
          </p:nvSpPr>
          <p:spPr bwMode="auto">
            <a:xfrm>
              <a:off x="5432425" y="1985963"/>
              <a:ext cx="44450" cy="206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8" name="Line 1192"/>
            <p:cNvSpPr>
              <a:spLocks noChangeShapeType="1"/>
            </p:cNvSpPr>
            <p:nvPr/>
          </p:nvSpPr>
          <p:spPr bwMode="auto">
            <a:xfrm>
              <a:off x="5489575" y="2006600"/>
              <a:ext cx="0" cy="1270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9" name="Line 1193"/>
            <p:cNvSpPr>
              <a:spLocks noChangeShapeType="1"/>
            </p:cNvSpPr>
            <p:nvPr/>
          </p:nvSpPr>
          <p:spPr bwMode="auto">
            <a:xfrm>
              <a:off x="5494338" y="1922463"/>
              <a:ext cx="0" cy="1428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0" name="Line 1194"/>
            <p:cNvSpPr>
              <a:spLocks noChangeShapeType="1"/>
            </p:cNvSpPr>
            <p:nvPr/>
          </p:nvSpPr>
          <p:spPr bwMode="auto">
            <a:xfrm>
              <a:off x="5627688" y="2160588"/>
              <a:ext cx="0" cy="206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1" name="Line 1195"/>
            <p:cNvSpPr>
              <a:spLocks noChangeShapeType="1"/>
            </p:cNvSpPr>
            <p:nvPr/>
          </p:nvSpPr>
          <p:spPr bwMode="auto">
            <a:xfrm>
              <a:off x="5540375" y="2141538"/>
              <a:ext cx="30163" cy="4127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2" name="Line 1196"/>
            <p:cNvSpPr>
              <a:spLocks noChangeShapeType="1"/>
            </p:cNvSpPr>
            <p:nvPr/>
          </p:nvSpPr>
          <p:spPr bwMode="auto">
            <a:xfrm>
              <a:off x="5564188" y="2111375"/>
              <a:ext cx="22225" cy="2222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3" name="Line 1197"/>
            <p:cNvSpPr>
              <a:spLocks noChangeShapeType="1"/>
            </p:cNvSpPr>
            <p:nvPr/>
          </p:nvSpPr>
          <p:spPr bwMode="auto">
            <a:xfrm flipH="1" flipV="1">
              <a:off x="3222625" y="1698625"/>
              <a:ext cx="419100" cy="2270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4" name="Line 1198"/>
            <p:cNvSpPr>
              <a:spLocks noChangeShapeType="1"/>
            </p:cNvSpPr>
            <p:nvPr/>
          </p:nvSpPr>
          <p:spPr bwMode="auto">
            <a:xfrm flipH="1">
              <a:off x="2894013" y="2208213"/>
              <a:ext cx="9588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5" name="Line 1199"/>
            <p:cNvSpPr>
              <a:spLocks noChangeShapeType="1"/>
            </p:cNvSpPr>
            <p:nvPr/>
          </p:nvSpPr>
          <p:spPr bwMode="auto">
            <a:xfrm flipV="1">
              <a:off x="5297488" y="1657350"/>
              <a:ext cx="382587" cy="13176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6" name="Line 1200"/>
            <p:cNvSpPr>
              <a:spLocks noChangeShapeType="1"/>
            </p:cNvSpPr>
            <p:nvPr/>
          </p:nvSpPr>
          <p:spPr bwMode="auto">
            <a:xfrm flipV="1">
              <a:off x="5653088" y="1736725"/>
              <a:ext cx="488950" cy="179388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7" name="Line 1201"/>
            <p:cNvSpPr>
              <a:spLocks noChangeShapeType="1"/>
            </p:cNvSpPr>
            <p:nvPr/>
          </p:nvSpPr>
          <p:spPr bwMode="auto">
            <a:xfrm>
              <a:off x="5761038" y="2495550"/>
              <a:ext cx="565150" cy="112713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8" name="Line 1202"/>
            <p:cNvSpPr>
              <a:spLocks noChangeShapeType="1"/>
            </p:cNvSpPr>
            <p:nvPr/>
          </p:nvSpPr>
          <p:spPr bwMode="auto">
            <a:xfrm>
              <a:off x="5722938" y="2713038"/>
              <a:ext cx="666750" cy="17462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19" name="Line 1203"/>
            <p:cNvSpPr>
              <a:spLocks noChangeShapeType="1"/>
            </p:cNvSpPr>
            <p:nvPr/>
          </p:nvSpPr>
          <p:spPr bwMode="auto">
            <a:xfrm>
              <a:off x="5338763" y="2719388"/>
              <a:ext cx="0" cy="427037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0" name="Line 1204"/>
            <p:cNvSpPr>
              <a:spLocks noChangeShapeType="1"/>
            </p:cNvSpPr>
            <p:nvPr/>
          </p:nvSpPr>
          <p:spPr bwMode="auto">
            <a:xfrm>
              <a:off x="5992813" y="2395538"/>
              <a:ext cx="2889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1" name="Line 1205"/>
            <p:cNvSpPr>
              <a:spLocks noChangeShapeType="1"/>
            </p:cNvSpPr>
            <p:nvPr/>
          </p:nvSpPr>
          <p:spPr bwMode="auto">
            <a:xfrm>
              <a:off x="5992813" y="2278063"/>
              <a:ext cx="288925" cy="0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2" name="Line 1206"/>
            <p:cNvSpPr>
              <a:spLocks noChangeShapeType="1"/>
            </p:cNvSpPr>
            <p:nvPr/>
          </p:nvSpPr>
          <p:spPr bwMode="auto">
            <a:xfrm flipV="1">
              <a:off x="5913438" y="2314575"/>
              <a:ext cx="44450" cy="6350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3" name="Line 1207"/>
            <p:cNvSpPr>
              <a:spLocks noChangeShapeType="1"/>
            </p:cNvSpPr>
            <p:nvPr/>
          </p:nvSpPr>
          <p:spPr bwMode="auto">
            <a:xfrm>
              <a:off x="5580063" y="2611438"/>
              <a:ext cx="23812" cy="3492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4" name="Line 1208"/>
            <p:cNvSpPr>
              <a:spLocks noChangeShapeType="1"/>
            </p:cNvSpPr>
            <p:nvPr/>
          </p:nvSpPr>
          <p:spPr bwMode="auto">
            <a:xfrm>
              <a:off x="5576888" y="2351088"/>
              <a:ext cx="25400" cy="3492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5" name="Line 1209"/>
            <p:cNvSpPr>
              <a:spLocks noChangeShapeType="1"/>
            </p:cNvSpPr>
            <p:nvPr/>
          </p:nvSpPr>
          <p:spPr bwMode="auto">
            <a:xfrm>
              <a:off x="4700588" y="2290763"/>
              <a:ext cx="44450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6" name="Line 1210"/>
            <p:cNvSpPr>
              <a:spLocks noChangeShapeType="1"/>
            </p:cNvSpPr>
            <p:nvPr/>
          </p:nvSpPr>
          <p:spPr bwMode="auto">
            <a:xfrm>
              <a:off x="3967163" y="2381250"/>
              <a:ext cx="41275" cy="17463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7" name="Line 1211"/>
            <p:cNvSpPr>
              <a:spLocks noChangeShapeType="1"/>
            </p:cNvSpPr>
            <p:nvPr/>
          </p:nvSpPr>
          <p:spPr bwMode="auto">
            <a:xfrm flipH="1">
              <a:off x="3789363" y="2095500"/>
              <a:ext cx="7461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8" name="Line 1212"/>
            <p:cNvSpPr>
              <a:spLocks noChangeShapeType="1"/>
            </p:cNvSpPr>
            <p:nvPr/>
          </p:nvSpPr>
          <p:spPr bwMode="auto">
            <a:xfrm flipH="1">
              <a:off x="4373563" y="2122488"/>
              <a:ext cx="55562" cy="190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29" name="Line 1213"/>
            <p:cNvSpPr>
              <a:spLocks noChangeShapeType="1"/>
            </p:cNvSpPr>
            <p:nvPr/>
          </p:nvSpPr>
          <p:spPr bwMode="auto">
            <a:xfrm>
              <a:off x="5237163" y="2122488"/>
              <a:ext cx="28575" cy="19050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0" name="Line 1214"/>
            <p:cNvSpPr>
              <a:spLocks noChangeShapeType="1"/>
            </p:cNvSpPr>
            <p:nvPr/>
          </p:nvSpPr>
          <p:spPr bwMode="auto">
            <a:xfrm>
              <a:off x="4462463" y="1690688"/>
              <a:ext cx="34925" cy="3492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1" name="Line 1215"/>
            <p:cNvSpPr>
              <a:spLocks noChangeShapeType="1"/>
            </p:cNvSpPr>
            <p:nvPr/>
          </p:nvSpPr>
          <p:spPr bwMode="auto">
            <a:xfrm flipH="1">
              <a:off x="5135563" y="1690688"/>
              <a:ext cx="60325" cy="34925"/>
            </a:xfrm>
            <a:prstGeom prst="line">
              <a:avLst/>
            </a:prstGeom>
            <a:noFill/>
            <a:ln w="127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2" name="Line 1216"/>
            <p:cNvSpPr>
              <a:spLocks noChangeShapeType="1"/>
            </p:cNvSpPr>
            <p:nvPr/>
          </p:nvSpPr>
          <p:spPr bwMode="auto">
            <a:xfrm>
              <a:off x="6081713" y="2332038"/>
              <a:ext cx="5048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33" name="Rectangle 1217"/>
            <p:cNvSpPr>
              <a:spLocks noChangeArrowheads="1"/>
            </p:cNvSpPr>
            <p:nvPr/>
          </p:nvSpPr>
          <p:spPr bwMode="auto">
            <a:xfrm>
              <a:off x="881063" y="5372100"/>
              <a:ext cx="2435225" cy="51593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b="1"/>
                <a:t>Spray Type</a:t>
              </a:r>
            </a:p>
          </p:txBody>
        </p:sp>
      </p:grpSp>
      <p:sp>
        <p:nvSpPr>
          <p:cNvPr id="197" name="Rectangle 2"/>
          <p:cNvSpPr>
            <a:spLocks noGrp="1" noChangeArrowheads="1"/>
          </p:cNvSpPr>
          <p:nvPr>
            <p:ph type="title"/>
          </p:nvPr>
        </p:nvSpPr>
        <p:spPr>
          <a:xfrm>
            <a:off x="54568" y="164465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Type of deaerator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391" name="Picture 2" descr="D:\DOCUME~2\113001~1\LOCALS~1\Temp\npo000009.tm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285" y="91758"/>
            <a:ext cx="8564715" cy="6309042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272387" name="Text Box 1027"/>
          <p:cNvSpPr txBox="1">
            <a:spLocks noChangeArrowheads="1"/>
          </p:cNvSpPr>
          <p:nvPr/>
        </p:nvSpPr>
        <p:spPr bwMode="auto">
          <a:xfrm>
            <a:off x="533400" y="381000"/>
            <a:ext cx="8382000" cy="10064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r>
              <a:rPr lang="en-US" sz="6000" b="1"/>
              <a:t>Venting the DA is critical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080" name="Object 4" descr="D:\DOCUME~2\113001~1\LOCALS~1\Temp\npo00000b.tmp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811654"/>
            <a:ext cx="6745288" cy="449738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</p:pic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poor mechanical </a:t>
            </a:r>
            <a:r>
              <a:rPr lang="en-US" sz="3200" b="1" dirty="0" err="1">
                <a:solidFill>
                  <a:schemeClr val="accent2"/>
                </a:solidFill>
              </a:rPr>
              <a:t>deaeration</a:t>
            </a:r>
            <a:endParaRPr lang="en-US" sz="32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75733" y="2088949"/>
            <a:ext cx="7772870" cy="3424107"/>
          </a:xfrm>
        </p:spPr>
        <p:txBody>
          <a:bodyPr>
            <a:noAutofit/>
          </a:bodyPr>
          <a:lstStyle/>
          <a:p>
            <a:pPr marL="234950" indent="-234950">
              <a:buFontTx/>
              <a:buChar char="•"/>
            </a:pPr>
            <a:r>
              <a:rPr lang="en-US" b="1" dirty="0"/>
              <a:t>Mechanically removed in deaerator to   &lt; 7 ppb guarantee. Typical performance 20-50 ppb.</a:t>
            </a:r>
            <a:br>
              <a:rPr lang="en-US" b="1" dirty="0"/>
            </a:br>
            <a:endParaRPr lang="en-US" b="1" dirty="0"/>
          </a:p>
          <a:p>
            <a:pPr marL="234950" indent="-234950">
              <a:buFontTx/>
              <a:buChar char="•"/>
            </a:pPr>
            <a:r>
              <a:rPr lang="en-US" b="1" dirty="0"/>
              <a:t>Chemically lowered to  &lt;10 ppb.</a:t>
            </a:r>
            <a:br>
              <a:rPr lang="en-US" b="1" dirty="0"/>
            </a:br>
            <a:endParaRPr lang="en-US" b="1" dirty="0"/>
          </a:p>
          <a:p>
            <a:pPr marL="234950" indent="-234950">
              <a:buFontTx/>
              <a:buChar char="•"/>
            </a:pPr>
            <a:r>
              <a:rPr lang="en-US" b="1" dirty="0"/>
              <a:t>Dissolved oxygen causes corrosion in Preboiler, Boiler, Steam, and Condensate Systems.</a:t>
            </a:r>
            <a:br>
              <a:rPr lang="en-US" b="1" dirty="0"/>
            </a:br>
            <a:endParaRPr lang="en-US" b="1" dirty="0"/>
          </a:p>
          <a:p>
            <a:pPr marL="234950" indent="-234950">
              <a:buFontTx/>
              <a:buChar char="•"/>
            </a:pPr>
            <a:r>
              <a:rPr lang="en-US" b="1" dirty="0"/>
              <a:t>#1 cause of failure in low-pressure boilers.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dissolved oxygen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4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4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4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04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0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58861" y="1673295"/>
            <a:ext cx="8229600" cy="4105452"/>
          </a:xfrm>
        </p:spPr>
        <p:txBody>
          <a:bodyPr>
            <a:normAutofit lnSpcReduction="10000"/>
          </a:bodyPr>
          <a:lstStyle/>
          <a:p>
            <a:pPr marL="234950" indent="-234950">
              <a:buFontTx/>
              <a:buChar char="•"/>
            </a:pPr>
            <a:r>
              <a:rPr lang="en-US" sz="2400" b="1" dirty="0"/>
              <a:t>Sulfites/bi-Sulfites are utilized to reduce the remaining oxygen in the </a:t>
            </a:r>
            <a:r>
              <a:rPr lang="en-US" sz="2400" b="1" dirty="0" err="1"/>
              <a:t>feedwater</a:t>
            </a:r>
            <a:r>
              <a:rPr lang="en-US" sz="2400" b="1" dirty="0"/>
              <a:t>.</a:t>
            </a:r>
            <a:br>
              <a:rPr lang="en-US" sz="2400" b="1" dirty="0"/>
            </a:br>
            <a:endParaRPr lang="en-US" sz="2400" b="1" dirty="0"/>
          </a:p>
          <a:p>
            <a:pPr marL="234950" indent="-234950">
              <a:buFontTx/>
              <a:buChar char="•"/>
            </a:pPr>
            <a:r>
              <a:rPr lang="en-US" sz="2400" b="1" dirty="0"/>
              <a:t>Direct reaction with sulfite generates sulfate.</a:t>
            </a:r>
            <a:br>
              <a:rPr lang="en-US" sz="2400" b="1" dirty="0"/>
            </a:br>
            <a:endParaRPr lang="en-US" sz="2400" b="1" dirty="0"/>
          </a:p>
          <a:p>
            <a:pPr marL="234950" indent="-234950">
              <a:buFontTx/>
              <a:buChar char="•"/>
            </a:pPr>
            <a:r>
              <a:rPr lang="en-US" sz="2400" b="1" dirty="0"/>
              <a:t>Operators measure residual sulfite.</a:t>
            </a:r>
            <a:br>
              <a:rPr lang="en-US" sz="2400" b="1" dirty="0"/>
            </a:br>
            <a:endParaRPr lang="en-US" sz="2400" b="1" dirty="0"/>
          </a:p>
          <a:p>
            <a:pPr marL="234950" indent="-234950">
              <a:buFontTx/>
              <a:buChar char="•"/>
            </a:pPr>
            <a:r>
              <a:rPr lang="en-US" sz="2400" b="1" dirty="0"/>
              <a:t>Good scavenger performance depends upon</a:t>
            </a:r>
          </a:p>
          <a:p>
            <a:pPr marL="800100" lvl="1" indent="-233363"/>
            <a:r>
              <a:rPr lang="en-US" sz="2000" b="1" dirty="0"/>
              <a:t>Time, temp, pH, and catalyst level 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chemical scavenging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58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58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58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258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2580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805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96036" y="2209800"/>
            <a:ext cx="8116888" cy="2774950"/>
          </a:xfrm>
        </p:spPr>
        <p:txBody>
          <a:bodyPr>
            <a:normAutofit/>
          </a:bodyPr>
          <a:lstStyle/>
          <a:p>
            <a:r>
              <a:rPr lang="en-US" sz="2400" b="1" dirty="0"/>
              <a:t>Best conditions for maximum performance.</a:t>
            </a:r>
          </a:p>
          <a:p>
            <a:pPr lvl="1"/>
            <a:r>
              <a:rPr lang="en-US" sz="2000" b="1" dirty="0"/>
              <a:t>pH &gt; 8.5</a:t>
            </a:r>
          </a:p>
          <a:p>
            <a:pPr lvl="1"/>
            <a:r>
              <a:rPr lang="en-US" sz="2000" b="1" dirty="0"/>
              <a:t>Time &gt; 10 minutes</a:t>
            </a:r>
          </a:p>
          <a:p>
            <a:pPr lvl="1"/>
            <a:r>
              <a:rPr lang="en-US" sz="2000" b="1" dirty="0"/>
              <a:t>Temperature &gt; 230 F</a:t>
            </a:r>
          </a:p>
          <a:p>
            <a:pPr lvl="1"/>
            <a:r>
              <a:rPr lang="en-US" sz="2000" b="1" dirty="0"/>
              <a:t>Catalyst present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sodium bisulfite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0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60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60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60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600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0099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808524" y="1981199"/>
            <a:ext cx="7507288" cy="3938321"/>
          </a:xfrm>
        </p:spPr>
        <p:txBody>
          <a:bodyPr>
            <a:normAutofit lnSpcReduction="10000"/>
          </a:bodyPr>
          <a:lstStyle/>
          <a:p>
            <a:pPr marL="455613" indent="-455613">
              <a:buFontTx/>
              <a:buChar char="•"/>
            </a:pPr>
            <a:r>
              <a:rPr lang="en-US" sz="2400" b="1" dirty="0"/>
              <a:t>Firetube ~ </a:t>
            </a:r>
            <a:br>
              <a:rPr lang="en-US" sz="2400" b="1" dirty="0"/>
            </a:br>
            <a:endParaRPr lang="en-US" sz="2400" b="1" dirty="0"/>
          </a:p>
          <a:p>
            <a:pPr marL="455613" indent="-455613">
              <a:buFontTx/>
              <a:buChar char="•"/>
            </a:pPr>
            <a:r>
              <a:rPr lang="en-US" sz="2400" b="1" dirty="0" err="1"/>
              <a:t>Watertube</a:t>
            </a:r>
            <a:r>
              <a:rPr lang="en-US" sz="2400" b="1" dirty="0"/>
              <a:t> ~ </a:t>
            </a:r>
            <a:br>
              <a:rPr lang="en-US" sz="2400" b="1" dirty="0"/>
            </a:br>
            <a:endParaRPr lang="en-US" sz="2400" b="1" dirty="0"/>
          </a:p>
          <a:p>
            <a:pPr marL="455613" indent="-455613">
              <a:buFontTx/>
              <a:buChar char="•"/>
            </a:pPr>
            <a:r>
              <a:rPr lang="en-US" sz="2400" b="1" dirty="0"/>
              <a:t>Waste heat ~ waste heat is used to make steam</a:t>
            </a:r>
            <a:br>
              <a:rPr lang="en-US" sz="2400" b="1" dirty="0"/>
            </a:br>
            <a:endParaRPr lang="en-US" sz="2400" b="1" dirty="0"/>
          </a:p>
          <a:p>
            <a:pPr marL="455613" indent="-455613">
              <a:buFontTx/>
              <a:buChar char="•"/>
            </a:pPr>
            <a:r>
              <a:rPr lang="en-US" sz="2400" b="1" dirty="0"/>
              <a:t>HRSG ~ Heat Recovery steam generator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types of Boiler systems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1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1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1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61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112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342900" y="1752601"/>
            <a:ext cx="8459788" cy="114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/>
              <a:t>Based upon what has worked industrially for years in standard boilers which are: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ASME (American Society of Mechanical engineers) Guidelines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961718" y="2780143"/>
            <a:ext cx="7200900" cy="3943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b="1" dirty="0"/>
              <a:t>Industrial water tube with or without </a:t>
            </a:r>
            <a:r>
              <a:rPr lang="en-US" b="1" dirty="0" err="1"/>
              <a:t>superheaters</a:t>
            </a:r>
            <a:r>
              <a:rPr lang="en-US" b="1" dirty="0"/>
              <a:t> and turbine drives</a:t>
            </a:r>
            <a:br>
              <a:rPr lang="en-US" b="1" dirty="0"/>
            </a:br>
            <a:endParaRPr lang="en-US" b="1" dirty="0"/>
          </a:p>
          <a:p>
            <a:pPr lvl="1" fontAlgn="auto">
              <a:spcAft>
                <a:spcPts val="0"/>
              </a:spcAft>
            </a:pPr>
            <a:r>
              <a:rPr lang="en-US" b="1" dirty="0"/>
              <a:t>Industrial firetube boilers </a:t>
            </a:r>
            <a:br>
              <a:rPr lang="en-US" b="1" dirty="0"/>
            </a:br>
            <a:endParaRPr lang="en-US" b="1" dirty="0"/>
          </a:p>
          <a:p>
            <a:pPr lvl="1" fontAlgn="auto">
              <a:spcAft>
                <a:spcPts val="0"/>
              </a:spcAft>
            </a:pPr>
            <a:r>
              <a:rPr lang="en-US" b="1" dirty="0"/>
              <a:t>Coil boilers</a:t>
            </a:r>
            <a:br>
              <a:rPr lang="en-US" b="1" dirty="0"/>
            </a:br>
            <a:endParaRPr lang="en-US" b="1" dirty="0"/>
          </a:p>
          <a:p>
            <a:pPr lvl="1" fontAlgn="auto">
              <a:spcAft>
                <a:spcPts val="0"/>
              </a:spcAft>
            </a:pPr>
            <a:r>
              <a:rPr lang="en-US" b="1" dirty="0"/>
              <a:t>Marine boilers</a:t>
            </a:r>
            <a:br>
              <a:rPr lang="en-US" b="1" dirty="0"/>
            </a:br>
            <a:endParaRPr lang="en-US" b="1" dirty="0"/>
          </a:p>
          <a:p>
            <a:pPr lvl="1" fontAlgn="auto">
              <a:spcAft>
                <a:spcPts val="0"/>
              </a:spcAft>
            </a:pPr>
            <a:r>
              <a:rPr lang="en-US" b="1" dirty="0"/>
              <a:t>Electrode boilers</a:t>
            </a:r>
          </a:p>
          <a:p>
            <a:pPr fontAlgn="auto">
              <a:spcAft>
                <a:spcPts val="0"/>
              </a:spcAft>
            </a:pPr>
            <a:endParaRPr lang="en-US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4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4499" grpId="0" build="p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336623" y="1995948"/>
            <a:ext cx="6451090" cy="3886200"/>
          </a:xfrm>
        </p:spPr>
        <p:txBody>
          <a:bodyPr>
            <a:noAutofit/>
          </a:bodyPr>
          <a:lstStyle/>
          <a:p>
            <a:pPr>
              <a:lnSpc>
                <a:spcPct val="80000"/>
              </a:lnSpc>
              <a:buFontTx/>
              <a:buChar char="•"/>
            </a:pPr>
            <a:r>
              <a:rPr lang="en-US" b="1" dirty="0"/>
              <a:t>Dissolved Oxygen</a:t>
            </a:r>
            <a:br>
              <a:rPr lang="en-US" b="1" dirty="0"/>
            </a:br>
            <a:endParaRPr lang="en-US" b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b="1" dirty="0"/>
              <a:t>Iron, Copper, Hardness, and Suspended Solids</a:t>
            </a:r>
            <a:br>
              <a:rPr lang="en-US" b="1" dirty="0"/>
            </a:br>
            <a:endParaRPr lang="en-US" b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b="1" dirty="0"/>
              <a:t>pH</a:t>
            </a:r>
            <a:br>
              <a:rPr lang="en-US" b="1" dirty="0"/>
            </a:br>
            <a:endParaRPr lang="en-US" b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b="1" dirty="0"/>
              <a:t>Organic Matter</a:t>
            </a:r>
            <a:br>
              <a:rPr lang="en-US" b="1" dirty="0"/>
            </a:br>
            <a:endParaRPr lang="en-US" b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b="1" dirty="0"/>
              <a:t>Silica</a:t>
            </a:r>
            <a:br>
              <a:rPr lang="en-US" b="1" dirty="0"/>
            </a:br>
            <a:endParaRPr lang="en-US" b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b="1" dirty="0"/>
              <a:t>Alkalinity</a:t>
            </a:r>
            <a:br>
              <a:rPr lang="en-US" b="1" dirty="0"/>
            </a:br>
            <a:endParaRPr lang="en-US" b="1" dirty="0"/>
          </a:p>
          <a:p>
            <a:pPr>
              <a:lnSpc>
                <a:spcPct val="80000"/>
              </a:lnSpc>
              <a:buFontTx/>
              <a:buChar char="•"/>
            </a:pPr>
            <a:r>
              <a:rPr lang="en-US" b="1" dirty="0"/>
              <a:t>Conductivity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 ASME water parameters to monitor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88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088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088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88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088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088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088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88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114300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1">
            <a:schemeClr val="accent1"/>
          </a:lnRef>
          <a:fillRef idx="1002">
            <a:schemeClr val="l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Objectives of Boiler Water Treatment</a:t>
            </a:r>
          </a:p>
        </p:txBody>
      </p:sp>
      <p:sp>
        <p:nvSpPr>
          <p:cNvPr id="19865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762000" y="1935162"/>
            <a:ext cx="7429500" cy="1112838"/>
          </a:xfrm>
        </p:spPr>
        <p:txBody>
          <a:bodyPr>
            <a:noAutofit/>
          </a:bodyPr>
          <a:lstStyle/>
          <a:p>
            <a:pPr marL="344488" indent="-344488" defTabSz="344488">
              <a:buFontTx/>
              <a:buChar char="•"/>
            </a:pPr>
            <a:r>
              <a:rPr lang="en-US" sz="2400" b="1" dirty="0"/>
              <a:t>Prevent Scale and other Deposits in Pre-Boiler, Boiler and Condensate Systems.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47793" y="3062086"/>
            <a:ext cx="7429500" cy="121920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lang="fr-FR" sz="1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50" indent="-185738" algn="l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60000"/>
              <a:buFont typeface="Courier New" panose="02070309020205020404" pitchFamily="49" charset="0"/>
              <a:buChar char="o"/>
              <a:defRPr lang="fr-FR" sz="1600" b="0" i="1" kern="1200" dirty="0" smtClean="0">
                <a:solidFill>
                  <a:srgbClr val="E2001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82663" indent="-180975" algn="l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50000"/>
              <a:buFont typeface="Courier New" panose="02070309020205020404" pitchFamily="49" charset="0"/>
              <a:buChar char="o"/>
              <a:defRPr lang="fr-FR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fr-FR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344488" fontAlgn="auto">
              <a:spcAft>
                <a:spcPts val="0"/>
              </a:spcAft>
              <a:buClrTx/>
              <a:buSzPct val="100000"/>
              <a:buFontTx/>
              <a:buChar char="•"/>
            </a:pPr>
            <a:r>
              <a:rPr lang="en-US" sz="2400" b="1" dirty="0"/>
              <a:t>Prevent Corrosion in Pre-Boiler, Boiler, Steam, and Condensate Systems.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819150" y="4268371"/>
            <a:ext cx="7429500" cy="943550"/>
          </a:xfrm>
          <a:prstGeom prst="rect">
            <a:avLst/>
          </a:prstGeom>
          <a:noFill/>
        </p:spPr>
        <p:txBody>
          <a:bodyPr vert="horz" lIns="91440" tIns="45720" rIns="91440" bIns="45720" rtlCol="0" anchor="t" anchorCtr="0">
            <a:normAutofit/>
          </a:bodyPr>
          <a:lstStyle>
            <a:lvl1pPr marL="179388" indent="-179388" algn="l" defTabSz="457200" rtl="0" eaLnBrk="1" latinLnBrk="0" hangingPunct="1">
              <a:spcBef>
                <a:spcPct val="20000"/>
              </a:spcBef>
              <a:buClr>
                <a:schemeClr val="tx2"/>
              </a:buClr>
              <a:buSzPct val="60000"/>
              <a:buFont typeface="Courier New" panose="02070309020205020404" pitchFamily="49" charset="0"/>
              <a:buChar char="o"/>
              <a:defRPr lang="fr-FR" sz="18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0850" indent="-185738" algn="l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60000"/>
              <a:buFont typeface="Courier New" panose="02070309020205020404" pitchFamily="49" charset="0"/>
              <a:buChar char="o"/>
              <a:defRPr lang="fr-FR" sz="1600" b="0" i="1" kern="1200" dirty="0" smtClean="0">
                <a:solidFill>
                  <a:srgbClr val="E2001A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82663" indent="-180975" algn="l" defTabSz="457200" rtl="0" eaLnBrk="1" latinLnBrk="0" hangingPunct="1">
              <a:spcBef>
                <a:spcPct val="20000"/>
              </a:spcBef>
              <a:buClr>
                <a:srgbClr val="F20000"/>
              </a:buClr>
              <a:buSzPct val="50000"/>
              <a:buFont typeface="Courier New" panose="02070309020205020404" pitchFamily="49" charset="0"/>
              <a:buChar char="o"/>
              <a:defRPr lang="fr-FR" sz="11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lang="fr-FR" sz="1200" b="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lang="fr-FR" sz="1200" b="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defTabSz="344488" fontAlgn="auto">
              <a:spcAft>
                <a:spcPts val="0"/>
              </a:spcAft>
              <a:buClrTx/>
              <a:buSzPct val="100000"/>
              <a:buFontTx/>
              <a:buChar char="•"/>
            </a:pPr>
            <a:r>
              <a:rPr lang="en-US" sz="2400" b="1" dirty="0"/>
              <a:t>Provide Required Steam Purity.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86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59" grpId="0" build="p"/>
      <p:bldP spid="7" grpId="0"/>
      <p:bldP spid="8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57200" y="1589868"/>
            <a:ext cx="8435116" cy="4582332"/>
          </a:xfrm>
          <a:prstGeom prst="rect">
            <a:avLst/>
          </a:prstGeom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</a:t>
            </a:r>
            <a:r>
              <a:rPr lang="en-US" sz="3200" b="1" dirty="0" err="1">
                <a:solidFill>
                  <a:schemeClr val="accent2"/>
                </a:solidFill>
              </a:rPr>
              <a:t>asme</a:t>
            </a:r>
            <a:r>
              <a:rPr lang="en-US" sz="3200" b="1" dirty="0">
                <a:solidFill>
                  <a:schemeClr val="accent2"/>
                </a:solidFill>
              </a:rPr>
              <a:t> water chemistry guidelines</a:t>
            </a:r>
          </a:p>
        </p:txBody>
      </p:sp>
    </p:spTree>
    <p:extLst>
      <p:ext uri="{BB962C8B-B14F-4D97-AF65-F5344CB8AC3E}">
        <p14:creationId xmlns:p14="http://schemas.microsoft.com/office/powerpoint/2010/main" val="3136482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533400" y="1300162"/>
            <a:ext cx="8088312" cy="4438677"/>
            <a:chOff x="198437" y="1163637"/>
            <a:chExt cx="8088312" cy="4438677"/>
          </a:xfrm>
        </p:grpSpPr>
        <p:sp>
          <p:nvSpPr>
            <p:cNvPr id="213031" name="Rectangle 39"/>
            <p:cNvSpPr>
              <a:spLocks noChangeArrowheads="1"/>
            </p:cNvSpPr>
            <p:nvPr/>
          </p:nvSpPr>
          <p:spPr bwMode="auto">
            <a:xfrm>
              <a:off x="2619375" y="4592638"/>
              <a:ext cx="2911475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>
                  <a:solidFill>
                    <a:srgbClr val="1E4191"/>
                  </a:solidFill>
                </a:rPr>
                <a:t>Scale Thickness (Inches)</a:t>
              </a:r>
              <a:endParaRPr lang="en-US"/>
            </a:p>
          </p:txBody>
        </p:sp>
        <p:sp>
          <p:nvSpPr>
            <p:cNvPr id="213032" name="Rectangle 40"/>
            <p:cNvSpPr>
              <a:spLocks noChangeArrowheads="1"/>
            </p:cNvSpPr>
            <p:nvPr/>
          </p:nvSpPr>
          <p:spPr bwMode="auto">
            <a:xfrm rot="16200000">
              <a:off x="-597694" y="2582070"/>
              <a:ext cx="1927225" cy="334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200" b="1" dirty="0">
                  <a:solidFill>
                    <a:srgbClr val="1E4191"/>
                  </a:solidFill>
                </a:rPr>
                <a:t>Energy Loss (%)</a:t>
              </a:r>
              <a:endParaRPr lang="en-US" dirty="0"/>
            </a:p>
          </p:txBody>
        </p:sp>
        <p:sp>
          <p:nvSpPr>
            <p:cNvPr id="213033" name="Rectangle 41"/>
            <p:cNvSpPr>
              <a:spLocks noChangeArrowheads="1"/>
            </p:cNvSpPr>
            <p:nvPr/>
          </p:nvSpPr>
          <p:spPr bwMode="auto">
            <a:xfrm>
              <a:off x="198437" y="5189564"/>
              <a:ext cx="8088312" cy="412750"/>
            </a:xfrm>
            <a:prstGeom prst="rect">
              <a:avLst/>
            </a:prstGeom>
            <a:solidFill>
              <a:srgbClr val="FFFFFF"/>
            </a:solidFill>
            <a:ln w="0">
              <a:solidFill>
                <a:srgbClr val="1E4191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34" name="Line 42"/>
            <p:cNvSpPr>
              <a:spLocks noChangeShapeType="1"/>
            </p:cNvSpPr>
            <p:nvPr/>
          </p:nvSpPr>
          <p:spPr bwMode="auto">
            <a:xfrm>
              <a:off x="495300" y="5426075"/>
              <a:ext cx="277813" cy="1588"/>
            </a:xfrm>
            <a:prstGeom prst="line">
              <a:avLst/>
            </a:prstGeom>
            <a:noFill/>
            <a:ln w="30163" cap="rnd">
              <a:solidFill>
                <a:srgbClr val="FF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35" name="Rectangle 43"/>
            <p:cNvSpPr>
              <a:spLocks noChangeArrowheads="1"/>
            </p:cNvSpPr>
            <p:nvPr/>
          </p:nvSpPr>
          <p:spPr bwMode="auto">
            <a:xfrm>
              <a:off x="835025" y="5291138"/>
              <a:ext cx="1308100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</a:rPr>
                <a:t>Iron &amp; Silica</a:t>
              </a:r>
              <a:endParaRPr lang="en-US"/>
            </a:p>
          </p:txBody>
        </p:sp>
        <p:sp>
          <p:nvSpPr>
            <p:cNvPr id="213036" name="Line 44"/>
            <p:cNvSpPr>
              <a:spLocks noChangeShapeType="1"/>
            </p:cNvSpPr>
            <p:nvPr/>
          </p:nvSpPr>
          <p:spPr bwMode="auto">
            <a:xfrm>
              <a:off x="2857500" y="5426075"/>
              <a:ext cx="277813" cy="1588"/>
            </a:xfrm>
            <a:prstGeom prst="line">
              <a:avLst/>
            </a:prstGeom>
            <a:noFill/>
            <a:ln w="30163" cap="rnd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37" name="Rectangle 45"/>
            <p:cNvSpPr>
              <a:spLocks noChangeArrowheads="1"/>
            </p:cNvSpPr>
            <p:nvPr/>
          </p:nvSpPr>
          <p:spPr bwMode="auto">
            <a:xfrm>
              <a:off x="3197225" y="5291138"/>
              <a:ext cx="19653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</a:rPr>
                <a:t>High Iron Content</a:t>
              </a:r>
              <a:endParaRPr lang="en-US"/>
            </a:p>
          </p:txBody>
        </p:sp>
        <p:sp>
          <p:nvSpPr>
            <p:cNvPr id="213038" name="Line 46"/>
            <p:cNvSpPr>
              <a:spLocks noChangeShapeType="1"/>
            </p:cNvSpPr>
            <p:nvPr/>
          </p:nvSpPr>
          <p:spPr bwMode="auto">
            <a:xfrm>
              <a:off x="5868988" y="5426075"/>
              <a:ext cx="279400" cy="1588"/>
            </a:xfrm>
            <a:prstGeom prst="line">
              <a:avLst/>
            </a:prstGeom>
            <a:noFill/>
            <a:ln w="30163" cap="rnd">
              <a:solidFill>
                <a:srgbClr val="FF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13039" name="Rectangle 47"/>
            <p:cNvSpPr>
              <a:spLocks noChangeArrowheads="1"/>
            </p:cNvSpPr>
            <p:nvPr/>
          </p:nvSpPr>
          <p:spPr bwMode="auto">
            <a:xfrm>
              <a:off x="6210300" y="5291138"/>
              <a:ext cx="163512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sz="2000" b="1" i="1">
                  <a:solidFill>
                    <a:srgbClr val="000000"/>
                  </a:solidFill>
                </a:rPr>
                <a:t>"Normal" Scale</a:t>
              </a:r>
              <a:endParaRPr lang="en-US"/>
            </a:p>
          </p:txBody>
        </p:sp>
        <p:grpSp>
          <p:nvGrpSpPr>
            <p:cNvPr id="2" name="Group 1"/>
            <p:cNvGrpSpPr/>
            <p:nvPr/>
          </p:nvGrpSpPr>
          <p:grpSpPr>
            <a:xfrm>
              <a:off x="758825" y="1163637"/>
              <a:ext cx="7394575" cy="3332163"/>
              <a:chOff x="515938" y="1143000"/>
              <a:chExt cx="7394575" cy="3332163"/>
            </a:xfrm>
          </p:grpSpPr>
          <p:sp>
            <p:nvSpPr>
              <p:cNvPr id="212998" name="Line 6"/>
              <p:cNvSpPr>
                <a:spLocks noChangeShapeType="1"/>
              </p:cNvSpPr>
              <p:nvPr/>
            </p:nvSpPr>
            <p:spPr bwMode="auto">
              <a:xfrm>
                <a:off x="814388" y="1277938"/>
                <a:ext cx="1587" cy="2655887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2999" name="Line 7"/>
              <p:cNvSpPr>
                <a:spLocks noChangeShapeType="1"/>
              </p:cNvSpPr>
              <p:nvPr/>
            </p:nvSpPr>
            <p:spPr bwMode="auto">
              <a:xfrm>
                <a:off x="742950" y="3933825"/>
                <a:ext cx="144463" cy="1588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0" name="Line 8"/>
              <p:cNvSpPr>
                <a:spLocks noChangeShapeType="1"/>
              </p:cNvSpPr>
              <p:nvPr/>
            </p:nvSpPr>
            <p:spPr bwMode="auto">
              <a:xfrm>
                <a:off x="742950" y="3603625"/>
                <a:ext cx="144463" cy="1588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1" name="Line 9"/>
              <p:cNvSpPr>
                <a:spLocks noChangeShapeType="1"/>
              </p:cNvSpPr>
              <p:nvPr/>
            </p:nvSpPr>
            <p:spPr bwMode="auto">
              <a:xfrm>
                <a:off x="742950" y="3275013"/>
                <a:ext cx="144463" cy="1587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2" name="Line 10"/>
              <p:cNvSpPr>
                <a:spLocks noChangeShapeType="1"/>
              </p:cNvSpPr>
              <p:nvPr/>
            </p:nvSpPr>
            <p:spPr bwMode="auto">
              <a:xfrm>
                <a:off x="742950" y="2935288"/>
                <a:ext cx="144463" cy="1587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3" name="Line 11"/>
              <p:cNvSpPr>
                <a:spLocks noChangeShapeType="1"/>
              </p:cNvSpPr>
              <p:nvPr/>
            </p:nvSpPr>
            <p:spPr bwMode="auto">
              <a:xfrm>
                <a:off x="742950" y="2605088"/>
                <a:ext cx="144463" cy="1587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4" name="Line 12"/>
              <p:cNvSpPr>
                <a:spLocks noChangeShapeType="1"/>
              </p:cNvSpPr>
              <p:nvPr/>
            </p:nvSpPr>
            <p:spPr bwMode="auto">
              <a:xfrm>
                <a:off x="742950" y="2276475"/>
                <a:ext cx="144463" cy="1588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5" name="Line 13"/>
              <p:cNvSpPr>
                <a:spLocks noChangeShapeType="1"/>
              </p:cNvSpPr>
              <p:nvPr/>
            </p:nvSpPr>
            <p:spPr bwMode="auto">
              <a:xfrm>
                <a:off x="742950" y="1946275"/>
                <a:ext cx="144463" cy="1588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6" name="Line 14"/>
              <p:cNvSpPr>
                <a:spLocks noChangeShapeType="1"/>
              </p:cNvSpPr>
              <p:nvPr/>
            </p:nvSpPr>
            <p:spPr bwMode="auto">
              <a:xfrm>
                <a:off x="742950" y="1606550"/>
                <a:ext cx="144463" cy="1588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7" name="Line 15"/>
              <p:cNvSpPr>
                <a:spLocks noChangeShapeType="1"/>
              </p:cNvSpPr>
              <p:nvPr/>
            </p:nvSpPr>
            <p:spPr bwMode="auto">
              <a:xfrm>
                <a:off x="742950" y="1277938"/>
                <a:ext cx="144463" cy="1587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8" name="Line 16"/>
              <p:cNvSpPr>
                <a:spLocks noChangeShapeType="1"/>
              </p:cNvSpPr>
              <p:nvPr/>
            </p:nvSpPr>
            <p:spPr bwMode="auto">
              <a:xfrm>
                <a:off x="814388" y="3933825"/>
                <a:ext cx="6829425" cy="1588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09" name="Line 17"/>
              <p:cNvSpPr>
                <a:spLocks noChangeShapeType="1"/>
              </p:cNvSpPr>
              <p:nvPr/>
            </p:nvSpPr>
            <p:spPr bwMode="auto">
              <a:xfrm flipV="1">
                <a:off x="814388" y="3851275"/>
                <a:ext cx="1587" cy="165100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10" name="Line 18"/>
              <p:cNvSpPr>
                <a:spLocks noChangeShapeType="1"/>
              </p:cNvSpPr>
              <p:nvPr/>
            </p:nvSpPr>
            <p:spPr bwMode="auto">
              <a:xfrm flipV="1">
                <a:off x="2527300" y="3851275"/>
                <a:ext cx="1588" cy="165100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11" name="Line 19"/>
              <p:cNvSpPr>
                <a:spLocks noChangeShapeType="1"/>
              </p:cNvSpPr>
              <p:nvPr/>
            </p:nvSpPr>
            <p:spPr bwMode="auto">
              <a:xfrm flipV="1">
                <a:off x="4229100" y="3851275"/>
                <a:ext cx="1588" cy="165100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12" name="Line 20"/>
              <p:cNvSpPr>
                <a:spLocks noChangeShapeType="1"/>
              </p:cNvSpPr>
              <p:nvPr/>
            </p:nvSpPr>
            <p:spPr bwMode="auto">
              <a:xfrm flipV="1">
                <a:off x="5942013" y="3851275"/>
                <a:ext cx="1587" cy="165100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13" name="Line 21"/>
              <p:cNvSpPr>
                <a:spLocks noChangeShapeType="1"/>
              </p:cNvSpPr>
              <p:nvPr/>
            </p:nvSpPr>
            <p:spPr bwMode="auto">
              <a:xfrm flipV="1">
                <a:off x="7643813" y="3851275"/>
                <a:ext cx="1587" cy="165100"/>
              </a:xfrm>
              <a:prstGeom prst="line">
                <a:avLst/>
              </a:prstGeom>
              <a:noFill/>
              <a:ln w="0">
                <a:solidFill>
                  <a:srgbClr val="1E419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14" name="Freeform 22"/>
              <p:cNvSpPr>
                <a:spLocks/>
              </p:cNvSpPr>
              <p:nvPr/>
            </p:nvSpPr>
            <p:spPr bwMode="auto">
              <a:xfrm>
                <a:off x="814388" y="1606550"/>
                <a:ext cx="3414712" cy="2327275"/>
              </a:xfrm>
              <a:custGeom>
                <a:avLst/>
                <a:gdLst/>
                <a:ahLst/>
                <a:cxnLst>
                  <a:cxn ang="0">
                    <a:pos x="0" y="226"/>
                  </a:cxn>
                  <a:cxn ang="0">
                    <a:pos x="166" y="113"/>
                  </a:cxn>
                  <a:cxn ang="0">
                    <a:pos x="331" y="0"/>
                  </a:cxn>
                </a:cxnLst>
                <a:rect l="0" t="0" r="r" b="b"/>
                <a:pathLst>
                  <a:path w="331" h="226">
                    <a:moveTo>
                      <a:pt x="0" y="226"/>
                    </a:moveTo>
                    <a:lnTo>
                      <a:pt x="166" y="113"/>
                    </a:lnTo>
                    <a:lnTo>
                      <a:pt x="331" y="0"/>
                    </a:lnTo>
                  </a:path>
                </a:pathLst>
              </a:custGeom>
              <a:noFill/>
              <a:ln w="30163" cap="rnd">
                <a:solidFill>
                  <a:srgbClr val="FF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15" name="Freeform 23"/>
              <p:cNvSpPr>
                <a:spLocks/>
              </p:cNvSpPr>
              <p:nvPr/>
            </p:nvSpPr>
            <p:spPr bwMode="auto">
              <a:xfrm>
                <a:off x="814388" y="1812925"/>
                <a:ext cx="6829425" cy="2120900"/>
              </a:xfrm>
              <a:custGeom>
                <a:avLst/>
                <a:gdLst/>
                <a:ahLst/>
                <a:cxnLst>
                  <a:cxn ang="0">
                    <a:pos x="0" y="206"/>
                  </a:cxn>
                  <a:cxn ang="0">
                    <a:pos x="166" y="154"/>
                  </a:cxn>
                  <a:cxn ang="0">
                    <a:pos x="331" y="103"/>
                  </a:cxn>
                  <a:cxn ang="0">
                    <a:pos x="497" y="51"/>
                  </a:cxn>
                  <a:cxn ang="0">
                    <a:pos x="662" y="0"/>
                  </a:cxn>
                </a:cxnLst>
                <a:rect l="0" t="0" r="r" b="b"/>
                <a:pathLst>
                  <a:path w="662" h="206">
                    <a:moveTo>
                      <a:pt x="0" y="206"/>
                    </a:moveTo>
                    <a:lnTo>
                      <a:pt x="166" y="154"/>
                    </a:lnTo>
                    <a:lnTo>
                      <a:pt x="331" y="103"/>
                    </a:lnTo>
                    <a:lnTo>
                      <a:pt x="497" y="51"/>
                    </a:lnTo>
                    <a:lnTo>
                      <a:pt x="662" y="0"/>
                    </a:lnTo>
                  </a:path>
                </a:pathLst>
              </a:custGeom>
              <a:noFill/>
              <a:ln w="30163" cap="rnd">
                <a:solidFill>
                  <a:srgbClr val="00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16" name="Freeform 24"/>
              <p:cNvSpPr>
                <a:spLocks/>
              </p:cNvSpPr>
              <p:nvPr/>
            </p:nvSpPr>
            <p:spPr bwMode="auto">
              <a:xfrm>
                <a:off x="814388" y="2605088"/>
                <a:ext cx="6829425" cy="1328737"/>
              </a:xfrm>
              <a:custGeom>
                <a:avLst/>
                <a:gdLst/>
                <a:ahLst/>
                <a:cxnLst>
                  <a:cxn ang="0">
                    <a:pos x="0" y="129"/>
                  </a:cxn>
                  <a:cxn ang="0">
                    <a:pos x="166" y="97"/>
                  </a:cxn>
                  <a:cxn ang="0">
                    <a:pos x="331" y="65"/>
                  </a:cxn>
                  <a:cxn ang="0">
                    <a:pos x="497" y="32"/>
                  </a:cxn>
                  <a:cxn ang="0">
                    <a:pos x="662" y="0"/>
                  </a:cxn>
                </a:cxnLst>
                <a:rect l="0" t="0" r="r" b="b"/>
                <a:pathLst>
                  <a:path w="662" h="129">
                    <a:moveTo>
                      <a:pt x="0" y="129"/>
                    </a:moveTo>
                    <a:lnTo>
                      <a:pt x="166" y="97"/>
                    </a:lnTo>
                    <a:lnTo>
                      <a:pt x="331" y="65"/>
                    </a:lnTo>
                    <a:lnTo>
                      <a:pt x="497" y="32"/>
                    </a:lnTo>
                    <a:lnTo>
                      <a:pt x="662" y="0"/>
                    </a:lnTo>
                  </a:path>
                </a:pathLst>
              </a:custGeom>
              <a:noFill/>
              <a:ln w="30163" cap="rnd">
                <a:solidFill>
                  <a:srgbClr val="FFFF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18" name="Rectangle 26"/>
              <p:cNvSpPr>
                <a:spLocks noChangeArrowheads="1"/>
              </p:cNvSpPr>
              <p:nvPr/>
            </p:nvSpPr>
            <p:spPr bwMode="auto">
              <a:xfrm>
                <a:off x="515938" y="3798888"/>
                <a:ext cx="1349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0</a:t>
                </a:r>
                <a:endParaRPr lang="en-US"/>
              </a:p>
            </p:txBody>
          </p:sp>
          <p:sp>
            <p:nvSpPr>
              <p:cNvPr id="213019" name="Rectangle 27"/>
              <p:cNvSpPr>
                <a:spLocks noChangeArrowheads="1"/>
              </p:cNvSpPr>
              <p:nvPr/>
            </p:nvSpPr>
            <p:spPr bwMode="auto">
              <a:xfrm>
                <a:off x="515938" y="3470275"/>
                <a:ext cx="1349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1</a:t>
                </a:r>
                <a:endParaRPr lang="en-US"/>
              </a:p>
            </p:txBody>
          </p:sp>
          <p:sp>
            <p:nvSpPr>
              <p:cNvPr id="213020" name="Rectangle 28"/>
              <p:cNvSpPr>
                <a:spLocks noChangeArrowheads="1"/>
              </p:cNvSpPr>
              <p:nvPr/>
            </p:nvSpPr>
            <p:spPr bwMode="auto">
              <a:xfrm>
                <a:off x="515938" y="3140075"/>
                <a:ext cx="1349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2</a:t>
                </a:r>
                <a:endParaRPr lang="en-US"/>
              </a:p>
            </p:txBody>
          </p:sp>
          <p:sp>
            <p:nvSpPr>
              <p:cNvPr id="213021" name="Rectangle 29"/>
              <p:cNvSpPr>
                <a:spLocks noChangeArrowheads="1"/>
              </p:cNvSpPr>
              <p:nvPr/>
            </p:nvSpPr>
            <p:spPr bwMode="auto">
              <a:xfrm>
                <a:off x="515938" y="2800350"/>
                <a:ext cx="1349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3</a:t>
                </a:r>
                <a:endParaRPr lang="en-US"/>
              </a:p>
            </p:txBody>
          </p:sp>
          <p:sp>
            <p:nvSpPr>
              <p:cNvPr id="213022" name="Rectangle 30"/>
              <p:cNvSpPr>
                <a:spLocks noChangeArrowheads="1"/>
              </p:cNvSpPr>
              <p:nvPr/>
            </p:nvSpPr>
            <p:spPr bwMode="auto">
              <a:xfrm>
                <a:off x="515938" y="2471738"/>
                <a:ext cx="1349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4</a:t>
                </a:r>
                <a:endParaRPr lang="en-US"/>
              </a:p>
            </p:txBody>
          </p:sp>
          <p:sp>
            <p:nvSpPr>
              <p:cNvPr id="213023" name="Rectangle 31"/>
              <p:cNvSpPr>
                <a:spLocks noChangeArrowheads="1"/>
              </p:cNvSpPr>
              <p:nvPr/>
            </p:nvSpPr>
            <p:spPr bwMode="auto">
              <a:xfrm>
                <a:off x="515938" y="2141538"/>
                <a:ext cx="1349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5</a:t>
                </a:r>
                <a:endParaRPr lang="en-US"/>
              </a:p>
            </p:txBody>
          </p:sp>
          <p:sp>
            <p:nvSpPr>
              <p:cNvPr id="213024" name="Rectangle 32"/>
              <p:cNvSpPr>
                <a:spLocks noChangeArrowheads="1"/>
              </p:cNvSpPr>
              <p:nvPr/>
            </p:nvSpPr>
            <p:spPr bwMode="auto">
              <a:xfrm>
                <a:off x="515938" y="1812925"/>
                <a:ext cx="1349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6</a:t>
                </a:r>
                <a:endParaRPr lang="en-US"/>
              </a:p>
            </p:txBody>
          </p:sp>
          <p:sp>
            <p:nvSpPr>
              <p:cNvPr id="213025" name="Rectangle 33"/>
              <p:cNvSpPr>
                <a:spLocks noChangeArrowheads="1"/>
              </p:cNvSpPr>
              <p:nvPr/>
            </p:nvSpPr>
            <p:spPr bwMode="auto">
              <a:xfrm>
                <a:off x="515938" y="1473200"/>
                <a:ext cx="1349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7</a:t>
                </a:r>
                <a:endParaRPr lang="en-US"/>
              </a:p>
            </p:txBody>
          </p:sp>
          <p:sp>
            <p:nvSpPr>
              <p:cNvPr id="213026" name="Rectangle 34"/>
              <p:cNvSpPr>
                <a:spLocks noChangeArrowheads="1"/>
              </p:cNvSpPr>
              <p:nvPr/>
            </p:nvSpPr>
            <p:spPr bwMode="auto">
              <a:xfrm>
                <a:off x="515938" y="1143000"/>
                <a:ext cx="1349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8</a:t>
                </a:r>
                <a:endParaRPr lang="en-US"/>
              </a:p>
            </p:txBody>
          </p:sp>
          <p:sp>
            <p:nvSpPr>
              <p:cNvPr id="213027" name="Rectangle 35"/>
              <p:cNvSpPr>
                <a:spLocks noChangeArrowheads="1"/>
              </p:cNvSpPr>
              <p:nvPr/>
            </p:nvSpPr>
            <p:spPr bwMode="auto">
              <a:xfrm>
                <a:off x="2290763" y="4170363"/>
                <a:ext cx="5032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1/64</a:t>
                </a:r>
                <a:endParaRPr lang="en-US"/>
              </a:p>
            </p:txBody>
          </p:sp>
          <p:sp>
            <p:nvSpPr>
              <p:cNvPr id="213028" name="Rectangle 36"/>
              <p:cNvSpPr>
                <a:spLocks noChangeArrowheads="1"/>
              </p:cNvSpPr>
              <p:nvPr/>
            </p:nvSpPr>
            <p:spPr bwMode="auto">
              <a:xfrm>
                <a:off x="3992563" y="4170363"/>
                <a:ext cx="5032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1/32</a:t>
                </a:r>
                <a:endParaRPr lang="en-US"/>
              </a:p>
            </p:txBody>
          </p:sp>
          <p:sp>
            <p:nvSpPr>
              <p:cNvPr id="213029" name="Rectangle 37"/>
              <p:cNvSpPr>
                <a:spLocks noChangeArrowheads="1"/>
              </p:cNvSpPr>
              <p:nvPr/>
            </p:nvSpPr>
            <p:spPr bwMode="auto">
              <a:xfrm>
                <a:off x="5703888" y="4170363"/>
                <a:ext cx="503237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3/64</a:t>
                </a:r>
                <a:endParaRPr lang="en-US"/>
              </a:p>
            </p:txBody>
          </p:sp>
          <p:sp>
            <p:nvSpPr>
              <p:cNvPr id="213030" name="Rectangle 38"/>
              <p:cNvSpPr>
                <a:spLocks noChangeArrowheads="1"/>
              </p:cNvSpPr>
              <p:nvPr/>
            </p:nvSpPr>
            <p:spPr bwMode="auto">
              <a:xfrm>
                <a:off x="7407275" y="4170363"/>
                <a:ext cx="503238" cy="304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2000" b="1">
                    <a:solidFill>
                      <a:srgbClr val="1E4191"/>
                    </a:solidFill>
                  </a:rPr>
                  <a:t>1/16</a:t>
                </a:r>
                <a:endParaRPr lang="en-US"/>
              </a:p>
            </p:txBody>
          </p:sp>
          <p:sp>
            <p:nvSpPr>
              <p:cNvPr id="213040" name="Freeform 48"/>
              <p:cNvSpPr>
                <a:spLocks noEditPoints="1"/>
              </p:cNvSpPr>
              <p:nvPr/>
            </p:nvSpPr>
            <p:spPr bwMode="auto">
              <a:xfrm>
                <a:off x="4183063" y="3197225"/>
                <a:ext cx="82550" cy="679450"/>
              </a:xfrm>
              <a:custGeom>
                <a:avLst/>
                <a:gdLst/>
                <a:ahLst/>
                <a:cxnLst>
                  <a:cxn ang="0">
                    <a:pos x="18" y="428"/>
                  </a:cxn>
                  <a:cxn ang="0">
                    <a:pos x="18" y="43"/>
                  </a:cxn>
                  <a:cxn ang="0">
                    <a:pos x="34" y="43"/>
                  </a:cxn>
                  <a:cxn ang="0">
                    <a:pos x="34" y="428"/>
                  </a:cxn>
                  <a:cxn ang="0">
                    <a:pos x="18" y="428"/>
                  </a:cxn>
                  <a:cxn ang="0">
                    <a:pos x="0" y="52"/>
                  </a:cxn>
                  <a:cxn ang="0">
                    <a:pos x="26" y="0"/>
                  </a:cxn>
                  <a:cxn ang="0">
                    <a:pos x="52" y="52"/>
                  </a:cxn>
                  <a:cxn ang="0">
                    <a:pos x="0" y="52"/>
                  </a:cxn>
                </a:cxnLst>
                <a:rect l="0" t="0" r="r" b="b"/>
                <a:pathLst>
                  <a:path w="52" h="428">
                    <a:moveTo>
                      <a:pt x="18" y="428"/>
                    </a:moveTo>
                    <a:lnTo>
                      <a:pt x="18" y="43"/>
                    </a:lnTo>
                    <a:lnTo>
                      <a:pt x="34" y="43"/>
                    </a:lnTo>
                    <a:lnTo>
                      <a:pt x="34" y="428"/>
                    </a:lnTo>
                    <a:lnTo>
                      <a:pt x="18" y="428"/>
                    </a:lnTo>
                    <a:close/>
                    <a:moveTo>
                      <a:pt x="0" y="52"/>
                    </a:moveTo>
                    <a:lnTo>
                      <a:pt x="26" y="0"/>
                    </a:lnTo>
                    <a:lnTo>
                      <a:pt x="52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41" name="Freeform 49"/>
              <p:cNvSpPr>
                <a:spLocks noEditPoints="1"/>
              </p:cNvSpPr>
              <p:nvPr/>
            </p:nvSpPr>
            <p:spPr bwMode="auto">
              <a:xfrm>
                <a:off x="4183063" y="1271588"/>
                <a:ext cx="82550" cy="1854200"/>
              </a:xfrm>
              <a:custGeom>
                <a:avLst/>
                <a:gdLst/>
                <a:ahLst/>
                <a:cxnLst>
                  <a:cxn ang="0">
                    <a:pos x="18" y="1168"/>
                  </a:cxn>
                  <a:cxn ang="0">
                    <a:pos x="18" y="44"/>
                  </a:cxn>
                  <a:cxn ang="0">
                    <a:pos x="34" y="44"/>
                  </a:cxn>
                  <a:cxn ang="0">
                    <a:pos x="34" y="1168"/>
                  </a:cxn>
                  <a:cxn ang="0">
                    <a:pos x="18" y="1168"/>
                  </a:cxn>
                  <a:cxn ang="0">
                    <a:pos x="0" y="52"/>
                  </a:cxn>
                  <a:cxn ang="0">
                    <a:pos x="26" y="0"/>
                  </a:cxn>
                  <a:cxn ang="0">
                    <a:pos x="52" y="52"/>
                  </a:cxn>
                  <a:cxn ang="0">
                    <a:pos x="0" y="52"/>
                  </a:cxn>
                </a:cxnLst>
                <a:rect l="0" t="0" r="r" b="b"/>
                <a:pathLst>
                  <a:path w="52" h="1168">
                    <a:moveTo>
                      <a:pt x="18" y="1168"/>
                    </a:moveTo>
                    <a:lnTo>
                      <a:pt x="18" y="44"/>
                    </a:lnTo>
                    <a:lnTo>
                      <a:pt x="34" y="44"/>
                    </a:lnTo>
                    <a:lnTo>
                      <a:pt x="34" y="1168"/>
                    </a:lnTo>
                    <a:lnTo>
                      <a:pt x="18" y="1168"/>
                    </a:lnTo>
                    <a:close/>
                    <a:moveTo>
                      <a:pt x="0" y="52"/>
                    </a:moveTo>
                    <a:lnTo>
                      <a:pt x="26" y="0"/>
                    </a:lnTo>
                    <a:lnTo>
                      <a:pt x="52" y="52"/>
                    </a:lnTo>
                    <a:lnTo>
                      <a:pt x="0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42" name="Freeform 50"/>
              <p:cNvSpPr>
                <a:spLocks noEditPoints="1"/>
              </p:cNvSpPr>
              <p:nvPr/>
            </p:nvSpPr>
            <p:spPr bwMode="auto">
              <a:xfrm>
                <a:off x="954088" y="3146425"/>
                <a:ext cx="3217862" cy="80963"/>
              </a:xfrm>
              <a:custGeom>
                <a:avLst/>
                <a:gdLst/>
                <a:ahLst/>
                <a:cxnLst>
                  <a:cxn ang="0">
                    <a:pos x="1960" y="34"/>
                  </a:cxn>
                  <a:cxn ang="0">
                    <a:pos x="2027" y="17"/>
                  </a:cxn>
                  <a:cxn ang="0">
                    <a:pos x="1909" y="34"/>
                  </a:cxn>
                  <a:cxn ang="0">
                    <a:pos x="1842" y="17"/>
                  </a:cxn>
                  <a:cxn ang="0">
                    <a:pos x="1909" y="34"/>
                  </a:cxn>
                  <a:cxn ang="0">
                    <a:pos x="1724" y="34"/>
                  </a:cxn>
                  <a:cxn ang="0">
                    <a:pos x="1791" y="17"/>
                  </a:cxn>
                  <a:cxn ang="0">
                    <a:pos x="1673" y="34"/>
                  </a:cxn>
                  <a:cxn ang="0">
                    <a:pos x="1605" y="17"/>
                  </a:cxn>
                  <a:cxn ang="0">
                    <a:pos x="1673" y="34"/>
                  </a:cxn>
                  <a:cxn ang="0">
                    <a:pos x="1487" y="34"/>
                  </a:cxn>
                  <a:cxn ang="0">
                    <a:pos x="1555" y="17"/>
                  </a:cxn>
                  <a:cxn ang="0">
                    <a:pos x="1436" y="34"/>
                  </a:cxn>
                  <a:cxn ang="0">
                    <a:pos x="1369" y="17"/>
                  </a:cxn>
                  <a:cxn ang="0">
                    <a:pos x="1436" y="34"/>
                  </a:cxn>
                  <a:cxn ang="0">
                    <a:pos x="1251" y="34"/>
                  </a:cxn>
                  <a:cxn ang="0">
                    <a:pos x="1318" y="17"/>
                  </a:cxn>
                  <a:cxn ang="0">
                    <a:pos x="1200" y="34"/>
                  </a:cxn>
                  <a:cxn ang="0">
                    <a:pos x="1132" y="17"/>
                  </a:cxn>
                  <a:cxn ang="0">
                    <a:pos x="1200" y="34"/>
                  </a:cxn>
                  <a:cxn ang="0">
                    <a:pos x="1014" y="34"/>
                  </a:cxn>
                  <a:cxn ang="0">
                    <a:pos x="1082" y="17"/>
                  </a:cxn>
                  <a:cxn ang="0">
                    <a:pos x="963" y="34"/>
                  </a:cxn>
                  <a:cxn ang="0">
                    <a:pos x="896" y="17"/>
                  </a:cxn>
                  <a:cxn ang="0">
                    <a:pos x="963" y="34"/>
                  </a:cxn>
                  <a:cxn ang="0">
                    <a:pos x="777" y="34"/>
                  </a:cxn>
                  <a:cxn ang="0">
                    <a:pos x="845" y="17"/>
                  </a:cxn>
                  <a:cxn ang="0">
                    <a:pos x="727" y="34"/>
                  </a:cxn>
                  <a:cxn ang="0">
                    <a:pos x="659" y="17"/>
                  </a:cxn>
                  <a:cxn ang="0">
                    <a:pos x="727" y="34"/>
                  </a:cxn>
                  <a:cxn ang="0">
                    <a:pos x="541" y="34"/>
                  </a:cxn>
                  <a:cxn ang="0">
                    <a:pos x="608" y="17"/>
                  </a:cxn>
                  <a:cxn ang="0">
                    <a:pos x="490" y="34"/>
                  </a:cxn>
                  <a:cxn ang="0">
                    <a:pos x="422" y="17"/>
                  </a:cxn>
                  <a:cxn ang="0">
                    <a:pos x="490" y="34"/>
                  </a:cxn>
                  <a:cxn ang="0">
                    <a:pos x="304" y="34"/>
                  </a:cxn>
                  <a:cxn ang="0">
                    <a:pos x="372" y="17"/>
                  </a:cxn>
                  <a:cxn ang="0">
                    <a:pos x="253" y="34"/>
                  </a:cxn>
                  <a:cxn ang="0">
                    <a:pos x="186" y="17"/>
                  </a:cxn>
                  <a:cxn ang="0">
                    <a:pos x="253" y="34"/>
                  </a:cxn>
                  <a:cxn ang="0">
                    <a:pos x="68" y="34"/>
                  </a:cxn>
                  <a:cxn ang="0">
                    <a:pos x="135" y="17"/>
                  </a:cxn>
                  <a:cxn ang="0">
                    <a:pos x="52" y="51"/>
                  </a:cxn>
                  <a:cxn ang="0">
                    <a:pos x="52" y="0"/>
                  </a:cxn>
                </a:cxnLst>
                <a:rect l="0" t="0" r="r" b="b"/>
                <a:pathLst>
                  <a:path w="2027" h="51">
                    <a:moveTo>
                      <a:pt x="2027" y="34"/>
                    </a:moveTo>
                    <a:lnTo>
                      <a:pt x="1960" y="34"/>
                    </a:lnTo>
                    <a:lnTo>
                      <a:pt x="1960" y="17"/>
                    </a:lnTo>
                    <a:lnTo>
                      <a:pt x="2027" y="17"/>
                    </a:lnTo>
                    <a:lnTo>
                      <a:pt x="2027" y="34"/>
                    </a:lnTo>
                    <a:close/>
                    <a:moveTo>
                      <a:pt x="1909" y="34"/>
                    </a:moveTo>
                    <a:lnTo>
                      <a:pt x="1842" y="34"/>
                    </a:lnTo>
                    <a:lnTo>
                      <a:pt x="1842" y="17"/>
                    </a:lnTo>
                    <a:lnTo>
                      <a:pt x="1909" y="17"/>
                    </a:lnTo>
                    <a:lnTo>
                      <a:pt x="1909" y="34"/>
                    </a:lnTo>
                    <a:close/>
                    <a:moveTo>
                      <a:pt x="1791" y="34"/>
                    </a:moveTo>
                    <a:lnTo>
                      <a:pt x="1724" y="34"/>
                    </a:lnTo>
                    <a:lnTo>
                      <a:pt x="1724" y="17"/>
                    </a:lnTo>
                    <a:lnTo>
                      <a:pt x="1791" y="17"/>
                    </a:lnTo>
                    <a:lnTo>
                      <a:pt x="1791" y="34"/>
                    </a:lnTo>
                    <a:close/>
                    <a:moveTo>
                      <a:pt x="1673" y="34"/>
                    </a:moveTo>
                    <a:lnTo>
                      <a:pt x="1605" y="34"/>
                    </a:lnTo>
                    <a:lnTo>
                      <a:pt x="1605" y="17"/>
                    </a:lnTo>
                    <a:lnTo>
                      <a:pt x="1673" y="17"/>
                    </a:lnTo>
                    <a:lnTo>
                      <a:pt x="1673" y="34"/>
                    </a:lnTo>
                    <a:close/>
                    <a:moveTo>
                      <a:pt x="1555" y="34"/>
                    </a:moveTo>
                    <a:lnTo>
                      <a:pt x="1487" y="34"/>
                    </a:lnTo>
                    <a:lnTo>
                      <a:pt x="1487" y="17"/>
                    </a:lnTo>
                    <a:lnTo>
                      <a:pt x="1555" y="17"/>
                    </a:lnTo>
                    <a:lnTo>
                      <a:pt x="1555" y="34"/>
                    </a:lnTo>
                    <a:close/>
                    <a:moveTo>
                      <a:pt x="1436" y="34"/>
                    </a:moveTo>
                    <a:lnTo>
                      <a:pt x="1369" y="34"/>
                    </a:lnTo>
                    <a:lnTo>
                      <a:pt x="1369" y="17"/>
                    </a:lnTo>
                    <a:lnTo>
                      <a:pt x="1436" y="17"/>
                    </a:lnTo>
                    <a:lnTo>
                      <a:pt x="1436" y="34"/>
                    </a:lnTo>
                    <a:close/>
                    <a:moveTo>
                      <a:pt x="1318" y="34"/>
                    </a:moveTo>
                    <a:lnTo>
                      <a:pt x="1251" y="34"/>
                    </a:lnTo>
                    <a:lnTo>
                      <a:pt x="1251" y="17"/>
                    </a:lnTo>
                    <a:lnTo>
                      <a:pt x="1318" y="17"/>
                    </a:lnTo>
                    <a:lnTo>
                      <a:pt x="1318" y="34"/>
                    </a:lnTo>
                    <a:close/>
                    <a:moveTo>
                      <a:pt x="1200" y="34"/>
                    </a:moveTo>
                    <a:lnTo>
                      <a:pt x="1132" y="34"/>
                    </a:lnTo>
                    <a:lnTo>
                      <a:pt x="1132" y="17"/>
                    </a:lnTo>
                    <a:lnTo>
                      <a:pt x="1200" y="17"/>
                    </a:lnTo>
                    <a:lnTo>
                      <a:pt x="1200" y="34"/>
                    </a:lnTo>
                    <a:close/>
                    <a:moveTo>
                      <a:pt x="1082" y="34"/>
                    </a:moveTo>
                    <a:lnTo>
                      <a:pt x="1014" y="34"/>
                    </a:lnTo>
                    <a:lnTo>
                      <a:pt x="1014" y="17"/>
                    </a:lnTo>
                    <a:lnTo>
                      <a:pt x="1082" y="17"/>
                    </a:lnTo>
                    <a:lnTo>
                      <a:pt x="1082" y="34"/>
                    </a:lnTo>
                    <a:close/>
                    <a:moveTo>
                      <a:pt x="963" y="34"/>
                    </a:moveTo>
                    <a:lnTo>
                      <a:pt x="896" y="34"/>
                    </a:lnTo>
                    <a:lnTo>
                      <a:pt x="896" y="17"/>
                    </a:lnTo>
                    <a:lnTo>
                      <a:pt x="963" y="17"/>
                    </a:lnTo>
                    <a:lnTo>
                      <a:pt x="963" y="34"/>
                    </a:lnTo>
                    <a:close/>
                    <a:moveTo>
                      <a:pt x="845" y="34"/>
                    </a:moveTo>
                    <a:lnTo>
                      <a:pt x="777" y="34"/>
                    </a:lnTo>
                    <a:lnTo>
                      <a:pt x="777" y="17"/>
                    </a:lnTo>
                    <a:lnTo>
                      <a:pt x="845" y="17"/>
                    </a:lnTo>
                    <a:lnTo>
                      <a:pt x="845" y="34"/>
                    </a:lnTo>
                    <a:close/>
                    <a:moveTo>
                      <a:pt x="727" y="34"/>
                    </a:moveTo>
                    <a:lnTo>
                      <a:pt x="659" y="34"/>
                    </a:lnTo>
                    <a:lnTo>
                      <a:pt x="659" y="17"/>
                    </a:lnTo>
                    <a:lnTo>
                      <a:pt x="727" y="17"/>
                    </a:lnTo>
                    <a:lnTo>
                      <a:pt x="727" y="34"/>
                    </a:lnTo>
                    <a:close/>
                    <a:moveTo>
                      <a:pt x="608" y="34"/>
                    </a:moveTo>
                    <a:lnTo>
                      <a:pt x="541" y="34"/>
                    </a:lnTo>
                    <a:lnTo>
                      <a:pt x="541" y="17"/>
                    </a:lnTo>
                    <a:lnTo>
                      <a:pt x="608" y="17"/>
                    </a:lnTo>
                    <a:lnTo>
                      <a:pt x="608" y="34"/>
                    </a:lnTo>
                    <a:close/>
                    <a:moveTo>
                      <a:pt x="490" y="34"/>
                    </a:moveTo>
                    <a:lnTo>
                      <a:pt x="422" y="34"/>
                    </a:lnTo>
                    <a:lnTo>
                      <a:pt x="422" y="17"/>
                    </a:lnTo>
                    <a:lnTo>
                      <a:pt x="490" y="17"/>
                    </a:lnTo>
                    <a:lnTo>
                      <a:pt x="490" y="34"/>
                    </a:lnTo>
                    <a:close/>
                    <a:moveTo>
                      <a:pt x="372" y="34"/>
                    </a:moveTo>
                    <a:lnTo>
                      <a:pt x="304" y="34"/>
                    </a:lnTo>
                    <a:lnTo>
                      <a:pt x="304" y="17"/>
                    </a:lnTo>
                    <a:lnTo>
                      <a:pt x="372" y="17"/>
                    </a:lnTo>
                    <a:lnTo>
                      <a:pt x="372" y="34"/>
                    </a:lnTo>
                    <a:close/>
                    <a:moveTo>
                      <a:pt x="253" y="34"/>
                    </a:moveTo>
                    <a:lnTo>
                      <a:pt x="186" y="34"/>
                    </a:lnTo>
                    <a:lnTo>
                      <a:pt x="186" y="17"/>
                    </a:lnTo>
                    <a:lnTo>
                      <a:pt x="253" y="17"/>
                    </a:lnTo>
                    <a:lnTo>
                      <a:pt x="253" y="34"/>
                    </a:lnTo>
                    <a:close/>
                    <a:moveTo>
                      <a:pt x="135" y="34"/>
                    </a:moveTo>
                    <a:lnTo>
                      <a:pt x="68" y="34"/>
                    </a:lnTo>
                    <a:lnTo>
                      <a:pt x="68" y="17"/>
                    </a:lnTo>
                    <a:lnTo>
                      <a:pt x="135" y="17"/>
                    </a:lnTo>
                    <a:lnTo>
                      <a:pt x="135" y="34"/>
                    </a:lnTo>
                    <a:close/>
                    <a:moveTo>
                      <a:pt x="52" y="51"/>
                    </a:moveTo>
                    <a:lnTo>
                      <a:pt x="0" y="26"/>
                    </a:lnTo>
                    <a:lnTo>
                      <a:pt x="52" y="0"/>
                    </a:lnTo>
                    <a:lnTo>
                      <a:pt x="52" y="51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13043" name="Freeform 51"/>
              <p:cNvSpPr>
                <a:spLocks noEditPoints="1"/>
              </p:cNvSpPr>
              <p:nvPr/>
            </p:nvSpPr>
            <p:spPr bwMode="auto">
              <a:xfrm>
                <a:off x="954088" y="1241425"/>
                <a:ext cx="3167062" cy="82550"/>
              </a:xfrm>
              <a:custGeom>
                <a:avLst/>
                <a:gdLst/>
                <a:ahLst/>
                <a:cxnLst>
                  <a:cxn ang="0">
                    <a:pos x="1928" y="34"/>
                  </a:cxn>
                  <a:cxn ang="0">
                    <a:pos x="1995" y="18"/>
                  </a:cxn>
                  <a:cxn ang="0">
                    <a:pos x="1877" y="34"/>
                  </a:cxn>
                  <a:cxn ang="0">
                    <a:pos x="1809" y="18"/>
                  </a:cxn>
                  <a:cxn ang="0">
                    <a:pos x="1877" y="34"/>
                  </a:cxn>
                  <a:cxn ang="0">
                    <a:pos x="1691" y="34"/>
                  </a:cxn>
                  <a:cxn ang="0">
                    <a:pos x="1759" y="18"/>
                  </a:cxn>
                  <a:cxn ang="0">
                    <a:pos x="1640" y="34"/>
                  </a:cxn>
                  <a:cxn ang="0">
                    <a:pos x="1573" y="18"/>
                  </a:cxn>
                  <a:cxn ang="0">
                    <a:pos x="1640" y="34"/>
                  </a:cxn>
                  <a:cxn ang="0">
                    <a:pos x="1454" y="34"/>
                  </a:cxn>
                  <a:cxn ang="0">
                    <a:pos x="1522" y="18"/>
                  </a:cxn>
                  <a:cxn ang="0">
                    <a:pos x="1404" y="34"/>
                  </a:cxn>
                  <a:cxn ang="0">
                    <a:pos x="1336" y="18"/>
                  </a:cxn>
                  <a:cxn ang="0">
                    <a:pos x="1404" y="34"/>
                  </a:cxn>
                  <a:cxn ang="0">
                    <a:pos x="1218" y="34"/>
                  </a:cxn>
                  <a:cxn ang="0">
                    <a:pos x="1285" y="18"/>
                  </a:cxn>
                  <a:cxn ang="0">
                    <a:pos x="1167" y="34"/>
                  </a:cxn>
                  <a:cxn ang="0">
                    <a:pos x="1100" y="18"/>
                  </a:cxn>
                  <a:cxn ang="0">
                    <a:pos x="1167" y="34"/>
                  </a:cxn>
                  <a:cxn ang="0">
                    <a:pos x="981" y="34"/>
                  </a:cxn>
                  <a:cxn ang="0">
                    <a:pos x="1049" y="18"/>
                  </a:cxn>
                  <a:cxn ang="0">
                    <a:pos x="931" y="34"/>
                  </a:cxn>
                  <a:cxn ang="0">
                    <a:pos x="863" y="18"/>
                  </a:cxn>
                  <a:cxn ang="0">
                    <a:pos x="931" y="34"/>
                  </a:cxn>
                  <a:cxn ang="0">
                    <a:pos x="745" y="34"/>
                  </a:cxn>
                  <a:cxn ang="0">
                    <a:pos x="812" y="18"/>
                  </a:cxn>
                  <a:cxn ang="0">
                    <a:pos x="694" y="34"/>
                  </a:cxn>
                  <a:cxn ang="0">
                    <a:pos x="627" y="18"/>
                  </a:cxn>
                  <a:cxn ang="0">
                    <a:pos x="694" y="34"/>
                  </a:cxn>
                  <a:cxn ang="0">
                    <a:pos x="509" y="34"/>
                  </a:cxn>
                  <a:cxn ang="0">
                    <a:pos x="576" y="18"/>
                  </a:cxn>
                  <a:cxn ang="0">
                    <a:pos x="458" y="34"/>
                  </a:cxn>
                  <a:cxn ang="0">
                    <a:pos x="390" y="18"/>
                  </a:cxn>
                  <a:cxn ang="0">
                    <a:pos x="458" y="34"/>
                  </a:cxn>
                  <a:cxn ang="0">
                    <a:pos x="272" y="34"/>
                  </a:cxn>
                  <a:cxn ang="0">
                    <a:pos x="340" y="18"/>
                  </a:cxn>
                  <a:cxn ang="0">
                    <a:pos x="221" y="34"/>
                  </a:cxn>
                  <a:cxn ang="0">
                    <a:pos x="154" y="18"/>
                  </a:cxn>
                  <a:cxn ang="0">
                    <a:pos x="221" y="34"/>
                  </a:cxn>
                  <a:cxn ang="0">
                    <a:pos x="44" y="34"/>
                  </a:cxn>
                  <a:cxn ang="0">
                    <a:pos x="103" y="18"/>
                  </a:cxn>
                  <a:cxn ang="0">
                    <a:pos x="52" y="52"/>
                  </a:cxn>
                  <a:cxn ang="0">
                    <a:pos x="52" y="0"/>
                  </a:cxn>
                </a:cxnLst>
                <a:rect l="0" t="0" r="r" b="b"/>
                <a:pathLst>
                  <a:path w="1995" h="52">
                    <a:moveTo>
                      <a:pt x="1995" y="34"/>
                    </a:moveTo>
                    <a:lnTo>
                      <a:pt x="1928" y="34"/>
                    </a:lnTo>
                    <a:lnTo>
                      <a:pt x="1928" y="18"/>
                    </a:lnTo>
                    <a:lnTo>
                      <a:pt x="1995" y="18"/>
                    </a:lnTo>
                    <a:lnTo>
                      <a:pt x="1995" y="34"/>
                    </a:lnTo>
                    <a:close/>
                    <a:moveTo>
                      <a:pt x="1877" y="34"/>
                    </a:moveTo>
                    <a:lnTo>
                      <a:pt x="1809" y="34"/>
                    </a:lnTo>
                    <a:lnTo>
                      <a:pt x="1809" y="18"/>
                    </a:lnTo>
                    <a:lnTo>
                      <a:pt x="1877" y="18"/>
                    </a:lnTo>
                    <a:lnTo>
                      <a:pt x="1877" y="34"/>
                    </a:lnTo>
                    <a:close/>
                    <a:moveTo>
                      <a:pt x="1759" y="34"/>
                    </a:moveTo>
                    <a:lnTo>
                      <a:pt x="1691" y="34"/>
                    </a:lnTo>
                    <a:lnTo>
                      <a:pt x="1691" y="18"/>
                    </a:lnTo>
                    <a:lnTo>
                      <a:pt x="1759" y="18"/>
                    </a:lnTo>
                    <a:lnTo>
                      <a:pt x="1759" y="34"/>
                    </a:lnTo>
                    <a:close/>
                    <a:moveTo>
                      <a:pt x="1640" y="34"/>
                    </a:moveTo>
                    <a:lnTo>
                      <a:pt x="1573" y="34"/>
                    </a:lnTo>
                    <a:lnTo>
                      <a:pt x="1573" y="18"/>
                    </a:lnTo>
                    <a:lnTo>
                      <a:pt x="1640" y="18"/>
                    </a:lnTo>
                    <a:lnTo>
                      <a:pt x="1640" y="34"/>
                    </a:lnTo>
                    <a:close/>
                    <a:moveTo>
                      <a:pt x="1522" y="34"/>
                    </a:moveTo>
                    <a:lnTo>
                      <a:pt x="1454" y="34"/>
                    </a:lnTo>
                    <a:lnTo>
                      <a:pt x="1454" y="18"/>
                    </a:lnTo>
                    <a:lnTo>
                      <a:pt x="1522" y="18"/>
                    </a:lnTo>
                    <a:lnTo>
                      <a:pt x="1522" y="34"/>
                    </a:lnTo>
                    <a:close/>
                    <a:moveTo>
                      <a:pt x="1404" y="34"/>
                    </a:moveTo>
                    <a:lnTo>
                      <a:pt x="1336" y="34"/>
                    </a:lnTo>
                    <a:lnTo>
                      <a:pt x="1336" y="18"/>
                    </a:lnTo>
                    <a:lnTo>
                      <a:pt x="1404" y="18"/>
                    </a:lnTo>
                    <a:lnTo>
                      <a:pt x="1404" y="34"/>
                    </a:lnTo>
                    <a:close/>
                    <a:moveTo>
                      <a:pt x="1285" y="34"/>
                    </a:moveTo>
                    <a:lnTo>
                      <a:pt x="1218" y="34"/>
                    </a:lnTo>
                    <a:lnTo>
                      <a:pt x="1218" y="18"/>
                    </a:lnTo>
                    <a:lnTo>
                      <a:pt x="1285" y="18"/>
                    </a:lnTo>
                    <a:lnTo>
                      <a:pt x="1285" y="34"/>
                    </a:lnTo>
                    <a:close/>
                    <a:moveTo>
                      <a:pt x="1167" y="34"/>
                    </a:moveTo>
                    <a:lnTo>
                      <a:pt x="1100" y="34"/>
                    </a:lnTo>
                    <a:lnTo>
                      <a:pt x="1100" y="18"/>
                    </a:lnTo>
                    <a:lnTo>
                      <a:pt x="1167" y="18"/>
                    </a:lnTo>
                    <a:lnTo>
                      <a:pt x="1167" y="34"/>
                    </a:lnTo>
                    <a:close/>
                    <a:moveTo>
                      <a:pt x="1049" y="34"/>
                    </a:moveTo>
                    <a:lnTo>
                      <a:pt x="981" y="34"/>
                    </a:lnTo>
                    <a:lnTo>
                      <a:pt x="981" y="18"/>
                    </a:lnTo>
                    <a:lnTo>
                      <a:pt x="1049" y="18"/>
                    </a:lnTo>
                    <a:lnTo>
                      <a:pt x="1049" y="34"/>
                    </a:lnTo>
                    <a:close/>
                    <a:moveTo>
                      <a:pt x="931" y="34"/>
                    </a:moveTo>
                    <a:lnTo>
                      <a:pt x="863" y="34"/>
                    </a:lnTo>
                    <a:lnTo>
                      <a:pt x="863" y="18"/>
                    </a:lnTo>
                    <a:lnTo>
                      <a:pt x="931" y="18"/>
                    </a:lnTo>
                    <a:lnTo>
                      <a:pt x="931" y="34"/>
                    </a:lnTo>
                    <a:close/>
                    <a:moveTo>
                      <a:pt x="812" y="34"/>
                    </a:moveTo>
                    <a:lnTo>
                      <a:pt x="745" y="34"/>
                    </a:lnTo>
                    <a:lnTo>
                      <a:pt x="745" y="18"/>
                    </a:lnTo>
                    <a:lnTo>
                      <a:pt x="812" y="18"/>
                    </a:lnTo>
                    <a:lnTo>
                      <a:pt x="812" y="34"/>
                    </a:lnTo>
                    <a:close/>
                    <a:moveTo>
                      <a:pt x="694" y="34"/>
                    </a:moveTo>
                    <a:lnTo>
                      <a:pt x="627" y="34"/>
                    </a:lnTo>
                    <a:lnTo>
                      <a:pt x="627" y="18"/>
                    </a:lnTo>
                    <a:lnTo>
                      <a:pt x="694" y="18"/>
                    </a:lnTo>
                    <a:lnTo>
                      <a:pt x="694" y="34"/>
                    </a:lnTo>
                    <a:close/>
                    <a:moveTo>
                      <a:pt x="576" y="34"/>
                    </a:moveTo>
                    <a:lnTo>
                      <a:pt x="509" y="34"/>
                    </a:lnTo>
                    <a:lnTo>
                      <a:pt x="509" y="18"/>
                    </a:lnTo>
                    <a:lnTo>
                      <a:pt x="576" y="18"/>
                    </a:lnTo>
                    <a:lnTo>
                      <a:pt x="576" y="34"/>
                    </a:lnTo>
                    <a:close/>
                    <a:moveTo>
                      <a:pt x="458" y="34"/>
                    </a:moveTo>
                    <a:lnTo>
                      <a:pt x="390" y="34"/>
                    </a:lnTo>
                    <a:lnTo>
                      <a:pt x="390" y="18"/>
                    </a:lnTo>
                    <a:lnTo>
                      <a:pt x="458" y="18"/>
                    </a:lnTo>
                    <a:lnTo>
                      <a:pt x="458" y="34"/>
                    </a:lnTo>
                    <a:close/>
                    <a:moveTo>
                      <a:pt x="340" y="34"/>
                    </a:moveTo>
                    <a:lnTo>
                      <a:pt x="272" y="34"/>
                    </a:lnTo>
                    <a:lnTo>
                      <a:pt x="272" y="18"/>
                    </a:lnTo>
                    <a:lnTo>
                      <a:pt x="340" y="18"/>
                    </a:lnTo>
                    <a:lnTo>
                      <a:pt x="340" y="34"/>
                    </a:lnTo>
                    <a:close/>
                    <a:moveTo>
                      <a:pt x="221" y="34"/>
                    </a:moveTo>
                    <a:lnTo>
                      <a:pt x="154" y="34"/>
                    </a:lnTo>
                    <a:lnTo>
                      <a:pt x="154" y="18"/>
                    </a:lnTo>
                    <a:lnTo>
                      <a:pt x="221" y="18"/>
                    </a:lnTo>
                    <a:lnTo>
                      <a:pt x="221" y="34"/>
                    </a:lnTo>
                    <a:close/>
                    <a:moveTo>
                      <a:pt x="103" y="34"/>
                    </a:moveTo>
                    <a:lnTo>
                      <a:pt x="44" y="34"/>
                    </a:lnTo>
                    <a:lnTo>
                      <a:pt x="44" y="18"/>
                    </a:lnTo>
                    <a:lnTo>
                      <a:pt x="103" y="18"/>
                    </a:lnTo>
                    <a:lnTo>
                      <a:pt x="103" y="34"/>
                    </a:lnTo>
                    <a:close/>
                    <a:moveTo>
                      <a:pt x="52" y="52"/>
                    </a:moveTo>
                    <a:lnTo>
                      <a:pt x="0" y="26"/>
                    </a:lnTo>
                    <a:lnTo>
                      <a:pt x="52" y="0"/>
                    </a:lnTo>
                    <a:lnTo>
                      <a:pt x="52" y="52"/>
                    </a:lnTo>
                    <a:close/>
                  </a:path>
                </a:pathLst>
              </a:custGeom>
              <a:solidFill>
                <a:srgbClr val="000000"/>
              </a:solidFill>
              <a:ln w="0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51" name="Rectangle 2"/>
          <p:cNvSpPr txBox="1">
            <a:spLocks noChangeArrowheads="1"/>
          </p:cNvSpPr>
          <p:nvPr/>
        </p:nvSpPr>
        <p:spPr>
          <a:xfrm>
            <a:off x="66368" y="234923"/>
            <a:ext cx="8991600" cy="806209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2800" b="1" dirty="0">
                <a:solidFill>
                  <a:schemeClr val="accent2"/>
                </a:solidFill>
              </a:rPr>
              <a:t>Energy loss vs scale thickness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336935" y="1792288"/>
            <a:ext cx="3817937" cy="3930650"/>
            <a:chOff x="296863" y="1524000"/>
            <a:chExt cx="3817937" cy="3930650"/>
          </a:xfrm>
        </p:grpSpPr>
        <p:sp>
          <p:nvSpPr>
            <p:cNvPr id="215047" name="Line 7"/>
            <p:cNvSpPr>
              <a:spLocks noChangeShapeType="1"/>
            </p:cNvSpPr>
            <p:nvPr/>
          </p:nvSpPr>
          <p:spPr bwMode="auto">
            <a:xfrm>
              <a:off x="2711450" y="4416425"/>
              <a:ext cx="809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48" name="Freeform 8"/>
            <p:cNvSpPr>
              <a:spLocks/>
            </p:cNvSpPr>
            <p:nvPr/>
          </p:nvSpPr>
          <p:spPr bwMode="auto">
            <a:xfrm>
              <a:off x="1603375" y="2744788"/>
              <a:ext cx="1116013" cy="2228850"/>
            </a:xfrm>
            <a:custGeom>
              <a:avLst/>
              <a:gdLst/>
              <a:ahLst/>
              <a:cxnLst>
                <a:cxn ang="0">
                  <a:pos x="0" y="1403"/>
                </a:cxn>
                <a:cxn ang="0">
                  <a:pos x="0" y="0"/>
                </a:cxn>
                <a:cxn ang="0">
                  <a:pos x="614" y="350"/>
                </a:cxn>
                <a:cxn ang="0">
                  <a:pos x="702" y="1053"/>
                </a:cxn>
                <a:cxn ang="0">
                  <a:pos x="702" y="1403"/>
                </a:cxn>
                <a:cxn ang="0">
                  <a:pos x="0" y="1403"/>
                </a:cxn>
              </a:cxnLst>
              <a:rect l="0" t="0" r="r" b="b"/>
              <a:pathLst>
                <a:path w="703" h="1404">
                  <a:moveTo>
                    <a:pt x="0" y="1403"/>
                  </a:moveTo>
                  <a:lnTo>
                    <a:pt x="0" y="0"/>
                  </a:lnTo>
                  <a:lnTo>
                    <a:pt x="614" y="350"/>
                  </a:lnTo>
                  <a:lnTo>
                    <a:pt x="702" y="1053"/>
                  </a:lnTo>
                  <a:lnTo>
                    <a:pt x="702" y="1403"/>
                  </a:lnTo>
                  <a:lnTo>
                    <a:pt x="0" y="1403"/>
                  </a:lnTo>
                </a:path>
              </a:pathLst>
            </a:custGeom>
            <a:solidFill>
              <a:srgbClr val="00FF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49" name="Rectangle 9"/>
            <p:cNvSpPr>
              <a:spLocks noChangeArrowheads="1"/>
            </p:cNvSpPr>
            <p:nvPr/>
          </p:nvSpPr>
          <p:spPr bwMode="auto">
            <a:xfrm>
              <a:off x="1582738" y="1631950"/>
              <a:ext cx="1104900" cy="3330575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0" name="Freeform 10"/>
            <p:cNvSpPr>
              <a:spLocks/>
            </p:cNvSpPr>
            <p:nvPr/>
          </p:nvSpPr>
          <p:spPr bwMode="auto">
            <a:xfrm>
              <a:off x="1584325" y="3857625"/>
              <a:ext cx="1116013" cy="1116013"/>
            </a:xfrm>
            <a:custGeom>
              <a:avLst/>
              <a:gdLst/>
              <a:ahLst/>
              <a:cxnLst>
                <a:cxn ang="0">
                  <a:pos x="0" y="702"/>
                </a:cxn>
                <a:cxn ang="0">
                  <a:pos x="0" y="0"/>
                </a:cxn>
                <a:cxn ang="0">
                  <a:pos x="702" y="352"/>
                </a:cxn>
                <a:cxn ang="0">
                  <a:pos x="702" y="702"/>
                </a:cxn>
                <a:cxn ang="0">
                  <a:pos x="0" y="702"/>
                </a:cxn>
              </a:cxnLst>
              <a:rect l="0" t="0" r="r" b="b"/>
              <a:pathLst>
                <a:path w="703" h="703">
                  <a:moveTo>
                    <a:pt x="0" y="702"/>
                  </a:moveTo>
                  <a:lnTo>
                    <a:pt x="0" y="0"/>
                  </a:lnTo>
                  <a:lnTo>
                    <a:pt x="702" y="352"/>
                  </a:lnTo>
                  <a:lnTo>
                    <a:pt x="702" y="702"/>
                  </a:lnTo>
                  <a:lnTo>
                    <a:pt x="0" y="702"/>
                  </a:lnTo>
                </a:path>
              </a:pathLst>
            </a:custGeom>
            <a:solidFill>
              <a:srgbClr val="FF00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53" name="Rectangle 13"/>
            <p:cNvSpPr>
              <a:spLocks noChangeArrowheads="1"/>
            </p:cNvSpPr>
            <p:nvPr/>
          </p:nvSpPr>
          <p:spPr bwMode="auto">
            <a:xfrm>
              <a:off x="628650" y="3440113"/>
              <a:ext cx="893763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/>
                <a:t>600   F</a:t>
              </a:r>
            </a:p>
          </p:txBody>
        </p:sp>
        <p:sp>
          <p:nvSpPr>
            <p:cNvPr id="215054" name="Rectangle 14"/>
            <p:cNvSpPr>
              <a:spLocks noChangeArrowheads="1"/>
            </p:cNvSpPr>
            <p:nvPr/>
          </p:nvSpPr>
          <p:spPr bwMode="auto">
            <a:xfrm>
              <a:off x="1109663" y="3421063"/>
              <a:ext cx="306387" cy="2936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200">
                  <a:latin typeface="Arial" charset="0"/>
                </a:rPr>
                <a:t>o</a:t>
              </a:r>
            </a:p>
          </p:txBody>
        </p:sp>
        <p:sp>
          <p:nvSpPr>
            <p:cNvPr id="215055" name="Line 15"/>
            <p:cNvSpPr>
              <a:spLocks noChangeShapeType="1"/>
            </p:cNvSpPr>
            <p:nvPr/>
          </p:nvSpPr>
          <p:spPr bwMode="auto">
            <a:xfrm>
              <a:off x="762000" y="3857625"/>
              <a:ext cx="809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9" name="Rectangle 19"/>
            <p:cNvSpPr>
              <a:spLocks noChangeArrowheads="1"/>
            </p:cNvSpPr>
            <p:nvPr/>
          </p:nvSpPr>
          <p:spPr bwMode="auto">
            <a:xfrm>
              <a:off x="2681288" y="3997325"/>
              <a:ext cx="893762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/>
                <a:t>500   F</a:t>
              </a:r>
            </a:p>
          </p:txBody>
        </p:sp>
        <p:sp>
          <p:nvSpPr>
            <p:cNvPr id="215060" name="Rectangle 20"/>
            <p:cNvSpPr>
              <a:spLocks noChangeArrowheads="1"/>
            </p:cNvSpPr>
            <p:nvPr/>
          </p:nvSpPr>
          <p:spPr bwMode="auto">
            <a:xfrm>
              <a:off x="3163888" y="3978275"/>
              <a:ext cx="306387" cy="293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200">
                  <a:latin typeface="Arial" charset="0"/>
                </a:rPr>
                <a:t>o</a:t>
              </a:r>
            </a:p>
          </p:txBody>
        </p:sp>
        <p:sp>
          <p:nvSpPr>
            <p:cNvPr id="215063" name="Line 23"/>
            <p:cNvSpPr>
              <a:spLocks noChangeShapeType="1"/>
            </p:cNvSpPr>
            <p:nvPr/>
          </p:nvSpPr>
          <p:spPr bwMode="auto">
            <a:xfrm flipH="1">
              <a:off x="2881313" y="2884488"/>
              <a:ext cx="179387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4" name="Freeform 24"/>
            <p:cNvSpPr>
              <a:spLocks/>
            </p:cNvSpPr>
            <p:nvPr/>
          </p:nvSpPr>
          <p:spPr bwMode="auto">
            <a:xfrm>
              <a:off x="2698750" y="2816225"/>
              <a:ext cx="196850" cy="139700"/>
            </a:xfrm>
            <a:custGeom>
              <a:avLst/>
              <a:gdLst/>
              <a:ahLst/>
              <a:cxnLst>
                <a:cxn ang="0">
                  <a:pos x="0" y="43"/>
                </a:cxn>
                <a:cxn ang="0">
                  <a:pos x="123" y="0"/>
                </a:cxn>
                <a:cxn ang="0">
                  <a:pos x="123" y="87"/>
                </a:cxn>
                <a:cxn ang="0">
                  <a:pos x="0" y="43"/>
                </a:cxn>
              </a:cxnLst>
              <a:rect l="0" t="0" r="r" b="b"/>
              <a:pathLst>
                <a:path w="124" h="88">
                  <a:moveTo>
                    <a:pt x="0" y="43"/>
                  </a:moveTo>
                  <a:lnTo>
                    <a:pt x="123" y="0"/>
                  </a:lnTo>
                  <a:lnTo>
                    <a:pt x="123" y="87"/>
                  </a:lnTo>
                  <a:lnTo>
                    <a:pt x="0" y="4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68" name="Rectangle 28"/>
            <p:cNvSpPr>
              <a:spLocks noChangeArrowheads="1"/>
            </p:cNvSpPr>
            <p:nvPr/>
          </p:nvSpPr>
          <p:spPr bwMode="auto">
            <a:xfrm>
              <a:off x="2997200" y="2649538"/>
              <a:ext cx="787400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/>
                <a:t>Metal</a:t>
              </a:r>
            </a:p>
          </p:txBody>
        </p:sp>
        <p:sp>
          <p:nvSpPr>
            <p:cNvPr id="215069" name="Rectangle 29"/>
            <p:cNvSpPr>
              <a:spLocks noChangeArrowheads="1"/>
            </p:cNvSpPr>
            <p:nvPr/>
          </p:nvSpPr>
          <p:spPr bwMode="auto">
            <a:xfrm>
              <a:off x="2997200" y="2922588"/>
              <a:ext cx="668338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/>
                <a:t>Wall</a:t>
              </a:r>
            </a:p>
          </p:txBody>
        </p:sp>
        <p:sp>
          <p:nvSpPr>
            <p:cNvPr id="215070" name="Rectangle 30"/>
            <p:cNvSpPr>
              <a:spLocks noChangeArrowheads="1"/>
            </p:cNvSpPr>
            <p:nvPr/>
          </p:nvSpPr>
          <p:spPr bwMode="auto">
            <a:xfrm>
              <a:off x="2997200" y="3197225"/>
              <a:ext cx="722313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/>
                <a:t>Tube</a:t>
              </a:r>
            </a:p>
          </p:txBody>
        </p:sp>
        <p:sp>
          <p:nvSpPr>
            <p:cNvPr id="215072" name="Rectangle 32"/>
            <p:cNvSpPr>
              <a:spLocks noChangeArrowheads="1"/>
            </p:cNvSpPr>
            <p:nvPr/>
          </p:nvSpPr>
          <p:spPr bwMode="auto">
            <a:xfrm>
              <a:off x="2719388" y="1524000"/>
              <a:ext cx="1395412" cy="446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2200" i="1"/>
                <a:t>Waterside</a:t>
              </a:r>
            </a:p>
          </p:txBody>
        </p:sp>
        <p:sp>
          <p:nvSpPr>
            <p:cNvPr id="215074" name="Rectangle 34"/>
            <p:cNvSpPr>
              <a:spLocks noChangeArrowheads="1"/>
            </p:cNvSpPr>
            <p:nvPr/>
          </p:nvSpPr>
          <p:spPr bwMode="auto">
            <a:xfrm>
              <a:off x="296863" y="1524000"/>
              <a:ext cx="1109662" cy="446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2200" i="1"/>
                <a:t>Fireside</a:t>
              </a:r>
            </a:p>
          </p:txBody>
        </p:sp>
        <p:sp>
          <p:nvSpPr>
            <p:cNvPr id="215078" name="Rectangle 38"/>
            <p:cNvSpPr>
              <a:spLocks noChangeArrowheads="1"/>
            </p:cNvSpPr>
            <p:nvPr/>
          </p:nvSpPr>
          <p:spPr bwMode="auto">
            <a:xfrm>
              <a:off x="1141413" y="4978400"/>
              <a:ext cx="200342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2400"/>
                <a:t>Without Scale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4846971" y="1792288"/>
            <a:ext cx="3817937" cy="3930650"/>
            <a:chOff x="4891088" y="1524000"/>
            <a:chExt cx="3817937" cy="3930650"/>
          </a:xfrm>
        </p:grpSpPr>
        <p:sp>
          <p:nvSpPr>
            <p:cNvPr id="215043" name="Rectangle 3"/>
            <p:cNvSpPr>
              <a:spLocks noChangeArrowheads="1"/>
            </p:cNvSpPr>
            <p:nvPr/>
          </p:nvSpPr>
          <p:spPr bwMode="auto">
            <a:xfrm>
              <a:off x="6178550" y="1631950"/>
              <a:ext cx="1103313" cy="3330575"/>
            </a:xfrm>
            <a:prstGeom prst="rect">
              <a:avLst/>
            </a:prstGeom>
            <a:solidFill>
              <a:srgbClr val="80808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44" name="Line 4"/>
            <p:cNvSpPr>
              <a:spLocks noChangeShapeType="1"/>
            </p:cNvSpPr>
            <p:nvPr/>
          </p:nvSpPr>
          <p:spPr bwMode="auto">
            <a:xfrm>
              <a:off x="5356225" y="2744788"/>
              <a:ext cx="8096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45" name="Freeform 5"/>
            <p:cNvSpPr>
              <a:spLocks/>
            </p:cNvSpPr>
            <p:nvPr/>
          </p:nvSpPr>
          <p:spPr bwMode="auto">
            <a:xfrm>
              <a:off x="6178550" y="2744788"/>
              <a:ext cx="1116013" cy="2228850"/>
            </a:xfrm>
            <a:custGeom>
              <a:avLst/>
              <a:gdLst/>
              <a:ahLst/>
              <a:cxnLst>
                <a:cxn ang="0">
                  <a:pos x="0" y="1403"/>
                </a:cxn>
                <a:cxn ang="0">
                  <a:pos x="0" y="0"/>
                </a:cxn>
                <a:cxn ang="0">
                  <a:pos x="614" y="350"/>
                </a:cxn>
                <a:cxn ang="0">
                  <a:pos x="702" y="1053"/>
                </a:cxn>
                <a:cxn ang="0">
                  <a:pos x="702" y="1403"/>
                </a:cxn>
                <a:cxn ang="0">
                  <a:pos x="0" y="1403"/>
                </a:cxn>
              </a:cxnLst>
              <a:rect l="0" t="0" r="r" b="b"/>
              <a:pathLst>
                <a:path w="703" h="1404">
                  <a:moveTo>
                    <a:pt x="0" y="1403"/>
                  </a:moveTo>
                  <a:lnTo>
                    <a:pt x="0" y="0"/>
                  </a:lnTo>
                  <a:lnTo>
                    <a:pt x="614" y="350"/>
                  </a:lnTo>
                  <a:lnTo>
                    <a:pt x="702" y="1053"/>
                  </a:lnTo>
                  <a:lnTo>
                    <a:pt x="702" y="1403"/>
                  </a:lnTo>
                  <a:lnTo>
                    <a:pt x="0" y="1403"/>
                  </a:lnTo>
                </a:path>
              </a:pathLst>
            </a:custGeom>
            <a:solidFill>
              <a:srgbClr val="FF00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46" name="Line 6"/>
            <p:cNvSpPr>
              <a:spLocks noChangeShapeType="1"/>
            </p:cNvSpPr>
            <p:nvPr/>
          </p:nvSpPr>
          <p:spPr bwMode="auto">
            <a:xfrm>
              <a:off x="7153275" y="1646238"/>
              <a:ext cx="0" cy="331311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1" name="Rectangle 11"/>
            <p:cNvSpPr>
              <a:spLocks noChangeArrowheads="1"/>
            </p:cNvSpPr>
            <p:nvPr/>
          </p:nvSpPr>
          <p:spPr bwMode="auto">
            <a:xfrm>
              <a:off x="5222875" y="2327275"/>
              <a:ext cx="893763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/>
                <a:t>800   F</a:t>
              </a:r>
            </a:p>
          </p:txBody>
        </p:sp>
        <p:sp>
          <p:nvSpPr>
            <p:cNvPr id="215052" name="Rectangle 12"/>
            <p:cNvSpPr>
              <a:spLocks noChangeArrowheads="1"/>
            </p:cNvSpPr>
            <p:nvPr/>
          </p:nvSpPr>
          <p:spPr bwMode="auto">
            <a:xfrm>
              <a:off x="5705475" y="2306638"/>
              <a:ext cx="306388" cy="29368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200">
                  <a:latin typeface="Arial" charset="0"/>
                </a:rPr>
                <a:t>o</a:t>
              </a:r>
            </a:p>
          </p:txBody>
        </p:sp>
        <p:sp>
          <p:nvSpPr>
            <p:cNvPr id="215056" name="Line 16"/>
            <p:cNvSpPr>
              <a:spLocks noChangeShapeType="1"/>
            </p:cNvSpPr>
            <p:nvPr/>
          </p:nvSpPr>
          <p:spPr bwMode="auto">
            <a:xfrm>
              <a:off x="7305675" y="4416425"/>
              <a:ext cx="811213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57" name="Rectangle 17"/>
            <p:cNvSpPr>
              <a:spLocks noChangeArrowheads="1"/>
            </p:cNvSpPr>
            <p:nvPr/>
          </p:nvSpPr>
          <p:spPr bwMode="auto">
            <a:xfrm>
              <a:off x="7275513" y="3997325"/>
              <a:ext cx="893762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/>
                <a:t>500   F</a:t>
              </a:r>
            </a:p>
          </p:txBody>
        </p:sp>
        <p:sp>
          <p:nvSpPr>
            <p:cNvPr id="215058" name="Rectangle 18"/>
            <p:cNvSpPr>
              <a:spLocks noChangeArrowheads="1"/>
            </p:cNvSpPr>
            <p:nvPr/>
          </p:nvSpPr>
          <p:spPr bwMode="auto">
            <a:xfrm>
              <a:off x="7758113" y="3978275"/>
              <a:ext cx="306387" cy="2936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200">
                  <a:latin typeface="Arial" charset="0"/>
                </a:rPr>
                <a:t>o</a:t>
              </a:r>
            </a:p>
          </p:txBody>
        </p:sp>
        <p:sp>
          <p:nvSpPr>
            <p:cNvPr id="215061" name="Line 21"/>
            <p:cNvSpPr>
              <a:spLocks noChangeShapeType="1"/>
            </p:cNvSpPr>
            <p:nvPr/>
          </p:nvSpPr>
          <p:spPr bwMode="auto">
            <a:xfrm>
              <a:off x="5803900" y="3719513"/>
              <a:ext cx="16827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62" name="Freeform 22"/>
            <p:cNvSpPr>
              <a:spLocks/>
            </p:cNvSpPr>
            <p:nvPr/>
          </p:nvSpPr>
          <p:spPr bwMode="auto">
            <a:xfrm>
              <a:off x="5984875" y="3651250"/>
              <a:ext cx="195263" cy="139700"/>
            </a:xfrm>
            <a:custGeom>
              <a:avLst/>
              <a:gdLst/>
              <a:ahLst/>
              <a:cxnLst>
                <a:cxn ang="0">
                  <a:pos x="122" y="43"/>
                </a:cxn>
                <a:cxn ang="0">
                  <a:pos x="0" y="87"/>
                </a:cxn>
                <a:cxn ang="0">
                  <a:pos x="0" y="0"/>
                </a:cxn>
                <a:cxn ang="0">
                  <a:pos x="122" y="43"/>
                </a:cxn>
              </a:cxnLst>
              <a:rect l="0" t="0" r="r" b="b"/>
              <a:pathLst>
                <a:path w="123" h="88">
                  <a:moveTo>
                    <a:pt x="122" y="43"/>
                  </a:moveTo>
                  <a:lnTo>
                    <a:pt x="0" y="87"/>
                  </a:lnTo>
                  <a:lnTo>
                    <a:pt x="0" y="0"/>
                  </a:lnTo>
                  <a:lnTo>
                    <a:pt x="122" y="43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65" name="Rectangle 25"/>
            <p:cNvSpPr>
              <a:spLocks noChangeArrowheads="1"/>
            </p:cNvSpPr>
            <p:nvPr/>
          </p:nvSpPr>
          <p:spPr bwMode="auto">
            <a:xfrm>
              <a:off x="5026025" y="3482975"/>
              <a:ext cx="787400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/>
                <a:t>Metal</a:t>
              </a:r>
            </a:p>
          </p:txBody>
        </p:sp>
        <p:sp>
          <p:nvSpPr>
            <p:cNvPr id="215066" name="Rectangle 26"/>
            <p:cNvSpPr>
              <a:spLocks noChangeArrowheads="1"/>
            </p:cNvSpPr>
            <p:nvPr/>
          </p:nvSpPr>
          <p:spPr bwMode="auto">
            <a:xfrm>
              <a:off x="5156200" y="3757613"/>
              <a:ext cx="668338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/>
                <a:t>Wall</a:t>
              </a:r>
            </a:p>
          </p:txBody>
        </p:sp>
        <p:sp>
          <p:nvSpPr>
            <p:cNvPr id="215067" name="Rectangle 27"/>
            <p:cNvSpPr>
              <a:spLocks noChangeArrowheads="1"/>
            </p:cNvSpPr>
            <p:nvPr/>
          </p:nvSpPr>
          <p:spPr bwMode="auto">
            <a:xfrm>
              <a:off x="5087938" y="4032250"/>
              <a:ext cx="722312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/>
                <a:t>Tube</a:t>
              </a:r>
            </a:p>
          </p:txBody>
        </p:sp>
        <p:sp>
          <p:nvSpPr>
            <p:cNvPr id="215071" name="Rectangle 31"/>
            <p:cNvSpPr>
              <a:spLocks noChangeArrowheads="1"/>
            </p:cNvSpPr>
            <p:nvPr/>
          </p:nvSpPr>
          <p:spPr bwMode="auto">
            <a:xfrm>
              <a:off x="7313613" y="1524000"/>
              <a:ext cx="1395412" cy="446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2200" i="1"/>
                <a:t>Waterside</a:t>
              </a:r>
            </a:p>
          </p:txBody>
        </p:sp>
        <p:sp>
          <p:nvSpPr>
            <p:cNvPr id="215073" name="Rectangle 33"/>
            <p:cNvSpPr>
              <a:spLocks noChangeArrowheads="1"/>
            </p:cNvSpPr>
            <p:nvPr/>
          </p:nvSpPr>
          <p:spPr bwMode="auto">
            <a:xfrm>
              <a:off x="4891088" y="1524000"/>
              <a:ext cx="1109662" cy="4460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2200" i="1"/>
                <a:t>Fireside</a:t>
              </a:r>
            </a:p>
          </p:txBody>
        </p:sp>
        <p:sp>
          <p:nvSpPr>
            <p:cNvPr id="215075" name="Line 35"/>
            <p:cNvSpPr>
              <a:spLocks noChangeShapeType="1"/>
            </p:cNvSpPr>
            <p:nvPr/>
          </p:nvSpPr>
          <p:spPr bwMode="auto">
            <a:xfrm flipH="1">
              <a:off x="7475538" y="2606675"/>
              <a:ext cx="247650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076" name="Freeform 36"/>
            <p:cNvSpPr>
              <a:spLocks/>
            </p:cNvSpPr>
            <p:nvPr/>
          </p:nvSpPr>
          <p:spPr bwMode="auto">
            <a:xfrm>
              <a:off x="7292975" y="2535238"/>
              <a:ext cx="196850" cy="141287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123" y="0"/>
                </a:cxn>
                <a:cxn ang="0">
                  <a:pos x="123" y="88"/>
                </a:cxn>
                <a:cxn ang="0">
                  <a:pos x="0" y="45"/>
                </a:cxn>
              </a:cxnLst>
              <a:rect l="0" t="0" r="r" b="b"/>
              <a:pathLst>
                <a:path w="124" h="89">
                  <a:moveTo>
                    <a:pt x="0" y="45"/>
                  </a:moveTo>
                  <a:lnTo>
                    <a:pt x="123" y="0"/>
                  </a:lnTo>
                  <a:lnTo>
                    <a:pt x="123" y="88"/>
                  </a:lnTo>
                  <a:lnTo>
                    <a:pt x="0" y="45"/>
                  </a:lnTo>
                </a:path>
              </a:pathLst>
            </a:custGeom>
            <a:solidFill>
              <a:srgbClr val="FFFFFF"/>
            </a:solidFill>
            <a:ln w="127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77" name="Rectangle 37"/>
            <p:cNvSpPr>
              <a:spLocks noChangeArrowheads="1"/>
            </p:cNvSpPr>
            <p:nvPr/>
          </p:nvSpPr>
          <p:spPr bwMode="auto">
            <a:xfrm>
              <a:off x="7731125" y="2370138"/>
              <a:ext cx="752475" cy="4000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1900" i="1"/>
                <a:t>Scale</a:t>
              </a:r>
            </a:p>
          </p:txBody>
        </p:sp>
        <p:sp>
          <p:nvSpPr>
            <p:cNvPr id="215079" name="Rectangle 39"/>
            <p:cNvSpPr>
              <a:spLocks noChangeArrowheads="1"/>
            </p:cNvSpPr>
            <p:nvPr/>
          </p:nvSpPr>
          <p:spPr bwMode="auto">
            <a:xfrm>
              <a:off x="5945188" y="4978400"/>
              <a:ext cx="1577975" cy="476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111125" tIns="55562" rIns="111125" bIns="55562">
              <a:spAutoFit/>
            </a:bodyPr>
            <a:lstStyle/>
            <a:p>
              <a:pPr defTabSz="1096963"/>
              <a:r>
                <a:rPr lang="en-US" sz="2400"/>
                <a:t>With Scale</a:t>
              </a:r>
            </a:p>
          </p:txBody>
        </p:sp>
        <p:sp>
          <p:nvSpPr>
            <p:cNvPr id="215080" name="Freeform 40"/>
            <p:cNvSpPr>
              <a:spLocks/>
            </p:cNvSpPr>
            <p:nvPr/>
          </p:nvSpPr>
          <p:spPr bwMode="auto">
            <a:xfrm>
              <a:off x="7153275" y="3302000"/>
              <a:ext cx="141288" cy="1671638"/>
            </a:xfrm>
            <a:custGeom>
              <a:avLst/>
              <a:gdLst/>
              <a:ahLst/>
              <a:cxnLst>
                <a:cxn ang="0">
                  <a:pos x="0" y="1052"/>
                </a:cxn>
                <a:cxn ang="0">
                  <a:pos x="0" y="0"/>
                </a:cxn>
                <a:cxn ang="0">
                  <a:pos x="88" y="702"/>
                </a:cxn>
                <a:cxn ang="0">
                  <a:pos x="88" y="1052"/>
                </a:cxn>
                <a:cxn ang="0">
                  <a:pos x="0" y="1052"/>
                </a:cxn>
              </a:cxnLst>
              <a:rect l="0" t="0" r="r" b="b"/>
              <a:pathLst>
                <a:path w="89" h="1053">
                  <a:moveTo>
                    <a:pt x="0" y="1052"/>
                  </a:moveTo>
                  <a:lnTo>
                    <a:pt x="0" y="0"/>
                  </a:lnTo>
                  <a:lnTo>
                    <a:pt x="88" y="702"/>
                  </a:lnTo>
                  <a:lnTo>
                    <a:pt x="88" y="1052"/>
                  </a:lnTo>
                  <a:lnTo>
                    <a:pt x="0" y="1052"/>
                  </a:lnTo>
                </a:path>
              </a:pathLst>
            </a:custGeom>
            <a:solidFill>
              <a:srgbClr val="A0000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15081" name="Freeform 41"/>
            <p:cNvSpPr>
              <a:spLocks/>
            </p:cNvSpPr>
            <p:nvPr/>
          </p:nvSpPr>
          <p:spPr bwMode="auto">
            <a:xfrm>
              <a:off x="7153275" y="1633538"/>
              <a:ext cx="141288" cy="27844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051"/>
                </a:cxn>
                <a:cxn ang="0">
                  <a:pos x="88" y="1753"/>
                </a:cxn>
                <a:cxn ang="0">
                  <a:pos x="88" y="0"/>
                </a:cxn>
                <a:cxn ang="0">
                  <a:pos x="0" y="0"/>
                </a:cxn>
              </a:cxnLst>
              <a:rect l="0" t="0" r="r" b="b"/>
              <a:pathLst>
                <a:path w="89" h="1754">
                  <a:moveTo>
                    <a:pt x="0" y="0"/>
                  </a:moveTo>
                  <a:lnTo>
                    <a:pt x="0" y="1051"/>
                  </a:lnTo>
                  <a:lnTo>
                    <a:pt x="88" y="1753"/>
                  </a:lnTo>
                  <a:lnTo>
                    <a:pt x="88" y="0"/>
                  </a:lnTo>
                  <a:lnTo>
                    <a:pt x="0" y="0"/>
                  </a:lnTo>
                </a:path>
              </a:pathLst>
            </a:custGeom>
            <a:solidFill>
              <a:srgbClr val="505050"/>
            </a:solidFill>
            <a:ln w="254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3" name="Rectangle 2"/>
          <p:cNvSpPr txBox="1">
            <a:spLocks noChangeArrowheads="1"/>
          </p:cNvSpPr>
          <p:nvPr/>
        </p:nvSpPr>
        <p:spPr>
          <a:xfrm>
            <a:off x="66368" y="273050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4000" b="1" dirty="0">
                <a:solidFill>
                  <a:schemeClr val="accent2"/>
                </a:solidFill>
              </a:rPr>
              <a:t> boiler tube heat transfer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34950" indent="-234950">
              <a:buFontTx/>
              <a:buChar char="•"/>
            </a:pPr>
            <a:r>
              <a:rPr lang="en-US" sz="2000" b="1" dirty="0"/>
              <a:t>pH between 8.3 - 10.5 for Feed water will minimize corrosion.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pH between 9.5 - 12.5 in Boiler will minimize corrosion.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Low pH in Condensate system caused by carbonic acid - Carbon Dioxide in condensate system.</a:t>
            </a:r>
          </a:p>
          <a:p>
            <a:pPr marL="234950" indent="-234950"/>
            <a:endParaRPr lang="en-US" sz="2000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 pH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140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140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476683" y="1500576"/>
            <a:ext cx="7544270" cy="539215"/>
          </a:xfrm>
        </p:spPr>
        <p:txBody>
          <a:bodyPr>
            <a:normAutofit/>
          </a:bodyPr>
          <a:lstStyle/>
          <a:p>
            <a:pPr marL="234950" indent="-234950">
              <a:buFontTx/>
              <a:buChar char="•"/>
            </a:pPr>
            <a:r>
              <a:rPr lang="en-US" sz="2000" b="1" dirty="0"/>
              <a:t>M or Total Alkalinity = pH is 4.3 and above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4000" b="1" dirty="0">
                <a:solidFill>
                  <a:schemeClr val="accent2"/>
                </a:solidFill>
              </a:rPr>
              <a:t> pH</a:t>
            </a: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600714" y="3749675"/>
            <a:ext cx="1178996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b="1">
                <a:latin typeface="Arial" panose="020B0604020202020204" pitchFamily="34" charset="0"/>
              </a:rPr>
              <a:t>Acidic</a:t>
            </a: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6945696" y="3749675"/>
            <a:ext cx="1071679" cy="45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r"/>
            <a:r>
              <a:rPr lang="en-US" altLang="en-US" b="1">
                <a:latin typeface="Arial" panose="020B0604020202020204" pitchFamily="34" charset="0"/>
              </a:rPr>
              <a:t>Basic</a:t>
            </a:r>
          </a:p>
        </p:txBody>
      </p:sp>
      <p:sp>
        <p:nvSpPr>
          <p:cNvPr id="10" name="Rectangle 7"/>
          <p:cNvSpPr>
            <a:spLocks noChangeArrowheads="1"/>
          </p:cNvSpPr>
          <p:nvPr/>
        </p:nvSpPr>
        <p:spPr bwMode="auto">
          <a:xfrm>
            <a:off x="1815348" y="4741863"/>
            <a:ext cx="2985499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r>
              <a:rPr lang="en-US" altLang="en-US" sz="1800" b="1" dirty="0">
                <a:latin typeface="Arial" panose="020B0604020202020204" pitchFamily="34" charset="0"/>
              </a:rPr>
              <a:t>Hydrogen Ions Increase</a:t>
            </a:r>
          </a:p>
        </p:txBody>
      </p:sp>
      <p:sp>
        <p:nvSpPr>
          <p:cNvPr id="25" name="Rectangle 22"/>
          <p:cNvSpPr>
            <a:spLocks noChangeArrowheads="1"/>
          </p:cNvSpPr>
          <p:nvPr/>
        </p:nvSpPr>
        <p:spPr bwMode="auto">
          <a:xfrm>
            <a:off x="4569817" y="5808663"/>
            <a:ext cx="523170" cy="363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8" tIns="44450" rIns="90488" bIns="4445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Verdana" panose="020B0604030504040204" pitchFamily="34" charset="0"/>
                <a:cs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1800" b="1">
                <a:latin typeface="Arial" panose="020B0604020202020204" pitchFamily="34" charset="0"/>
              </a:rPr>
              <a:t>pH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600715" y="5312616"/>
            <a:ext cx="6602670" cy="478584"/>
            <a:chOff x="1974343" y="5176735"/>
            <a:chExt cx="6229041" cy="478584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>
              <a:off x="8041224" y="5343525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8"/>
            <p:cNvSpPr>
              <a:spLocks noChangeArrowheads="1"/>
            </p:cNvSpPr>
            <p:nvPr/>
          </p:nvSpPr>
          <p:spPr bwMode="auto">
            <a:xfrm>
              <a:off x="1974343" y="5193153"/>
              <a:ext cx="33089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1</a:t>
              </a:r>
            </a:p>
          </p:txBody>
        </p:sp>
        <p:sp>
          <p:nvSpPr>
            <p:cNvPr id="12" name="Rectangle 9"/>
            <p:cNvSpPr>
              <a:spLocks noChangeArrowheads="1"/>
            </p:cNvSpPr>
            <p:nvPr/>
          </p:nvSpPr>
          <p:spPr bwMode="auto">
            <a:xfrm>
              <a:off x="2366455" y="5177354"/>
              <a:ext cx="33089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2</a:t>
              </a:r>
            </a:p>
          </p:txBody>
        </p:sp>
        <p:sp>
          <p:nvSpPr>
            <p:cNvPr id="13" name="Rectangle 10"/>
            <p:cNvSpPr>
              <a:spLocks noChangeArrowheads="1"/>
            </p:cNvSpPr>
            <p:nvPr/>
          </p:nvSpPr>
          <p:spPr bwMode="auto">
            <a:xfrm>
              <a:off x="3250506" y="5181600"/>
              <a:ext cx="33089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4</a:t>
              </a:r>
            </a:p>
          </p:txBody>
        </p:sp>
        <p:sp>
          <p:nvSpPr>
            <p:cNvPr id="14" name="Rectangle 11"/>
            <p:cNvSpPr>
              <a:spLocks noChangeArrowheads="1"/>
            </p:cNvSpPr>
            <p:nvPr/>
          </p:nvSpPr>
          <p:spPr bwMode="auto">
            <a:xfrm>
              <a:off x="3724849" y="5181600"/>
              <a:ext cx="33089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5</a:t>
              </a:r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4156630" y="5181600"/>
              <a:ext cx="33089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6</a:t>
              </a:r>
            </a:p>
          </p:txBody>
        </p:sp>
        <p:sp>
          <p:nvSpPr>
            <p:cNvPr id="16" name="Rectangle 13"/>
            <p:cNvSpPr>
              <a:spLocks noChangeArrowheads="1"/>
            </p:cNvSpPr>
            <p:nvPr/>
          </p:nvSpPr>
          <p:spPr bwMode="auto">
            <a:xfrm>
              <a:off x="4614370" y="5195094"/>
              <a:ext cx="33089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7</a:t>
              </a:r>
            </a:p>
          </p:txBody>
        </p:sp>
        <p:sp>
          <p:nvSpPr>
            <p:cNvPr id="17" name="Rectangle 14"/>
            <p:cNvSpPr>
              <a:spLocks noChangeArrowheads="1"/>
            </p:cNvSpPr>
            <p:nvPr/>
          </p:nvSpPr>
          <p:spPr bwMode="auto">
            <a:xfrm>
              <a:off x="5078084" y="5181600"/>
              <a:ext cx="33089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8</a:t>
              </a:r>
            </a:p>
          </p:txBody>
        </p:sp>
        <p:sp>
          <p:nvSpPr>
            <p:cNvPr id="18" name="Rectangle 15"/>
            <p:cNvSpPr>
              <a:spLocks noChangeArrowheads="1"/>
            </p:cNvSpPr>
            <p:nvPr/>
          </p:nvSpPr>
          <p:spPr bwMode="auto">
            <a:xfrm>
              <a:off x="5520238" y="5178424"/>
              <a:ext cx="33089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>
                  <a:latin typeface="Arial" panose="020B0604020202020204" pitchFamily="34" charset="0"/>
                </a:rPr>
                <a:t>9</a:t>
              </a:r>
            </a:p>
          </p:txBody>
        </p:sp>
        <p:sp>
          <p:nvSpPr>
            <p:cNvPr id="19" name="Rectangle 16"/>
            <p:cNvSpPr>
              <a:spLocks noChangeArrowheads="1"/>
            </p:cNvSpPr>
            <p:nvPr/>
          </p:nvSpPr>
          <p:spPr bwMode="auto">
            <a:xfrm>
              <a:off x="5909790" y="5176735"/>
              <a:ext cx="468021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10</a:t>
              </a:r>
            </a:p>
          </p:txBody>
        </p:sp>
        <p:sp>
          <p:nvSpPr>
            <p:cNvPr id="20" name="Rectangle 17"/>
            <p:cNvSpPr>
              <a:spLocks noChangeArrowheads="1"/>
            </p:cNvSpPr>
            <p:nvPr/>
          </p:nvSpPr>
          <p:spPr bwMode="auto">
            <a:xfrm>
              <a:off x="6376012" y="5176735"/>
              <a:ext cx="468021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11</a:t>
              </a:r>
            </a:p>
          </p:txBody>
        </p:sp>
        <p:sp>
          <p:nvSpPr>
            <p:cNvPr id="21" name="Rectangle 18"/>
            <p:cNvSpPr>
              <a:spLocks noChangeArrowheads="1"/>
            </p:cNvSpPr>
            <p:nvPr/>
          </p:nvSpPr>
          <p:spPr bwMode="auto">
            <a:xfrm>
              <a:off x="6791867" y="5176735"/>
              <a:ext cx="469512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12</a:t>
              </a:r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7270302" y="5176735"/>
              <a:ext cx="468021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13</a:t>
              </a:r>
            </a:p>
          </p:txBody>
        </p:sp>
        <p:sp>
          <p:nvSpPr>
            <p:cNvPr id="23" name="Rectangle 20"/>
            <p:cNvSpPr>
              <a:spLocks noChangeArrowheads="1"/>
            </p:cNvSpPr>
            <p:nvPr/>
          </p:nvSpPr>
          <p:spPr bwMode="auto">
            <a:xfrm>
              <a:off x="7733872" y="5177354"/>
              <a:ext cx="469512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14</a:t>
              </a:r>
            </a:p>
          </p:txBody>
        </p:sp>
        <p:sp>
          <p:nvSpPr>
            <p:cNvPr id="24" name="Rectangle 21"/>
            <p:cNvSpPr>
              <a:spLocks noChangeArrowheads="1"/>
            </p:cNvSpPr>
            <p:nvPr/>
          </p:nvSpPr>
          <p:spPr bwMode="auto">
            <a:xfrm>
              <a:off x="2819847" y="5177354"/>
              <a:ext cx="330894" cy="363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8" tIns="44450" rIns="90488" bIns="44450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Verdana" panose="020B0604030504040204" pitchFamily="34" charset="0"/>
                  <a:cs typeface="Times New Roman" panose="02020603050405020304" pitchFamily="18" charset="0"/>
                </a:defRPr>
              </a:lvl9pPr>
            </a:lstStyle>
            <a:p>
              <a:pPr algn="ctr"/>
              <a:r>
                <a:rPr lang="en-US" altLang="en-US" sz="1800" b="1" dirty="0">
                  <a:latin typeface="Arial" panose="020B0604020202020204" pitchFamily="34" charset="0"/>
                </a:rPr>
                <a:t>3</a:t>
              </a:r>
            </a:p>
          </p:txBody>
        </p:sp>
        <p:sp>
          <p:nvSpPr>
            <p:cNvPr id="26" name="Line 23"/>
            <p:cNvSpPr>
              <a:spLocks noChangeShapeType="1"/>
            </p:cNvSpPr>
            <p:nvPr/>
          </p:nvSpPr>
          <p:spPr bwMode="auto">
            <a:xfrm>
              <a:off x="2128434" y="5335588"/>
              <a:ext cx="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4"/>
            <p:cNvSpPr>
              <a:spLocks noChangeShapeType="1"/>
            </p:cNvSpPr>
            <p:nvPr/>
          </p:nvSpPr>
          <p:spPr bwMode="auto">
            <a:xfrm flipV="1">
              <a:off x="2128434" y="5648324"/>
              <a:ext cx="5899375" cy="699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6"/>
            <p:cNvSpPr>
              <a:spLocks noChangeShapeType="1"/>
            </p:cNvSpPr>
            <p:nvPr/>
          </p:nvSpPr>
          <p:spPr bwMode="auto">
            <a:xfrm>
              <a:off x="2529304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7"/>
            <p:cNvSpPr>
              <a:spLocks noChangeShapeType="1"/>
            </p:cNvSpPr>
            <p:nvPr/>
          </p:nvSpPr>
          <p:spPr bwMode="auto">
            <a:xfrm>
              <a:off x="2967515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8"/>
            <p:cNvSpPr>
              <a:spLocks noChangeShapeType="1"/>
            </p:cNvSpPr>
            <p:nvPr/>
          </p:nvSpPr>
          <p:spPr bwMode="auto">
            <a:xfrm>
              <a:off x="3432555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9"/>
            <p:cNvSpPr>
              <a:spLocks noChangeShapeType="1"/>
            </p:cNvSpPr>
            <p:nvPr/>
          </p:nvSpPr>
          <p:spPr bwMode="auto">
            <a:xfrm>
              <a:off x="3903558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30"/>
            <p:cNvSpPr>
              <a:spLocks noChangeShapeType="1"/>
            </p:cNvSpPr>
            <p:nvPr/>
          </p:nvSpPr>
          <p:spPr bwMode="auto">
            <a:xfrm>
              <a:off x="4356674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31"/>
            <p:cNvSpPr>
              <a:spLocks noChangeShapeType="1"/>
            </p:cNvSpPr>
            <p:nvPr/>
          </p:nvSpPr>
          <p:spPr bwMode="auto">
            <a:xfrm>
              <a:off x="4809790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32"/>
            <p:cNvSpPr>
              <a:spLocks noChangeShapeType="1"/>
            </p:cNvSpPr>
            <p:nvPr/>
          </p:nvSpPr>
          <p:spPr bwMode="auto">
            <a:xfrm>
              <a:off x="5253963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Line 33"/>
            <p:cNvSpPr>
              <a:spLocks noChangeShapeType="1"/>
            </p:cNvSpPr>
            <p:nvPr/>
          </p:nvSpPr>
          <p:spPr bwMode="auto">
            <a:xfrm>
              <a:off x="5710060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Line 34"/>
            <p:cNvSpPr>
              <a:spLocks noChangeShapeType="1"/>
            </p:cNvSpPr>
            <p:nvPr/>
          </p:nvSpPr>
          <p:spPr bwMode="auto">
            <a:xfrm>
              <a:off x="6192987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Line 35"/>
            <p:cNvSpPr>
              <a:spLocks noChangeShapeType="1"/>
            </p:cNvSpPr>
            <p:nvPr/>
          </p:nvSpPr>
          <p:spPr bwMode="auto">
            <a:xfrm>
              <a:off x="6637160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Line 36"/>
            <p:cNvSpPr>
              <a:spLocks noChangeShapeType="1"/>
            </p:cNvSpPr>
            <p:nvPr/>
          </p:nvSpPr>
          <p:spPr bwMode="auto">
            <a:xfrm>
              <a:off x="7090276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Line 37"/>
            <p:cNvSpPr>
              <a:spLocks noChangeShapeType="1"/>
            </p:cNvSpPr>
            <p:nvPr/>
          </p:nvSpPr>
          <p:spPr bwMode="auto">
            <a:xfrm>
              <a:off x="7564259" y="5487988"/>
              <a:ext cx="0" cy="16033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1" name="Freeform 38"/>
          <p:cNvSpPr>
            <a:spLocks/>
          </p:cNvSpPr>
          <p:nvPr/>
        </p:nvSpPr>
        <p:spPr bwMode="auto">
          <a:xfrm>
            <a:off x="1052205" y="3927475"/>
            <a:ext cx="3779943" cy="1073150"/>
          </a:xfrm>
          <a:custGeom>
            <a:avLst/>
            <a:gdLst>
              <a:gd name="T0" fmla="*/ 2535 w 2536"/>
              <a:gd name="T1" fmla="*/ 155 h 676"/>
              <a:gd name="T2" fmla="*/ 328 w 2536"/>
              <a:gd name="T3" fmla="*/ 155 h 676"/>
              <a:gd name="T4" fmla="*/ 328 w 2536"/>
              <a:gd name="T5" fmla="*/ 0 h 676"/>
              <a:gd name="T6" fmla="*/ 0 w 2536"/>
              <a:gd name="T7" fmla="*/ 338 h 676"/>
              <a:gd name="T8" fmla="*/ 337 w 2536"/>
              <a:gd name="T9" fmla="*/ 675 h 676"/>
              <a:gd name="T10" fmla="*/ 337 w 2536"/>
              <a:gd name="T11" fmla="*/ 502 h 676"/>
              <a:gd name="T12" fmla="*/ 2535 w 2536"/>
              <a:gd name="T13" fmla="*/ 502 h 6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36"/>
              <a:gd name="T22" fmla="*/ 0 h 676"/>
              <a:gd name="T23" fmla="*/ 2536 w 2536"/>
              <a:gd name="T24" fmla="*/ 676 h 6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36" h="676">
                <a:moveTo>
                  <a:pt x="2535" y="155"/>
                </a:moveTo>
                <a:lnTo>
                  <a:pt x="328" y="155"/>
                </a:lnTo>
                <a:lnTo>
                  <a:pt x="328" y="0"/>
                </a:lnTo>
                <a:lnTo>
                  <a:pt x="0" y="338"/>
                </a:lnTo>
                <a:lnTo>
                  <a:pt x="337" y="675"/>
                </a:lnTo>
                <a:lnTo>
                  <a:pt x="337" y="502"/>
                </a:lnTo>
                <a:lnTo>
                  <a:pt x="2535" y="502"/>
                </a:lnTo>
              </a:path>
            </a:pathLst>
          </a:custGeom>
          <a:gradFill rotWithShape="0">
            <a:gsLst>
              <a:gs pos="0">
                <a:srgbClr val="FC0128"/>
              </a:gs>
              <a:gs pos="100000">
                <a:srgbClr val="FFFFFF"/>
              </a:gs>
            </a:gsLst>
            <a:lin ang="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42" name="Freeform 39"/>
          <p:cNvSpPr>
            <a:spLocks/>
          </p:cNvSpPr>
          <p:nvPr/>
        </p:nvSpPr>
        <p:spPr bwMode="auto">
          <a:xfrm>
            <a:off x="4830657" y="3925888"/>
            <a:ext cx="3779943" cy="1073150"/>
          </a:xfrm>
          <a:custGeom>
            <a:avLst/>
            <a:gdLst>
              <a:gd name="T0" fmla="*/ 0 w 2536"/>
              <a:gd name="T1" fmla="*/ 155 h 676"/>
              <a:gd name="T2" fmla="*/ 2207 w 2536"/>
              <a:gd name="T3" fmla="*/ 155 h 676"/>
              <a:gd name="T4" fmla="*/ 2207 w 2536"/>
              <a:gd name="T5" fmla="*/ 0 h 676"/>
              <a:gd name="T6" fmla="*/ 2535 w 2536"/>
              <a:gd name="T7" fmla="*/ 338 h 676"/>
              <a:gd name="T8" fmla="*/ 2198 w 2536"/>
              <a:gd name="T9" fmla="*/ 675 h 676"/>
              <a:gd name="T10" fmla="*/ 2198 w 2536"/>
              <a:gd name="T11" fmla="*/ 502 h 676"/>
              <a:gd name="T12" fmla="*/ 0 w 2536"/>
              <a:gd name="T13" fmla="*/ 502 h 67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536"/>
              <a:gd name="T22" fmla="*/ 0 h 676"/>
              <a:gd name="T23" fmla="*/ 2536 w 2536"/>
              <a:gd name="T24" fmla="*/ 676 h 67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536" h="676">
                <a:moveTo>
                  <a:pt x="0" y="155"/>
                </a:moveTo>
                <a:lnTo>
                  <a:pt x="2207" y="155"/>
                </a:lnTo>
                <a:lnTo>
                  <a:pt x="2207" y="0"/>
                </a:lnTo>
                <a:lnTo>
                  <a:pt x="2535" y="338"/>
                </a:lnTo>
                <a:lnTo>
                  <a:pt x="2198" y="675"/>
                </a:lnTo>
                <a:lnTo>
                  <a:pt x="2198" y="502"/>
                </a:lnTo>
                <a:lnTo>
                  <a:pt x="0" y="502"/>
                </a:lnTo>
              </a:path>
            </a:pathLst>
          </a:custGeom>
          <a:gradFill rotWithShape="0">
            <a:gsLst>
              <a:gs pos="0">
                <a:srgbClr val="FFFFFF"/>
              </a:gs>
              <a:gs pos="100000">
                <a:srgbClr val="618FFD"/>
              </a:gs>
            </a:gsLst>
            <a:lin ang="0" scaled="1"/>
          </a:gra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53" name="Group 52"/>
          <p:cNvGrpSpPr/>
          <p:nvPr/>
        </p:nvGrpSpPr>
        <p:grpSpPr>
          <a:xfrm>
            <a:off x="6038060" y="2982154"/>
            <a:ext cx="3153401" cy="2673166"/>
            <a:chOff x="5710060" y="2630672"/>
            <a:chExt cx="3419035" cy="2673166"/>
          </a:xfrm>
          <a:noFill/>
        </p:grpSpPr>
        <p:sp>
          <p:nvSpPr>
            <p:cNvPr id="44" name="Rectangle 3"/>
            <p:cNvSpPr txBox="1">
              <a:spLocks noChangeArrowheads="1"/>
            </p:cNvSpPr>
            <p:nvPr/>
          </p:nvSpPr>
          <p:spPr>
            <a:xfrm>
              <a:off x="5710060" y="2630672"/>
              <a:ext cx="3419035" cy="899537"/>
            </a:xfrm>
            <a:prstGeom prst="rect">
              <a:avLst/>
            </a:prstGeom>
            <a:grpFill/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234950" indent="-234950" fontAlgn="auto">
                <a:spcAft>
                  <a:spcPts val="0"/>
                </a:spcAft>
                <a:buFontTx/>
                <a:buChar char="•"/>
              </a:pPr>
              <a:r>
                <a:rPr lang="en-US" b="1" dirty="0"/>
                <a:t>OH alkalinity = </a:t>
              </a:r>
              <a:r>
                <a:rPr lang="en-US" b="1" dirty="0" err="1"/>
                <a:t>ph</a:t>
              </a:r>
              <a:r>
                <a:rPr lang="en-US" b="1" dirty="0"/>
                <a:t> of 10.2 and above</a:t>
              </a: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5867400" y="3427733"/>
              <a:ext cx="2417613" cy="1876105"/>
              <a:chOff x="5867400" y="3427733"/>
              <a:chExt cx="2417613" cy="1876105"/>
            </a:xfrm>
            <a:grpFill/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5867400" y="3427733"/>
                <a:ext cx="0" cy="1876105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Arrow Connector 48"/>
              <p:cNvCxnSpPr/>
              <p:nvPr/>
            </p:nvCxnSpPr>
            <p:spPr>
              <a:xfrm>
                <a:off x="5867400" y="3429000"/>
                <a:ext cx="2417613" cy="0"/>
              </a:xfrm>
              <a:prstGeom prst="straightConnector1">
                <a:avLst/>
              </a:prstGeom>
              <a:grpFill/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016" name="Group 214015"/>
          <p:cNvGrpSpPr/>
          <p:nvPr/>
        </p:nvGrpSpPr>
        <p:grpSpPr>
          <a:xfrm>
            <a:off x="5159363" y="2230357"/>
            <a:ext cx="3901300" cy="3417969"/>
            <a:chOff x="5253963" y="2220831"/>
            <a:chExt cx="3804005" cy="3417969"/>
          </a:xfrm>
        </p:grpSpPr>
        <p:sp>
          <p:nvSpPr>
            <p:cNvPr id="43" name="Rectangle 3"/>
            <p:cNvSpPr txBox="1">
              <a:spLocks noChangeArrowheads="1"/>
            </p:cNvSpPr>
            <p:nvPr/>
          </p:nvSpPr>
          <p:spPr>
            <a:xfrm>
              <a:off x="5253963" y="2220831"/>
              <a:ext cx="3304469" cy="645577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120000"/>
                </a:lnSpc>
                <a:spcBef>
                  <a:spcPts val="10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20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8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6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120000"/>
                </a:lnSpc>
                <a:spcBef>
                  <a:spcPts val="500"/>
                </a:spcBef>
                <a:buClr>
                  <a:schemeClr val="tx1"/>
                </a:buClr>
                <a:buFont typeface="Arial" panose="020B0604020202020204" pitchFamily="34" charset="0"/>
                <a:buChar char="•"/>
                <a:defRPr sz="1400" kern="1200" cap="all" baseline="0">
                  <a:solidFill>
                    <a:schemeClr val="tx1"/>
                  </a:solidFill>
                  <a:effectLst/>
                  <a:latin typeface="+mn-lt"/>
                  <a:ea typeface="+mn-ea"/>
                  <a:cs typeface="+mn-cs"/>
                </a:defRPr>
              </a:lvl9pPr>
            </a:lstStyle>
            <a:p>
              <a:pPr marL="234950" indent="-234950" fontAlgn="auto">
                <a:spcAft>
                  <a:spcPts val="0"/>
                </a:spcAft>
                <a:buFontTx/>
                <a:buChar char="•"/>
              </a:pPr>
              <a:r>
                <a:rPr lang="en-US" b="1" dirty="0"/>
                <a:t>P alkalinity = pH of 8.2 and above</a:t>
              </a:r>
            </a:p>
          </p:txBody>
        </p:sp>
        <p:grpSp>
          <p:nvGrpSpPr>
            <p:cNvPr id="63" name="Group 62"/>
            <p:cNvGrpSpPr/>
            <p:nvPr/>
          </p:nvGrpSpPr>
          <p:grpSpPr>
            <a:xfrm>
              <a:off x="5334000" y="3025158"/>
              <a:ext cx="3723968" cy="2613642"/>
              <a:chOff x="5334000" y="3025158"/>
              <a:chExt cx="3723968" cy="2613642"/>
            </a:xfrm>
          </p:grpSpPr>
          <p:cxnSp>
            <p:nvCxnSpPr>
              <p:cNvPr id="55" name="Straight Arrow Connector 54"/>
              <p:cNvCxnSpPr/>
              <p:nvPr/>
            </p:nvCxnSpPr>
            <p:spPr>
              <a:xfrm flipH="1">
                <a:off x="5334000" y="3025158"/>
                <a:ext cx="10885" cy="2613642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Arrow Connector 60"/>
              <p:cNvCxnSpPr/>
              <p:nvPr/>
            </p:nvCxnSpPr>
            <p:spPr>
              <a:xfrm>
                <a:off x="5334000" y="3048000"/>
                <a:ext cx="3723968" cy="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214022" name="Group 214021"/>
          <p:cNvGrpSpPr/>
          <p:nvPr/>
        </p:nvGrpSpPr>
        <p:grpSpPr>
          <a:xfrm>
            <a:off x="3328219" y="1963591"/>
            <a:ext cx="5605163" cy="3680442"/>
            <a:chOff x="3504100" y="1981200"/>
            <a:chExt cx="5553868" cy="3680442"/>
          </a:xfrm>
        </p:grpSpPr>
        <p:cxnSp>
          <p:nvCxnSpPr>
            <p:cNvPr id="66" name="Straight Arrow Connector 65"/>
            <p:cNvCxnSpPr/>
            <p:nvPr/>
          </p:nvCxnSpPr>
          <p:spPr>
            <a:xfrm>
              <a:off x="3504100" y="1998881"/>
              <a:ext cx="1101" cy="366276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Arrow Connector 68"/>
            <p:cNvCxnSpPr/>
            <p:nvPr/>
          </p:nvCxnSpPr>
          <p:spPr>
            <a:xfrm>
              <a:off x="3504100" y="1981200"/>
              <a:ext cx="5553868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306861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40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0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0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40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40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40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6" name="Text Box 4"/>
          <p:cNvSpPr txBox="1">
            <a:spLocks noChangeArrowheads="1"/>
          </p:cNvSpPr>
          <p:nvPr/>
        </p:nvSpPr>
        <p:spPr bwMode="auto">
          <a:xfrm>
            <a:off x="1857068" y="1703439"/>
            <a:ext cx="5410200" cy="131112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marL="690563" lvl="1" indent="-233363" eaLnBrk="1" hangingPunct="1">
              <a:lnSpc>
                <a:spcPct val="90000"/>
              </a:lnSpc>
              <a:spcBef>
                <a:spcPct val="30000"/>
              </a:spcBef>
              <a:buClr>
                <a:srgbClr val="004880"/>
              </a:buClr>
              <a:buFont typeface="GE Inspira" pitchFamily="34" charset="0"/>
              <a:buChar char="•"/>
            </a:pPr>
            <a:r>
              <a:rPr lang="en-US" sz="2400" b="1" dirty="0">
                <a:solidFill>
                  <a:srgbClr val="1E4191"/>
                </a:solidFill>
              </a:rPr>
              <a:t>Minimize deposition</a:t>
            </a:r>
          </a:p>
          <a:p>
            <a:pPr marL="690563" lvl="1" indent="-233363" eaLnBrk="1" hangingPunct="1">
              <a:lnSpc>
                <a:spcPct val="90000"/>
              </a:lnSpc>
              <a:spcBef>
                <a:spcPct val="30000"/>
              </a:spcBef>
              <a:buClr>
                <a:srgbClr val="004880"/>
              </a:buClr>
              <a:buFont typeface="GE Inspira" pitchFamily="34" charset="0"/>
              <a:buChar char="•"/>
            </a:pPr>
            <a:r>
              <a:rPr lang="en-US" sz="2400" b="1" dirty="0">
                <a:solidFill>
                  <a:srgbClr val="1E4191"/>
                </a:solidFill>
              </a:rPr>
              <a:t>Minimize corrosion</a:t>
            </a:r>
          </a:p>
          <a:p>
            <a:pPr marL="690563" lvl="1" indent="-233363" eaLnBrk="1" hangingPunct="1">
              <a:lnSpc>
                <a:spcPct val="90000"/>
              </a:lnSpc>
              <a:spcBef>
                <a:spcPct val="30000"/>
              </a:spcBef>
              <a:buClr>
                <a:srgbClr val="004880"/>
              </a:buClr>
              <a:buFont typeface="GE Inspira" pitchFamily="34" charset="0"/>
              <a:buChar char="•"/>
            </a:pPr>
            <a:r>
              <a:rPr lang="en-US" sz="2400" b="1" dirty="0">
                <a:solidFill>
                  <a:srgbClr val="1E4191"/>
                </a:solidFill>
              </a:rPr>
              <a:t>Minimize carryover</a:t>
            </a:r>
            <a:endParaRPr lang="en-US" sz="2400" b="1" dirty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 objectives of internal treatment</a:t>
            </a:r>
          </a:p>
        </p:txBody>
      </p:sp>
      <p:sp>
        <p:nvSpPr>
          <p:cNvPr id="6" name="Text Box 4"/>
          <p:cNvSpPr txBox="1">
            <a:spLocks noChangeArrowheads="1"/>
          </p:cNvSpPr>
          <p:nvPr/>
        </p:nvSpPr>
        <p:spPr bwMode="auto">
          <a:xfrm>
            <a:off x="828368" y="3425043"/>
            <a:ext cx="7467600" cy="1089529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90563" lvl="1" indent="-233363" eaLnBrk="1" hangingPunct="1">
              <a:lnSpc>
                <a:spcPct val="90000"/>
              </a:lnSpc>
              <a:spcBef>
                <a:spcPct val="30000"/>
              </a:spcBef>
              <a:buClr>
                <a:srgbClr val="00488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1E4191"/>
                </a:solidFill>
              </a:rPr>
              <a:t>	By meeting these goals we maximize 	your equipment reliability and 	minimize your cost of operation.</a:t>
            </a:r>
            <a:endParaRPr lang="en-US" sz="2400" b="1" dirty="0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843116" y="4756243"/>
            <a:ext cx="7467600" cy="131112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 marL="690563" lvl="1" indent="-233363" eaLnBrk="1" hangingPunct="1">
              <a:lnSpc>
                <a:spcPct val="90000"/>
              </a:lnSpc>
              <a:spcBef>
                <a:spcPct val="30000"/>
              </a:spcBef>
              <a:buClr>
                <a:srgbClr val="004880"/>
              </a:buClr>
              <a:buFont typeface="Wingdings" pitchFamily="2" charset="2"/>
              <a:buChar char="ü"/>
            </a:pPr>
            <a:r>
              <a:rPr lang="en-US" sz="2400" b="1" dirty="0">
                <a:solidFill>
                  <a:srgbClr val="1E4191"/>
                </a:solidFill>
              </a:rPr>
              <a:t>	Your pretreatment equipment is the front line of defense.</a:t>
            </a:r>
          </a:p>
          <a:p>
            <a:pPr>
              <a:spcBef>
                <a:spcPct val="50000"/>
              </a:spcBef>
            </a:pPr>
            <a:endParaRPr lang="en-US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289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9796" grpId="0"/>
      <p:bldP spid="6" grpId="0"/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2362200" y="1447801"/>
            <a:ext cx="3886200" cy="685800"/>
          </a:xfrm>
        </p:spPr>
        <p:txBody>
          <a:bodyPr>
            <a:normAutofit/>
          </a:bodyPr>
          <a:lstStyle/>
          <a:p>
            <a:pPr marL="0" indent="0" algn="ctr" defTabSz="117475">
              <a:buNone/>
            </a:pPr>
            <a:r>
              <a:rPr lang="en-US" sz="3200" b="1" dirty="0">
                <a:cs typeface="Arial" panose="020B0604020202020204" pitchFamily="34" charset="0"/>
              </a:rPr>
              <a:t>How?</a:t>
            </a:r>
            <a:r>
              <a:rPr lang="en-US" sz="1200" dirty="0">
                <a:cs typeface="Arial" panose="020B0604020202020204" pitchFamily="34" charset="0"/>
              </a:rPr>
              <a:t> 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 maximizing efficiency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711251" y="2133601"/>
            <a:ext cx="8459788" cy="8381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117475" fontAlgn="auto">
              <a:spcAft>
                <a:spcPts val="0"/>
              </a:spcAft>
            </a:pPr>
            <a:r>
              <a:rPr lang="en-US" sz="2800" b="1" dirty="0"/>
              <a:t>By maximizing condensate return</a:t>
            </a:r>
            <a:endParaRPr lang="en-US" sz="2000" b="1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711251" y="2800981"/>
            <a:ext cx="6984949" cy="7042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defTabSz="117475" fontAlgn="auto">
              <a:spcAft>
                <a:spcPts val="0"/>
              </a:spcAft>
            </a:pPr>
            <a:r>
              <a:rPr lang="en-US" sz="3200" b="1" dirty="0"/>
              <a:t>	    </a:t>
            </a:r>
            <a:r>
              <a:rPr lang="en-US" sz="2800" b="1" dirty="0"/>
              <a:t>Return on effort</a:t>
            </a:r>
            <a:endParaRPr lang="en-US" sz="2000" b="1" dirty="0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711250" y="3487995"/>
            <a:ext cx="6984949" cy="253180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4" defTabSz="117475" fontAlgn="auto">
              <a:spcAft>
                <a:spcPts val="0"/>
              </a:spcAft>
            </a:pPr>
            <a:r>
              <a:rPr lang="en-US" sz="2000" b="1" dirty="0"/>
              <a:t>		High energy value</a:t>
            </a:r>
          </a:p>
          <a:p>
            <a:pPr lvl="4" defTabSz="117475" fontAlgn="auto">
              <a:spcAft>
                <a:spcPts val="0"/>
              </a:spcAft>
            </a:pPr>
            <a:r>
              <a:rPr lang="en-US" sz="2000" b="1" dirty="0"/>
              <a:t>		Good quality water</a:t>
            </a:r>
          </a:p>
          <a:p>
            <a:pPr lvl="4" defTabSz="117475" fontAlgn="auto">
              <a:spcAft>
                <a:spcPts val="0"/>
              </a:spcAft>
            </a:pPr>
            <a:r>
              <a:rPr lang="en-US" sz="2000" b="1" dirty="0"/>
              <a:t>		Lowers overall water costs</a:t>
            </a:r>
          </a:p>
          <a:p>
            <a:pPr lvl="4" defTabSz="117475" fontAlgn="auto">
              <a:spcAft>
                <a:spcPts val="0"/>
              </a:spcAft>
            </a:pPr>
            <a:r>
              <a:rPr lang="en-US" sz="2000" b="1" dirty="0"/>
              <a:t>		Lowers chemical treatment cost</a:t>
            </a:r>
          </a:p>
          <a:p>
            <a:pPr lvl="4" defTabSz="117475" fontAlgn="auto">
              <a:spcAft>
                <a:spcPts val="0"/>
              </a:spcAft>
            </a:pPr>
            <a:r>
              <a:rPr lang="en-US" sz="2000" b="1" dirty="0"/>
              <a:t>		It’s not free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6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6179" grpId="1" build="p"/>
      <p:bldP spid="5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1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675733" y="1981200"/>
            <a:ext cx="7772870" cy="3424107"/>
          </a:xfrm>
        </p:spPr>
        <p:txBody>
          <a:bodyPr>
            <a:normAutofit/>
          </a:bodyPr>
          <a:lstStyle/>
          <a:p>
            <a:pPr marL="234950" indent="-234950">
              <a:buFontTx/>
              <a:buChar char="•"/>
            </a:pPr>
            <a:r>
              <a:rPr lang="en-US" sz="2000" b="1" dirty="0"/>
              <a:t>Carbon Dioxide occurs in the atmosphere and can leak into the steam system.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Carbonate and Bicarbonate Alkalinity break down under thermal conditions and produce Carbon Dioxide.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Carbon Dioxide forms Carbonic Acid, a weak acid, and lowers the pH of the condensate system.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Condensate corrosion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2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2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2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245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5" name="Rectangle 1029"/>
          <p:cNvSpPr>
            <a:spLocks noChangeArrowheads="1"/>
          </p:cNvSpPr>
          <p:nvPr/>
        </p:nvSpPr>
        <p:spPr bwMode="auto">
          <a:xfrm>
            <a:off x="2036763" y="2219325"/>
            <a:ext cx="401637" cy="528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r>
              <a:rPr lang="en-US" sz="2800" dirty="0">
                <a:latin typeface="Arial" charset="0"/>
              </a:rPr>
              <a:t>+</a:t>
            </a:r>
          </a:p>
        </p:txBody>
      </p:sp>
      <p:sp>
        <p:nvSpPr>
          <p:cNvPr id="230407" name="AutoShape 1031"/>
          <p:cNvSpPr>
            <a:spLocks noChangeArrowheads="1"/>
          </p:cNvSpPr>
          <p:nvPr/>
        </p:nvSpPr>
        <p:spPr bwMode="auto">
          <a:xfrm>
            <a:off x="4425950" y="2139950"/>
            <a:ext cx="1587500" cy="673100"/>
          </a:xfrm>
          <a:prstGeom prst="rightArrow">
            <a:avLst>
              <a:gd name="adj1" fmla="val 50000"/>
              <a:gd name="adj2" fmla="val 117935"/>
            </a:avLst>
          </a:prstGeom>
          <a:solidFill>
            <a:srgbClr val="969696"/>
          </a:solidFill>
          <a:ln w="12700">
            <a:solidFill>
              <a:srgbClr val="969696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en-GB"/>
          </a:p>
        </p:txBody>
      </p:sp>
      <p:grpSp>
        <p:nvGrpSpPr>
          <p:cNvPr id="2" name="Group 1"/>
          <p:cNvGrpSpPr/>
          <p:nvPr/>
        </p:nvGrpSpPr>
        <p:grpSpPr>
          <a:xfrm>
            <a:off x="436563" y="1987550"/>
            <a:ext cx="1293625" cy="2173045"/>
            <a:chOff x="436563" y="1987550"/>
            <a:chExt cx="1293625" cy="2173045"/>
          </a:xfrm>
        </p:grpSpPr>
        <p:sp>
          <p:nvSpPr>
            <p:cNvPr id="230404" name="Oval 1028"/>
            <p:cNvSpPr>
              <a:spLocks noChangeArrowheads="1"/>
            </p:cNvSpPr>
            <p:nvPr/>
          </p:nvSpPr>
          <p:spPr bwMode="auto">
            <a:xfrm>
              <a:off x="615950" y="1987550"/>
              <a:ext cx="1054100" cy="1054100"/>
            </a:xfrm>
            <a:prstGeom prst="ellipse">
              <a:avLst/>
            </a:prstGeom>
            <a:solidFill>
              <a:schemeClr val="accent4"/>
            </a:solidFill>
            <a:ln w="12700">
              <a:solidFill>
                <a:srgbClr val="339966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dirty="0"/>
                <a:t>CO2</a:t>
              </a:r>
            </a:p>
          </p:txBody>
        </p:sp>
        <p:sp>
          <p:nvSpPr>
            <p:cNvPr id="230409" name="Rectangle 1033"/>
            <p:cNvSpPr>
              <a:spLocks noChangeArrowheads="1"/>
            </p:cNvSpPr>
            <p:nvPr/>
          </p:nvSpPr>
          <p:spPr bwMode="auto">
            <a:xfrm>
              <a:off x="436563" y="3332163"/>
              <a:ext cx="1293625" cy="82843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 dirty="0">
                  <a:solidFill>
                    <a:schemeClr val="accent4"/>
                  </a:solidFill>
                </a:rPr>
                <a:t>Carbon</a:t>
              </a:r>
            </a:p>
            <a:p>
              <a:r>
                <a:rPr lang="en-US" sz="2400" b="1" dirty="0">
                  <a:solidFill>
                    <a:schemeClr val="accent4"/>
                  </a:solidFill>
                </a:rPr>
                <a:t>Dioxide</a:t>
              </a:r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2749550" y="1987550"/>
            <a:ext cx="1066800" cy="1874838"/>
            <a:chOff x="2749550" y="1987550"/>
            <a:chExt cx="1066800" cy="1874838"/>
          </a:xfrm>
        </p:grpSpPr>
        <p:sp>
          <p:nvSpPr>
            <p:cNvPr id="230406" name="Oval 1030"/>
            <p:cNvSpPr>
              <a:spLocks noChangeArrowheads="1"/>
            </p:cNvSpPr>
            <p:nvPr/>
          </p:nvSpPr>
          <p:spPr bwMode="auto">
            <a:xfrm>
              <a:off x="2749550" y="1987550"/>
              <a:ext cx="1054100" cy="1054100"/>
            </a:xfrm>
            <a:prstGeom prst="ellipse">
              <a:avLst/>
            </a:prstGeom>
            <a:solidFill>
              <a:schemeClr val="tx2"/>
            </a:solidFill>
            <a:ln w="12700">
              <a:solidFill>
                <a:srgbClr val="FFCC00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b="1">
                  <a:solidFill>
                    <a:srgbClr val="000000"/>
                  </a:solidFill>
                </a:rPr>
                <a:t>H</a:t>
              </a:r>
              <a:r>
                <a:rPr lang="en-US" b="1" baseline="-25000">
                  <a:solidFill>
                    <a:srgbClr val="000000"/>
                  </a:solidFill>
                </a:rPr>
                <a:t>2</a:t>
              </a:r>
              <a:r>
                <a:rPr lang="en-US" b="1">
                  <a:solidFill>
                    <a:srgbClr val="000000"/>
                  </a:solidFill>
                </a:rPr>
                <a:t>O</a:t>
              </a:r>
            </a:p>
          </p:txBody>
        </p:sp>
        <p:sp>
          <p:nvSpPr>
            <p:cNvPr id="230410" name="Rectangle 1034"/>
            <p:cNvSpPr>
              <a:spLocks noChangeArrowheads="1"/>
            </p:cNvSpPr>
            <p:nvPr/>
          </p:nvSpPr>
          <p:spPr bwMode="auto">
            <a:xfrm>
              <a:off x="2798763" y="3408363"/>
              <a:ext cx="1017587" cy="454025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en-US" sz="2400" b="1">
                  <a:solidFill>
                    <a:schemeClr val="tx2"/>
                  </a:solidFill>
                </a:rPr>
                <a:t>Water</a:t>
              </a: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938838" y="1758950"/>
            <a:ext cx="2905125" cy="2333625"/>
            <a:chOff x="5938838" y="1758950"/>
            <a:chExt cx="2905125" cy="2333625"/>
          </a:xfrm>
        </p:grpSpPr>
        <p:sp>
          <p:nvSpPr>
            <p:cNvPr id="230408" name="Oval 1032"/>
            <p:cNvSpPr>
              <a:spLocks noChangeArrowheads="1"/>
            </p:cNvSpPr>
            <p:nvPr/>
          </p:nvSpPr>
          <p:spPr bwMode="auto">
            <a:xfrm>
              <a:off x="6635750" y="1758950"/>
              <a:ext cx="1739900" cy="1587500"/>
            </a:xfrm>
            <a:prstGeom prst="ellipse">
              <a:avLst/>
            </a:prstGeom>
            <a:solidFill>
              <a:srgbClr val="3E57AD"/>
            </a:solidFill>
            <a:ln w="12700">
              <a:solidFill>
                <a:srgbClr val="333399"/>
              </a:solidFill>
              <a:round/>
              <a:headEnd/>
              <a:tailEnd/>
            </a:ln>
            <a:effectLst/>
          </p:spPr>
          <p:txBody>
            <a:bodyPr wrap="none" lIns="90488" tIns="44450" rIns="90488" bIns="44450" anchor="ctr"/>
            <a:lstStyle/>
            <a:p>
              <a:pPr algn="ctr"/>
              <a:r>
                <a:rPr lang="en-US" sz="3600" b="1">
                  <a:solidFill>
                    <a:srgbClr val="FFFFFF"/>
                  </a:solidFill>
                </a:rPr>
                <a:t>H</a:t>
              </a:r>
              <a:r>
                <a:rPr lang="en-US" sz="3600" b="1" baseline="-25000">
                  <a:solidFill>
                    <a:srgbClr val="FFFFFF"/>
                  </a:solidFill>
                </a:rPr>
                <a:t>2</a:t>
              </a:r>
              <a:r>
                <a:rPr lang="en-US" sz="3600" b="1">
                  <a:solidFill>
                    <a:srgbClr val="FFFFFF"/>
                  </a:solidFill>
                </a:rPr>
                <a:t>CO</a:t>
              </a:r>
              <a:r>
                <a:rPr lang="en-US" sz="3600" b="1" baseline="-25000">
                  <a:solidFill>
                    <a:srgbClr val="FFFFFF"/>
                  </a:solidFill>
                </a:rPr>
                <a:t>3</a:t>
              </a:r>
            </a:p>
          </p:txBody>
        </p:sp>
        <p:sp>
          <p:nvSpPr>
            <p:cNvPr id="230411" name="Rectangle 1035"/>
            <p:cNvSpPr>
              <a:spLocks noChangeArrowheads="1"/>
            </p:cNvSpPr>
            <p:nvPr/>
          </p:nvSpPr>
          <p:spPr bwMode="auto">
            <a:xfrm>
              <a:off x="5938838" y="3576638"/>
              <a:ext cx="2905125" cy="515937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en-US" sz="2800" b="1"/>
                <a:t>Carbonic Acid</a:t>
              </a:r>
            </a:p>
          </p:txBody>
        </p:sp>
      </p:grpSp>
      <p:sp>
        <p:nvSpPr>
          <p:cNvPr id="230412" name="Rectangle 1036"/>
          <p:cNvSpPr>
            <a:spLocks noChangeArrowheads="1"/>
          </p:cNvSpPr>
          <p:nvPr/>
        </p:nvSpPr>
        <p:spPr bwMode="auto">
          <a:xfrm>
            <a:off x="395288" y="4643438"/>
            <a:ext cx="4352925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4400"/>
              <a:t>Steam </a:t>
            </a:r>
            <a:br>
              <a:rPr lang="en-US" sz="4400"/>
            </a:br>
            <a:r>
              <a:rPr lang="en-US" sz="4400"/>
              <a:t>Phase</a:t>
            </a:r>
          </a:p>
        </p:txBody>
      </p:sp>
      <p:sp>
        <p:nvSpPr>
          <p:cNvPr id="230413" name="Rectangle 1037"/>
          <p:cNvSpPr>
            <a:spLocks noChangeArrowheads="1"/>
          </p:cNvSpPr>
          <p:nvPr/>
        </p:nvSpPr>
        <p:spPr bwMode="auto">
          <a:xfrm>
            <a:off x="5389563" y="4643438"/>
            <a:ext cx="3683000" cy="14287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4400"/>
              <a:t>Condensate</a:t>
            </a:r>
            <a:br>
              <a:rPr lang="en-US" sz="4400"/>
            </a:br>
            <a:r>
              <a:rPr lang="en-US" sz="4400"/>
              <a:t>Phase</a:t>
            </a:r>
          </a:p>
        </p:txBody>
      </p:sp>
      <p:sp>
        <p:nvSpPr>
          <p:cNvPr id="14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Carbonic acid formation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304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040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04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304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304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0405" grpId="0"/>
      <p:bldP spid="230407" grpId="0" animBg="1"/>
      <p:bldP spid="230412" grpId="0"/>
      <p:bldP spid="2304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b="1" dirty="0"/>
              <a:t>Pretreatment approaches</a:t>
            </a:r>
          </a:p>
          <a:p>
            <a:pPr lvl="1"/>
            <a:r>
              <a:rPr lang="en-US" sz="2000" b="1" dirty="0"/>
              <a:t>RO</a:t>
            </a:r>
          </a:p>
          <a:p>
            <a:pPr lvl="1"/>
            <a:r>
              <a:rPr lang="en-US" sz="2000" b="1" dirty="0"/>
              <a:t>Softener</a:t>
            </a:r>
          </a:p>
          <a:p>
            <a:pPr lvl="1"/>
            <a:r>
              <a:rPr lang="en-US" sz="2000" b="1" dirty="0" err="1"/>
              <a:t>Demin</a:t>
            </a:r>
            <a:endParaRPr lang="en-US" sz="2000" b="1" dirty="0"/>
          </a:p>
          <a:p>
            <a:r>
              <a:rPr lang="en-US" sz="2400" b="1" dirty="0"/>
              <a:t>Chemical treatment approaches</a:t>
            </a:r>
          </a:p>
          <a:p>
            <a:r>
              <a:rPr lang="en-US" sz="2400" b="1" dirty="0"/>
              <a:t>Condensate polishing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How to protect the condensate system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5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5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5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5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05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5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5155" grpId="0" build="p" autoUpdateAnimBg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Effects of Poor Boiler Water Treatment</a:t>
            </a:r>
          </a:p>
        </p:txBody>
      </p:sp>
      <p:sp>
        <p:nvSpPr>
          <p:cNvPr id="19968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84734" y="1779723"/>
            <a:ext cx="6554867" cy="1066800"/>
          </a:xfrm>
        </p:spPr>
        <p:txBody>
          <a:bodyPr>
            <a:noAutofit/>
          </a:bodyPr>
          <a:lstStyle/>
          <a:p>
            <a:pPr marL="234950" indent="-234950">
              <a:buFontTx/>
              <a:buChar char="•"/>
            </a:pPr>
            <a:r>
              <a:rPr lang="en-US" sz="2400" b="1" dirty="0"/>
              <a:t>Operational Upsets &amp; Unscheduled Outages.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73110" y="2926597"/>
            <a:ext cx="6554867" cy="15535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Aft>
                <a:spcPts val="0"/>
              </a:spcAft>
              <a:buFontTx/>
              <a:buChar char="•"/>
            </a:pPr>
            <a:r>
              <a:rPr lang="en-US" sz="2400" b="1" dirty="0"/>
              <a:t>Reduced Plant Safety &amp; environmental/regulatory Non-compliance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>
          <a:xfrm>
            <a:off x="1298941" y="4455474"/>
            <a:ext cx="5584892" cy="8512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Aft>
                <a:spcPts val="0"/>
              </a:spcAft>
              <a:buFontTx/>
              <a:buChar char="•"/>
            </a:pPr>
            <a:r>
              <a:rPr lang="en-US" sz="2400" b="1" dirty="0"/>
              <a:t>Excessive Costs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84734" y="5181600"/>
            <a:ext cx="6554867" cy="69220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Aft>
                <a:spcPts val="0"/>
              </a:spcAft>
              <a:buFontTx/>
              <a:buChar char="•"/>
            </a:pPr>
            <a:r>
              <a:rPr lang="en-US" sz="2400" b="1" dirty="0"/>
              <a:t>Limited Reliability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96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3" grpId="0" build="p"/>
      <p:bldP spid="5" grpId="0"/>
      <p:bldP spid="6" grpId="0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3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371600" y="1981200"/>
            <a:ext cx="7102098" cy="85017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/>
              <a:t>Neutralizing amines</a:t>
            </a:r>
            <a:endParaRPr lang="en-US" sz="2800" b="1" dirty="0"/>
          </a:p>
          <a:p>
            <a:pPr marL="0" indent="0" algn="ctr">
              <a:buNone/>
            </a:pPr>
            <a:endParaRPr lang="en-US" sz="2800" b="1" dirty="0"/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Chemical approach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011119" y="3449367"/>
            <a:ext cx="7102098" cy="8501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3600" b="1" dirty="0"/>
              <a:t>filming amines</a:t>
            </a:r>
            <a:endParaRPr lang="en-US" sz="2800" b="1" dirty="0"/>
          </a:p>
          <a:p>
            <a:pPr marL="0" indent="0" algn="ctr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sz="28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03" grpId="0" build="p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Chemical approach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675968" y="1368409"/>
            <a:ext cx="7772400" cy="13747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Font typeface="Arial" panose="020B0604020202020204" pitchFamily="34" charset="0"/>
              <a:buNone/>
            </a:pPr>
            <a:endParaRPr lang="en-US" b="1" dirty="0"/>
          </a:p>
          <a:p>
            <a:pPr lvl="1" fontAlgn="auto">
              <a:spcAft>
                <a:spcPts val="0"/>
              </a:spcAft>
            </a:pPr>
            <a:r>
              <a:rPr lang="en-US" sz="2000" b="1" dirty="0"/>
              <a:t>Work on the basis of a weak organic base neutralizing the carbonic acid. 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675968" y="2733825"/>
            <a:ext cx="7772400" cy="6189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2000" b="1" dirty="0"/>
              <a:t>Are highly effective and easy to feed and control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675968" y="3352801"/>
            <a:ext cx="7772400" cy="609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2000" b="1" dirty="0"/>
              <a:t>Provide no protection against oxygen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>
          <a:xfrm>
            <a:off x="675968" y="3962401"/>
            <a:ext cx="7772400" cy="75581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2000" b="1" dirty="0"/>
              <a:t>FDA approved products available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675968" y="4520342"/>
            <a:ext cx="7772400" cy="5850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2000" b="1" dirty="0"/>
              <a:t>Can improve oxygen scavenger performance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>
          <a:xfrm>
            <a:off x="675968" y="5089841"/>
            <a:ext cx="7772400" cy="5560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lvl="1" fontAlgn="auto">
              <a:spcAft>
                <a:spcPts val="0"/>
              </a:spcAft>
            </a:pPr>
            <a:r>
              <a:rPr lang="en-US" sz="2000" b="1" dirty="0"/>
              <a:t>Higher alkaline waters require more product.</a:t>
            </a:r>
          </a:p>
        </p:txBody>
      </p:sp>
    </p:spTree>
    <p:extLst>
      <p:ext uri="{BB962C8B-B14F-4D97-AF65-F5344CB8AC3E}">
        <p14:creationId xmlns:p14="http://schemas.microsoft.com/office/powerpoint/2010/main" val="3439114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  <p:bldP spid="1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782264" y="2179596"/>
            <a:ext cx="7400925" cy="3002004"/>
            <a:chOff x="676275" y="649366"/>
            <a:chExt cx="7400925" cy="2790747"/>
          </a:xfrm>
        </p:grpSpPr>
        <p:grpSp>
          <p:nvGrpSpPr>
            <p:cNvPr id="2" name="Group 1"/>
            <p:cNvGrpSpPr/>
            <p:nvPr/>
          </p:nvGrpSpPr>
          <p:grpSpPr>
            <a:xfrm>
              <a:off x="676275" y="1173955"/>
              <a:ext cx="7400925" cy="2266158"/>
              <a:chOff x="676275" y="1173955"/>
              <a:chExt cx="7400925" cy="2266158"/>
            </a:xfrm>
          </p:grpSpPr>
          <p:sp>
            <p:nvSpPr>
              <p:cNvPr id="334857" name="Rectangle 9"/>
              <p:cNvSpPr>
                <a:spLocks noChangeArrowheads="1"/>
              </p:cNvSpPr>
              <p:nvPr/>
            </p:nvSpPr>
            <p:spPr bwMode="auto">
              <a:xfrm>
                <a:off x="685800" y="2971800"/>
                <a:ext cx="7391400" cy="468313"/>
              </a:xfrm>
              <a:prstGeom prst="rect">
                <a:avLst/>
              </a:prstGeom>
              <a:solidFill>
                <a:srgbClr val="C0B9B1">
                  <a:alpha val="50000"/>
                </a:srgbClr>
              </a:solidFill>
              <a:ln w="9525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56" name="Rectangle 8"/>
              <p:cNvSpPr>
                <a:spLocks noChangeArrowheads="1"/>
              </p:cNvSpPr>
              <p:nvPr/>
            </p:nvSpPr>
            <p:spPr bwMode="auto">
              <a:xfrm>
                <a:off x="685800" y="2362200"/>
                <a:ext cx="7391400" cy="533400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  <a:alpha val="50000"/>
                </a:schemeClr>
              </a:solidFill>
              <a:ln w="9525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55" name="Rectangle 7"/>
              <p:cNvSpPr>
                <a:spLocks noChangeArrowheads="1"/>
              </p:cNvSpPr>
              <p:nvPr/>
            </p:nvSpPr>
            <p:spPr bwMode="auto">
              <a:xfrm>
                <a:off x="685800" y="1752599"/>
                <a:ext cx="7391400" cy="490537"/>
              </a:xfrm>
              <a:prstGeom prst="rect">
                <a:avLst/>
              </a:prstGeom>
              <a:solidFill>
                <a:srgbClr val="C0B9B1">
                  <a:alpha val="50000"/>
                </a:srgbClr>
              </a:solidFill>
              <a:ln w="9525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4853" name="Rectangle 5"/>
              <p:cNvSpPr>
                <a:spLocks noChangeArrowheads="1"/>
              </p:cNvSpPr>
              <p:nvPr/>
            </p:nvSpPr>
            <p:spPr bwMode="auto">
              <a:xfrm>
                <a:off x="676275" y="1173955"/>
                <a:ext cx="7391400" cy="502443"/>
              </a:xfrm>
              <a:prstGeom prst="rect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9525">
                <a:solidFill>
                  <a:srgbClr val="C0C0C0"/>
                </a:solidFill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4" name="Rectangle 3"/>
            <p:cNvSpPr txBox="1">
              <a:spLocks noChangeArrowheads="1"/>
            </p:cNvSpPr>
            <p:nvPr/>
          </p:nvSpPr>
          <p:spPr>
            <a:xfrm>
              <a:off x="723254" y="649366"/>
              <a:ext cx="7162800" cy="421479"/>
            </a:xfrm>
            <a:prstGeom prst="rect">
              <a:avLst/>
            </a:prstGeom>
            <a:noFill/>
            <a:ln/>
          </p:spPr>
          <p:txBody>
            <a:bodyPr vert="horz" lIns="90488" tIns="44450" rIns="90488" bIns="44450" rtlCol="0" anchor="t" anchorCtr="0">
              <a:noAutofit/>
            </a:bodyPr>
            <a:lstStyle>
              <a:lvl1pPr marL="179388" indent="-179388" algn="l" defTabSz="457200" rtl="0" eaLnBrk="1" latinLnBrk="0" hangingPunct="1">
                <a:spcBef>
                  <a:spcPct val="20000"/>
                </a:spcBef>
                <a:buClr>
                  <a:schemeClr val="tx2"/>
                </a:buClr>
                <a:buSzPct val="60000"/>
                <a:buFont typeface="Courier New" panose="02070309020205020404" pitchFamily="49" charset="0"/>
                <a:buChar char="o"/>
                <a:defRPr lang="fr-FR" sz="18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1pPr>
              <a:lvl2pPr marL="450850" indent="-185738" algn="l" defTabSz="457200" rtl="0" eaLnBrk="1" latinLnBrk="0" hangingPunct="1">
                <a:spcBef>
                  <a:spcPct val="20000"/>
                </a:spcBef>
                <a:buClr>
                  <a:srgbClr val="F20000"/>
                </a:buClr>
                <a:buSzPct val="60000"/>
                <a:buFont typeface="Courier New" panose="02070309020205020404" pitchFamily="49" charset="0"/>
                <a:buChar char="o"/>
                <a:defRPr lang="fr-FR" sz="1600" b="0" i="1" kern="1200" dirty="0" smtClean="0">
                  <a:solidFill>
                    <a:srgbClr val="E2001A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982663" indent="-180975" algn="l" defTabSz="457200" rtl="0" eaLnBrk="1" latinLnBrk="0" hangingPunct="1">
                <a:spcBef>
                  <a:spcPct val="20000"/>
                </a:spcBef>
                <a:buClr>
                  <a:srgbClr val="F20000"/>
                </a:buClr>
                <a:buSzPct val="50000"/>
                <a:buFont typeface="Courier New" panose="02070309020205020404" pitchFamily="49" charset="0"/>
                <a:buChar char="o"/>
                <a:defRPr lang="fr-FR" sz="11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/>
                <a:buChar char="–"/>
                <a:defRPr lang="fr-FR" sz="1200" b="0" kern="1200" dirty="0" smtClean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/>
                <a:buChar char="»"/>
                <a:defRPr lang="fr-FR" sz="1200" b="0" kern="1200" dirty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 defTabSz="898525" fontAlgn="auto">
                <a:spcAft>
                  <a:spcPts val="0"/>
                </a:spcAft>
                <a:buFont typeface="Courier New" panose="02070309020205020404" pitchFamily="49" charset="0"/>
                <a:buNone/>
                <a:tabLst>
                  <a:tab pos="3708400" algn="ctr"/>
                  <a:tab pos="5168900" algn="ctr"/>
                  <a:tab pos="6518275" algn="ctr"/>
                </a:tabLst>
              </a:pPr>
              <a:r>
                <a:rPr lang="en-US" sz="2000" b="1" dirty="0">
                  <a:cs typeface="Arial" panose="020B0604020202020204" pitchFamily="34" charset="0"/>
                </a:rPr>
                <a:t>DR vs. Pressure</a:t>
              </a:r>
              <a:br>
                <a:rPr lang="en-US" sz="2000" b="1" dirty="0">
                  <a:cs typeface="Arial" panose="020B0604020202020204" pitchFamily="34" charset="0"/>
                </a:rPr>
              </a:br>
              <a:endParaRPr lang="en-US" sz="2000" b="1" dirty="0">
                <a:cs typeface="Arial" panose="020B0604020202020204" pitchFamily="34" charset="0"/>
              </a:endParaRPr>
            </a:p>
            <a:p>
              <a:pPr defTabSz="898525" fontAlgn="auto">
                <a:spcAft>
                  <a:spcPts val="0"/>
                </a:spcAft>
                <a:tabLst>
                  <a:tab pos="3708400" algn="ctr"/>
                  <a:tab pos="5168900" algn="ctr"/>
                  <a:tab pos="6518275" algn="ctr"/>
                </a:tabLst>
              </a:pPr>
              <a:r>
                <a:rPr lang="en-US" sz="2000" b="1" dirty="0">
                  <a:cs typeface="Arial" panose="020B0604020202020204" pitchFamily="34" charset="0"/>
                </a:rPr>
                <a:t>AMINE	0 PSIG	200 PSIG	1000 PSIG</a:t>
              </a:r>
              <a:br>
                <a:rPr lang="en-US" sz="2000" b="1" dirty="0">
                  <a:cs typeface="Arial" panose="020B0604020202020204" pitchFamily="34" charset="0"/>
                </a:rPr>
              </a:br>
              <a:endParaRPr lang="en-US" sz="2000" b="1" dirty="0">
                <a:cs typeface="Arial" panose="020B0604020202020204" pitchFamily="34" charset="0"/>
              </a:endParaRPr>
            </a:p>
            <a:p>
              <a:pPr defTabSz="898525" fontAlgn="auto">
                <a:spcAft>
                  <a:spcPts val="0"/>
                </a:spcAft>
                <a:tabLst>
                  <a:tab pos="3708400" algn="ctr"/>
                  <a:tab pos="5168900" algn="ctr"/>
                  <a:tab pos="6518275" algn="ctr"/>
                </a:tabLst>
              </a:pPr>
              <a:r>
                <a:rPr lang="en-US" sz="2000" b="1" i="1" dirty="0">
                  <a:cs typeface="Arial" panose="020B0604020202020204" pitchFamily="34" charset="0"/>
                </a:rPr>
                <a:t>CYCLOHEXYLAMINE	4.0	16.0	9.3</a:t>
              </a:r>
              <a:br>
                <a:rPr lang="en-US" sz="2000" b="1" i="1" dirty="0">
                  <a:cs typeface="Arial" panose="020B0604020202020204" pitchFamily="34" charset="0"/>
                </a:rPr>
              </a:br>
              <a:endParaRPr lang="en-US" sz="2000" b="1" i="1" dirty="0">
                <a:cs typeface="Arial" panose="020B0604020202020204" pitchFamily="34" charset="0"/>
              </a:endParaRPr>
            </a:p>
            <a:p>
              <a:pPr defTabSz="898525" fontAlgn="auto">
                <a:spcAft>
                  <a:spcPts val="0"/>
                </a:spcAft>
                <a:tabLst>
                  <a:tab pos="3708400" algn="ctr"/>
                  <a:tab pos="5168900" algn="ctr"/>
                  <a:tab pos="6518275" algn="ctr"/>
                </a:tabLst>
              </a:pPr>
              <a:r>
                <a:rPr lang="en-US" sz="2000" b="1" dirty="0">
                  <a:cs typeface="Arial" panose="020B0604020202020204" pitchFamily="34" charset="0"/>
                </a:rPr>
                <a:t>DEAE	1.7	4.5	3.4</a:t>
              </a:r>
              <a:br>
                <a:rPr lang="en-US" sz="2000" b="1" dirty="0">
                  <a:cs typeface="Arial" panose="020B0604020202020204" pitchFamily="34" charset="0"/>
                </a:rPr>
              </a:br>
              <a:endParaRPr lang="en-US" sz="2000" b="1" dirty="0">
                <a:cs typeface="Arial" panose="020B0604020202020204" pitchFamily="34" charset="0"/>
              </a:endParaRPr>
            </a:p>
            <a:p>
              <a:pPr defTabSz="898525" fontAlgn="auto">
                <a:spcAft>
                  <a:spcPts val="0"/>
                </a:spcAft>
                <a:tabLst>
                  <a:tab pos="3708400" algn="ctr"/>
                  <a:tab pos="5168900" algn="ctr"/>
                  <a:tab pos="6518275" algn="ctr"/>
                </a:tabLst>
              </a:pPr>
              <a:r>
                <a:rPr lang="en-US" sz="2000" b="1" dirty="0">
                  <a:cs typeface="Arial" panose="020B0604020202020204" pitchFamily="34" charset="0"/>
                </a:rPr>
                <a:t>MORPHOLINE	0.4	1.6	1.0</a:t>
              </a:r>
              <a:br>
                <a:rPr lang="en-US" sz="2000" b="1" dirty="0">
                  <a:cs typeface="Arial" panose="020B0604020202020204" pitchFamily="34" charset="0"/>
                </a:rPr>
              </a:br>
              <a:endParaRPr lang="en-US" sz="2000" b="1" dirty="0">
                <a:cs typeface="Arial" panose="020B0604020202020204" pitchFamily="34" charset="0"/>
              </a:endParaRPr>
            </a:p>
          </p:txBody>
        </p:sp>
      </p:grpSp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66368" y="76200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3 common amines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482600" y="4559300"/>
            <a:ext cx="8331200" cy="1395413"/>
          </a:xfrm>
          <a:prstGeom prst="rect">
            <a:avLst/>
          </a:prstGeom>
          <a:solidFill>
            <a:srgbClr val="CECECE"/>
          </a:solidFill>
          <a:ln w="5080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lIns="85725" tIns="44450" rIns="85725" bIns="44450" anchor="ctr"/>
          <a:lstStyle/>
          <a:p>
            <a:pPr defTabSz="854075">
              <a:lnSpc>
                <a:spcPct val="90000"/>
              </a:lnSpc>
            </a:pPr>
            <a:r>
              <a:rPr lang="en-US" sz="3600" b="1">
                <a:solidFill>
                  <a:schemeClr val="bg1"/>
                </a:solidFill>
              </a:rPr>
              <a:t>        METAL SURFACE</a:t>
            </a:r>
          </a:p>
        </p:txBody>
      </p:sp>
      <p:sp>
        <p:nvSpPr>
          <p:cNvPr id="315395" name="Rectangle 3"/>
          <p:cNvSpPr>
            <a:spLocks noChangeArrowheads="1"/>
          </p:cNvSpPr>
          <p:nvPr/>
        </p:nvSpPr>
        <p:spPr bwMode="auto">
          <a:xfrm>
            <a:off x="517525" y="2362200"/>
            <a:ext cx="8207375" cy="504825"/>
          </a:xfrm>
          <a:prstGeom prst="rect">
            <a:avLst/>
          </a:prstGeom>
          <a:solidFill>
            <a:srgbClr val="A2C1FE"/>
          </a:solidFill>
          <a:ln w="76200" cmpd="tri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lIns="90488" tIns="46038" rIns="90488" bIns="46038" anchor="ctr"/>
          <a:lstStyle/>
          <a:p>
            <a:pPr algn="ctr" defTabSz="898525"/>
            <a:r>
              <a:rPr lang="en-US" sz="2300" b="1">
                <a:solidFill>
                  <a:srgbClr val="063DE8"/>
                </a:solidFill>
              </a:rPr>
              <a:t>Hydrophobic Barrier Film</a:t>
            </a:r>
          </a:p>
        </p:txBody>
      </p:sp>
      <p:sp>
        <p:nvSpPr>
          <p:cNvPr id="315396" name="Rectangle 4"/>
          <p:cNvSpPr>
            <a:spLocks noChangeArrowheads="1"/>
          </p:cNvSpPr>
          <p:nvPr/>
        </p:nvSpPr>
        <p:spPr bwMode="auto">
          <a:xfrm>
            <a:off x="8731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7" name="Oval 5"/>
          <p:cNvSpPr>
            <a:spLocks noChangeArrowheads="1"/>
          </p:cNvSpPr>
          <p:nvPr/>
        </p:nvSpPr>
        <p:spPr bwMode="auto">
          <a:xfrm>
            <a:off x="1285875" y="3929063"/>
            <a:ext cx="566738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8" name="Oval 6"/>
          <p:cNvSpPr>
            <a:spLocks noChangeArrowheads="1"/>
          </p:cNvSpPr>
          <p:nvPr/>
        </p:nvSpPr>
        <p:spPr bwMode="auto">
          <a:xfrm>
            <a:off x="630238" y="3929063"/>
            <a:ext cx="566737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399" name="Oval 7"/>
          <p:cNvSpPr>
            <a:spLocks noChangeArrowheads="1"/>
          </p:cNvSpPr>
          <p:nvPr/>
        </p:nvSpPr>
        <p:spPr bwMode="auto">
          <a:xfrm>
            <a:off x="1941513" y="3929063"/>
            <a:ext cx="566737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0" name="Oval 8"/>
          <p:cNvSpPr>
            <a:spLocks noChangeArrowheads="1"/>
          </p:cNvSpPr>
          <p:nvPr/>
        </p:nvSpPr>
        <p:spPr bwMode="auto">
          <a:xfrm>
            <a:off x="2641600" y="3929063"/>
            <a:ext cx="566738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1" name="Oval 9"/>
          <p:cNvSpPr>
            <a:spLocks noChangeArrowheads="1"/>
          </p:cNvSpPr>
          <p:nvPr/>
        </p:nvSpPr>
        <p:spPr bwMode="auto">
          <a:xfrm>
            <a:off x="3297238" y="3929063"/>
            <a:ext cx="566737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2" name="Oval 10"/>
          <p:cNvSpPr>
            <a:spLocks noChangeArrowheads="1"/>
          </p:cNvSpPr>
          <p:nvPr/>
        </p:nvSpPr>
        <p:spPr bwMode="auto">
          <a:xfrm>
            <a:off x="3952875" y="3929063"/>
            <a:ext cx="566738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3" name="Oval 11"/>
          <p:cNvSpPr>
            <a:spLocks noChangeArrowheads="1"/>
          </p:cNvSpPr>
          <p:nvPr/>
        </p:nvSpPr>
        <p:spPr bwMode="auto">
          <a:xfrm>
            <a:off x="4608513" y="3929063"/>
            <a:ext cx="565150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4" name="Oval 12"/>
          <p:cNvSpPr>
            <a:spLocks noChangeArrowheads="1"/>
          </p:cNvSpPr>
          <p:nvPr/>
        </p:nvSpPr>
        <p:spPr bwMode="auto">
          <a:xfrm>
            <a:off x="5308600" y="3929063"/>
            <a:ext cx="566738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5" name="Oval 13"/>
          <p:cNvSpPr>
            <a:spLocks noChangeArrowheads="1"/>
          </p:cNvSpPr>
          <p:nvPr/>
        </p:nvSpPr>
        <p:spPr bwMode="auto">
          <a:xfrm>
            <a:off x="5964238" y="3929063"/>
            <a:ext cx="566737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6" name="Rectangle 14"/>
          <p:cNvSpPr>
            <a:spLocks noChangeArrowheads="1"/>
          </p:cNvSpPr>
          <p:nvPr/>
        </p:nvSpPr>
        <p:spPr bwMode="auto">
          <a:xfrm>
            <a:off x="6615113" y="5170488"/>
            <a:ext cx="2176462" cy="692150"/>
          </a:xfrm>
          <a:prstGeom prst="rect">
            <a:avLst/>
          </a:prstGeom>
          <a:noFill/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lIns="90488" tIns="46038" rIns="90488" bIns="46038">
            <a:spAutoFit/>
          </a:bodyPr>
          <a:lstStyle/>
          <a:p>
            <a:pPr algn="ctr" defTabSz="898525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</a:rPr>
              <a:t>HYDROPHILIC</a:t>
            </a:r>
          </a:p>
          <a:p>
            <a:pPr algn="ctr" defTabSz="898525">
              <a:lnSpc>
                <a:spcPct val="90000"/>
              </a:lnSpc>
            </a:pPr>
            <a:r>
              <a:rPr lang="en-US" sz="2000" b="1">
                <a:solidFill>
                  <a:srgbClr val="000000"/>
                </a:solidFill>
              </a:rPr>
              <a:t>ANCHOR</a:t>
            </a:r>
          </a:p>
        </p:txBody>
      </p:sp>
      <p:sp>
        <p:nvSpPr>
          <p:cNvPr id="315408" name="Oval 16"/>
          <p:cNvSpPr>
            <a:spLocks noChangeArrowheads="1"/>
          </p:cNvSpPr>
          <p:nvPr/>
        </p:nvSpPr>
        <p:spPr bwMode="auto">
          <a:xfrm>
            <a:off x="6650038" y="3929063"/>
            <a:ext cx="566737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09" name="Oval 17"/>
          <p:cNvSpPr>
            <a:spLocks noChangeArrowheads="1"/>
          </p:cNvSpPr>
          <p:nvPr/>
        </p:nvSpPr>
        <p:spPr bwMode="auto">
          <a:xfrm>
            <a:off x="7335838" y="3929063"/>
            <a:ext cx="566737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0" name="Oval 18"/>
          <p:cNvSpPr>
            <a:spLocks noChangeArrowheads="1"/>
          </p:cNvSpPr>
          <p:nvPr/>
        </p:nvSpPr>
        <p:spPr bwMode="auto">
          <a:xfrm>
            <a:off x="8021638" y="3929063"/>
            <a:ext cx="566737" cy="566737"/>
          </a:xfrm>
          <a:prstGeom prst="ellipse">
            <a:avLst/>
          </a:prstGeom>
          <a:solidFill>
            <a:srgbClr val="A2C1FE"/>
          </a:solidFill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1" name="Rectangle 19"/>
          <p:cNvSpPr>
            <a:spLocks noChangeArrowheads="1"/>
          </p:cNvSpPr>
          <p:nvPr/>
        </p:nvSpPr>
        <p:spPr bwMode="auto">
          <a:xfrm>
            <a:off x="15589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2" name="Rectangle 20"/>
          <p:cNvSpPr>
            <a:spLocks noChangeArrowheads="1"/>
          </p:cNvSpPr>
          <p:nvPr/>
        </p:nvSpPr>
        <p:spPr bwMode="auto">
          <a:xfrm>
            <a:off x="21685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3" name="Rectangle 21"/>
          <p:cNvSpPr>
            <a:spLocks noChangeArrowheads="1"/>
          </p:cNvSpPr>
          <p:nvPr/>
        </p:nvSpPr>
        <p:spPr bwMode="auto">
          <a:xfrm>
            <a:off x="28543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4" name="Rectangle 22"/>
          <p:cNvSpPr>
            <a:spLocks noChangeArrowheads="1"/>
          </p:cNvSpPr>
          <p:nvPr/>
        </p:nvSpPr>
        <p:spPr bwMode="auto">
          <a:xfrm>
            <a:off x="35401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5" name="Rectangle 23"/>
          <p:cNvSpPr>
            <a:spLocks noChangeArrowheads="1"/>
          </p:cNvSpPr>
          <p:nvPr/>
        </p:nvSpPr>
        <p:spPr bwMode="auto">
          <a:xfrm>
            <a:off x="42259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6" name="Rectangle 24"/>
          <p:cNvSpPr>
            <a:spLocks noChangeArrowheads="1"/>
          </p:cNvSpPr>
          <p:nvPr/>
        </p:nvSpPr>
        <p:spPr bwMode="auto">
          <a:xfrm>
            <a:off x="48355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7" name="Rectangle 25"/>
          <p:cNvSpPr>
            <a:spLocks noChangeArrowheads="1"/>
          </p:cNvSpPr>
          <p:nvPr/>
        </p:nvSpPr>
        <p:spPr bwMode="auto">
          <a:xfrm>
            <a:off x="55213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8" name="Rectangle 26"/>
          <p:cNvSpPr>
            <a:spLocks noChangeArrowheads="1"/>
          </p:cNvSpPr>
          <p:nvPr/>
        </p:nvSpPr>
        <p:spPr bwMode="auto">
          <a:xfrm>
            <a:off x="62071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19" name="Rectangle 27"/>
          <p:cNvSpPr>
            <a:spLocks noChangeArrowheads="1"/>
          </p:cNvSpPr>
          <p:nvPr/>
        </p:nvSpPr>
        <p:spPr bwMode="auto">
          <a:xfrm>
            <a:off x="68929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0" name="Rectangle 28"/>
          <p:cNvSpPr>
            <a:spLocks noChangeArrowheads="1"/>
          </p:cNvSpPr>
          <p:nvPr/>
        </p:nvSpPr>
        <p:spPr bwMode="auto">
          <a:xfrm>
            <a:off x="75787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1" name="Rectangle 29"/>
          <p:cNvSpPr>
            <a:spLocks noChangeArrowheads="1"/>
          </p:cNvSpPr>
          <p:nvPr/>
        </p:nvSpPr>
        <p:spPr bwMode="auto">
          <a:xfrm>
            <a:off x="8264525" y="2959100"/>
            <a:ext cx="41275" cy="939800"/>
          </a:xfrm>
          <a:prstGeom prst="rect">
            <a:avLst/>
          </a:prstGeom>
          <a:solidFill>
            <a:srgbClr val="A2C1FE"/>
          </a:solidFill>
          <a:ln w="508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15422" name="Line 30"/>
          <p:cNvSpPr>
            <a:spLocks noChangeShapeType="1"/>
          </p:cNvSpPr>
          <p:nvPr/>
        </p:nvSpPr>
        <p:spPr bwMode="auto">
          <a:xfrm flipV="1">
            <a:off x="7620000" y="4508500"/>
            <a:ext cx="0" cy="5842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2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Filming amines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autoRev="1" fill="remove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0" autoRev="1" fill="remove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1000" autoRev="1" fill="remove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0" autoRev="1" fill="remove"/>
                                        <p:tgtEl>
                                          <p:spTgt spid="31539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1000" autoRev="1" fill="remove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2" dur="1000" autoRev="1" fill="remove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3" dur="1000" autoRev="1" fill="remove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0" autoRev="1" fill="remove"/>
                                        <p:tgtEl>
                                          <p:spTgt spid="31539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1000" autoRev="1" fill="remove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7" dur="1000" autoRev="1" fill="remove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8" dur="1000" autoRev="1" fill="remove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1000" autoRev="1" fill="remove"/>
                                        <p:tgtEl>
                                          <p:spTgt spid="31539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1" dur="1000" autoRev="1" fill="remove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2" dur="1000" autoRev="1" fill="remove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3" dur="1000" autoRev="1" fill="remove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4" dur="1000" autoRev="1" fill="remove"/>
                                        <p:tgtEl>
                                          <p:spTgt spid="31540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autoRev="1" fill="remove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autoRev="1" fill="remove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28" dur="1000" autoRev="1" fill="remove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autoRev="1" fill="remove"/>
                                        <p:tgtEl>
                                          <p:spTgt spid="31540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1" dur="1000" autoRev="1" fill="remove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2" dur="1000" autoRev="1" fill="remove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3" dur="1000" autoRev="1" fill="remove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4" dur="1000" autoRev="1" fill="remove"/>
                                        <p:tgtEl>
                                          <p:spTgt spid="3154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1000" autoRev="1" fill="remove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37" dur="1000" autoRev="1" fill="remove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38" dur="1000" autoRev="1" fill="remove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1000" autoRev="1" fill="remove"/>
                                        <p:tgtEl>
                                          <p:spTgt spid="3154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1000" autoRev="1" fill="remove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2" dur="1000" autoRev="1" fill="remove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3" dur="1000" autoRev="1" fill="remove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1000" autoRev="1" fill="remove"/>
                                        <p:tgtEl>
                                          <p:spTgt spid="31540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1000" autoRev="1" fill="remove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47" dur="1000" autoRev="1" fill="remove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48" dur="1000" autoRev="1" fill="remove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1000" autoRev="1" fill="remove"/>
                                        <p:tgtEl>
                                          <p:spTgt spid="31540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1" dur="1000" autoRev="1" fill="remove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2" dur="1000" autoRev="1" fill="remove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3" dur="1000" autoRev="1" fill="remove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1000" autoRev="1" fill="remove"/>
                                        <p:tgtEl>
                                          <p:spTgt spid="31540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6" dur="1000" autoRev="1" fill="remove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57" dur="1000" autoRev="1" fill="remove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58" dur="1000" autoRev="1" fill="remove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9" dur="1000" autoRev="1" fill="remove"/>
                                        <p:tgtEl>
                                          <p:spTgt spid="31540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1" dur="1000" autoRev="1" fill="remove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62" dur="1000" autoRev="1" fill="remove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63" dur="1000" autoRev="1" fill="remove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1000" autoRev="1" fill="remove"/>
                                        <p:tgtEl>
                                          <p:spTgt spid="3154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397" grpId="0" animBg="1"/>
      <p:bldP spid="315398" grpId="0" animBg="1"/>
      <p:bldP spid="315399" grpId="0" animBg="1"/>
      <p:bldP spid="315400" grpId="0" animBg="1"/>
      <p:bldP spid="315401" grpId="0" animBg="1"/>
      <p:bldP spid="315402" grpId="0" animBg="1"/>
      <p:bldP spid="315403" grpId="0" animBg="1"/>
      <p:bldP spid="315404" grpId="0" animBg="1"/>
      <p:bldP spid="315405" grpId="0" animBg="1"/>
      <p:bldP spid="315408" grpId="0" animBg="1"/>
      <p:bldP spid="315409" grpId="0" animBg="1"/>
      <p:bldP spid="3154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558650" y="2015800"/>
            <a:ext cx="2296694" cy="1239890"/>
            <a:chOff x="1429200" y="2027424"/>
            <a:chExt cx="2296694" cy="1239890"/>
          </a:xfrm>
        </p:grpSpPr>
        <p:sp>
          <p:nvSpPr>
            <p:cNvPr id="317470" name="Line 1054"/>
            <p:cNvSpPr>
              <a:spLocks noChangeShapeType="1"/>
            </p:cNvSpPr>
            <p:nvPr/>
          </p:nvSpPr>
          <p:spPr bwMode="auto">
            <a:xfrm>
              <a:off x="1429200" y="2837781"/>
              <a:ext cx="909304" cy="429533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71" name="Line 1055"/>
            <p:cNvSpPr>
              <a:spLocks noChangeShapeType="1"/>
            </p:cNvSpPr>
            <p:nvPr/>
          </p:nvSpPr>
          <p:spPr bwMode="auto">
            <a:xfrm flipV="1">
              <a:off x="2301006" y="2027424"/>
              <a:ext cx="1424888" cy="120446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5372640" y="1986404"/>
            <a:ext cx="2174830" cy="1275315"/>
            <a:chOff x="5375765" y="1956574"/>
            <a:chExt cx="2174830" cy="1275315"/>
          </a:xfrm>
        </p:grpSpPr>
        <p:sp>
          <p:nvSpPr>
            <p:cNvPr id="317472" name="Line 1056"/>
            <p:cNvSpPr>
              <a:spLocks noChangeShapeType="1"/>
            </p:cNvSpPr>
            <p:nvPr/>
          </p:nvSpPr>
          <p:spPr bwMode="auto">
            <a:xfrm flipH="1">
              <a:off x="6800654" y="2665082"/>
              <a:ext cx="749941" cy="566807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73" name="Line 1057"/>
            <p:cNvSpPr>
              <a:spLocks noChangeShapeType="1"/>
            </p:cNvSpPr>
            <p:nvPr/>
          </p:nvSpPr>
          <p:spPr bwMode="auto">
            <a:xfrm flipH="1" flipV="1">
              <a:off x="5375765" y="1956574"/>
              <a:ext cx="1424888" cy="1275315"/>
            </a:xfrm>
            <a:prstGeom prst="line">
              <a:avLst/>
            </a:prstGeom>
            <a:noFill/>
            <a:ln w="762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469900" y="1714500"/>
            <a:ext cx="8293100" cy="4457700"/>
            <a:chOff x="469900" y="1714500"/>
            <a:chExt cx="8293100" cy="4457700"/>
          </a:xfrm>
        </p:grpSpPr>
        <p:sp>
          <p:nvSpPr>
            <p:cNvPr id="317442" name="Rectangle 1026"/>
            <p:cNvSpPr>
              <a:spLocks noChangeArrowheads="1"/>
            </p:cNvSpPr>
            <p:nvPr/>
          </p:nvSpPr>
          <p:spPr bwMode="auto">
            <a:xfrm>
              <a:off x="563643" y="5345607"/>
              <a:ext cx="8199357" cy="826593"/>
            </a:xfrm>
            <a:prstGeom prst="rect">
              <a:avLst/>
            </a:prstGeom>
            <a:solidFill>
              <a:srgbClr val="0099FF"/>
            </a:solidFill>
            <a:ln w="508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lIns="85725" tIns="44450" rIns="85725" bIns="44450" anchor="ctr"/>
            <a:lstStyle/>
            <a:p>
              <a:pPr algn="ctr" defTabSz="854075">
                <a:lnSpc>
                  <a:spcPct val="90000"/>
                </a:lnSpc>
              </a:pPr>
              <a:r>
                <a:rPr lang="en-US" sz="3600" b="1">
                  <a:solidFill>
                    <a:srgbClr val="FFFFFF"/>
                  </a:solidFill>
                </a:rPr>
                <a:t>METAL SURFACE</a:t>
              </a:r>
            </a:p>
          </p:txBody>
        </p:sp>
        <p:sp>
          <p:nvSpPr>
            <p:cNvPr id="317443" name="Rectangle 1027"/>
            <p:cNvSpPr>
              <a:spLocks noChangeArrowheads="1"/>
            </p:cNvSpPr>
            <p:nvPr/>
          </p:nvSpPr>
          <p:spPr bwMode="auto">
            <a:xfrm>
              <a:off x="598015" y="3302740"/>
              <a:ext cx="8077492" cy="469387"/>
            </a:xfrm>
            <a:prstGeom prst="rect">
              <a:avLst/>
            </a:prstGeom>
            <a:solidFill>
              <a:srgbClr val="A2C1FE"/>
            </a:solidFill>
            <a:ln w="76200" cmpd="tri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lIns="90488" tIns="46038" rIns="90488" bIns="46038" anchor="ctr"/>
            <a:lstStyle/>
            <a:p>
              <a:pPr algn="ctr" defTabSz="898525"/>
              <a:r>
                <a:rPr lang="en-US" sz="2300" b="1">
                  <a:solidFill>
                    <a:srgbClr val="063DE8"/>
                  </a:solidFill>
                </a:rPr>
                <a:t>Hydrophobic Barrier Film</a:t>
              </a:r>
            </a:p>
          </p:txBody>
        </p:sp>
        <p:sp>
          <p:nvSpPr>
            <p:cNvPr id="317444" name="Rectangle 1028"/>
            <p:cNvSpPr>
              <a:spLocks noChangeArrowheads="1"/>
            </p:cNvSpPr>
            <p:nvPr/>
          </p:nvSpPr>
          <p:spPr bwMode="auto">
            <a:xfrm>
              <a:off x="947988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45" name="Oval 1029"/>
            <p:cNvSpPr>
              <a:spLocks noChangeArrowheads="1"/>
            </p:cNvSpPr>
            <p:nvPr/>
          </p:nvSpPr>
          <p:spPr bwMode="auto">
            <a:xfrm>
              <a:off x="1354206" y="4759610"/>
              <a:ext cx="557769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46" name="Oval 1030"/>
            <p:cNvSpPr>
              <a:spLocks noChangeArrowheads="1"/>
            </p:cNvSpPr>
            <p:nvPr/>
          </p:nvSpPr>
          <p:spPr bwMode="auto">
            <a:xfrm>
              <a:off x="708944" y="4759610"/>
              <a:ext cx="557768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47" name="Oval 1031"/>
            <p:cNvSpPr>
              <a:spLocks noChangeArrowheads="1"/>
            </p:cNvSpPr>
            <p:nvPr/>
          </p:nvSpPr>
          <p:spPr bwMode="auto">
            <a:xfrm>
              <a:off x="1999468" y="4759610"/>
              <a:ext cx="557768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48" name="Oval 1032"/>
            <p:cNvSpPr>
              <a:spLocks noChangeArrowheads="1"/>
            </p:cNvSpPr>
            <p:nvPr/>
          </p:nvSpPr>
          <p:spPr bwMode="auto">
            <a:xfrm>
              <a:off x="2688476" y="4759610"/>
              <a:ext cx="557769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49" name="Oval 1033"/>
            <p:cNvSpPr>
              <a:spLocks noChangeArrowheads="1"/>
            </p:cNvSpPr>
            <p:nvPr/>
          </p:nvSpPr>
          <p:spPr bwMode="auto">
            <a:xfrm>
              <a:off x="3333739" y="4759610"/>
              <a:ext cx="557768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0" name="Oval 1034"/>
            <p:cNvSpPr>
              <a:spLocks noChangeArrowheads="1"/>
            </p:cNvSpPr>
            <p:nvPr/>
          </p:nvSpPr>
          <p:spPr bwMode="auto">
            <a:xfrm>
              <a:off x="3979001" y="4759610"/>
              <a:ext cx="557769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1" name="Oval 1035"/>
            <p:cNvSpPr>
              <a:spLocks noChangeArrowheads="1"/>
            </p:cNvSpPr>
            <p:nvPr/>
          </p:nvSpPr>
          <p:spPr bwMode="auto">
            <a:xfrm>
              <a:off x="4624262" y="4759610"/>
              <a:ext cx="556206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2" name="Oval 1036"/>
            <p:cNvSpPr>
              <a:spLocks noChangeArrowheads="1"/>
            </p:cNvSpPr>
            <p:nvPr/>
          </p:nvSpPr>
          <p:spPr bwMode="auto">
            <a:xfrm>
              <a:off x="5313270" y="4759610"/>
              <a:ext cx="557769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3" name="Oval 1037"/>
            <p:cNvSpPr>
              <a:spLocks noChangeArrowheads="1"/>
            </p:cNvSpPr>
            <p:nvPr/>
          </p:nvSpPr>
          <p:spPr bwMode="auto">
            <a:xfrm>
              <a:off x="5958533" y="4759610"/>
              <a:ext cx="557768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4" name="Oval 1038"/>
            <p:cNvSpPr>
              <a:spLocks noChangeArrowheads="1"/>
            </p:cNvSpPr>
            <p:nvPr/>
          </p:nvSpPr>
          <p:spPr bwMode="auto">
            <a:xfrm>
              <a:off x="6633480" y="4759610"/>
              <a:ext cx="557768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5" name="Oval 1039"/>
            <p:cNvSpPr>
              <a:spLocks noChangeArrowheads="1"/>
            </p:cNvSpPr>
            <p:nvPr/>
          </p:nvSpPr>
          <p:spPr bwMode="auto">
            <a:xfrm>
              <a:off x="7308427" y="4759610"/>
              <a:ext cx="557768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6" name="Oval 1040"/>
            <p:cNvSpPr>
              <a:spLocks noChangeArrowheads="1"/>
            </p:cNvSpPr>
            <p:nvPr/>
          </p:nvSpPr>
          <p:spPr bwMode="auto">
            <a:xfrm>
              <a:off x="7983374" y="4759610"/>
              <a:ext cx="557768" cy="526953"/>
            </a:xfrm>
            <a:prstGeom prst="ellipse">
              <a:avLst/>
            </a:prstGeom>
            <a:solidFill>
              <a:srgbClr val="A2C1FE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7" name="Rectangle 1041"/>
            <p:cNvSpPr>
              <a:spLocks noChangeArrowheads="1"/>
            </p:cNvSpPr>
            <p:nvPr/>
          </p:nvSpPr>
          <p:spPr bwMode="auto">
            <a:xfrm>
              <a:off x="1622935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8" name="Rectangle 1042"/>
            <p:cNvSpPr>
              <a:spLocks noChangeArrowheads="1"/>
            </p:cNvSpPr>
            <p:nvPr/>
          </p:nvSpPr>
          <p:spPr bwMode="auto">
            <a:xfrm>
              <a:off x="2222888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59" name="Rectangle 1043"/>
            <p:cNvSpPr>
              <a:spLocks noChangeArrowheads="1"/>
            </p:cNvSpPr>
            <p:nvPr/>
          </p:nvSpPr>
          <p:spPr bwMode="auto">
            <a:xfrm>
              <a:off x="2897835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0" name="Rectangle 1044"/>
            <p:cNvSpPr>
              <a:spLocks noChangeArrowheads="1"/>
            </p:cNvSpPr>
            <p:nvPr/>
          </p:nvSpPr>
          <p:spPr bwMode="auto">
            <a:xfrm>
              <a:off x="3572782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1" name="Rectangle 1045"/>
            <p:cNvSpPr>
              <a:spLocks noChangeArrowheads="1"/>
            </p:cNvSpPr>
            <p:nvPr/>
          </p:nvSpPr>
          <p:spPr bwMode="auto">
            <a:xfrm>
              <a:off x="4247729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2" name="Rectangle 1046"/>
            <p:cNvSpPr>
              <a:spLocks noChangeArrowheads="1"/>
            </p:cNvSpPr>
            <p:nvPr/>
          </p:nvSpPr>
          <p:spPr bwMode="auto">
            <a:xfrm>
              <a:off x="4847682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3" name="Rectangle 1047"/>
            <p:cNvSpPr>
              <a:spLocks noChangeArrowheads="1"/>
            </p:cNvSpPr>
            <p:nvPr/>
          </p:nvSpPr>
          <p:spPr bwMode="auto">
            <a:xfrm>
              <a:off x="5522629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4" name="Rectangle 1048"/>
            <p:cNvSpPr>
              <a:spLocks noChangeArrowheads="1"/>
            </p:cNvSpPr>
            <p:nvPr/>
          </p:nvSpPr>
          <p:spPr bwMode="auto">
            <a:xfrm>
              <a:off x="6197576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5" name="Rectangle 1049"/>
            <p:cNvSpPr>
              <a:spLocks noChangeArrowheads="1"/>
            </p:cNvSpPr>
            <p:nvPr/>
          </p:nvSpPr>
          <p:spPr bwMode="auto">
            <a:xfrm>
              <a:off x="6872523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6" name="Rectangle 1050"/>
            <p:cNvSpPr>
              <a:spLocks noChangeArrowheads="1"/>
            </p:cNvSpPr>
            <p:nvPr/>
          </p:nvSpPr>
          <p:spPr bwMode="auto">
            <a:xfrm>
              <a:off x="7547470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7" name="Rectangle 1051"/>
            <p:cNvSpPr>
              <a:spLocks noChangeArrowheads="1"/>
            </p:cNvSpPr>
            <p:nvPr/>
          </p:nvSpPr>
          <p:spPr bwMode="auto">
            <a:xfrm>
              <a:off x="8222417" y="3857739"/>
              <a:ext cx="40622" cy="873827"/>
            </a:xfrm>
            <a:prstGeom prst="rect">
              <a:avLst/>
            </a:prstGeom>
            <a:solidFill>
              <a:srgbClr val="A2C1FE"/>
            </a:solidFill>
            <a:ln w="508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17469" name="Oval 1053"/>
            <p:cNvSpPr>
              <a:spLocks noChangeArrowheads="1"/>
            </p:cNvSpPr>
            <p:nvPr/>
          </p:nvSpPr>
          <p:spPr bwMode="auto">
            <a:xfrm>
              <a:off x="7369359" y="1714500"/>
              <a:ext cx="1262401" cy="1192656"/>
            </a:xfrm>
            <a:prstGeom prst="ellipse">
              <a:avLst/>
            </a:prstGeom>
            <a:solidFill>
              <a:srgbClr val="3E57A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6038" rIns="90488" bIns="46038" anchor="ctr"/>
            <a:lstStyle/>
            <a:p>
              <a:pPr algn="ctr" defTabSz="898525"/>
              <a:r>
                <a:rPr lang="en-US" sz="3600" b="1">
                  <a:solidFill>
                    <a:srgbClr val="FFFFFF"/>
                  </a:solidFill>
                </a:rPr>
                <a:t>O</a:t>
              </a:r>
              <a:r>
                <a:rPr lang="en-US" sz="3600" b="1" baseline="-25000">
                  <a:solidFill>
                    <a:srgbClr val="FFFFFF"/>
                  </a:solidFill>
                </a:rPr>
                <a:t>2</a:t>
              </a:r>
            </a:p>
          </p:txBody>
        </p:sp>
        <p:sp>
          <p:nvSpPr>
            <p:cNvPr id="317468" name="Oval 1052"/>
            <p:cNvSpPr>
              <a:spLocks noChangeArrowheads="1"/>
            </p:cNvSpPr>
            <p:nvPr/>
          </p:nvSpPr>
          <p:spPr bwMode="auto">
            <a:xfrm>
              <a:off x="469900" y="1785351"/>
              <a:ext cx="1337395" cy="1192655"/>
            </a:xfrm>
            <a:prstGeom prst="ellipse">
              <a:avLst/>
            </a:prstGeom>
            <a:solidFill>
              <a:srgbClr val="3E57AD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lIns="90488" tIns="46038" rIns="90488" bIns="46038" anchor="ctr"/>
            <a:lstStyle/>
            <a:p>
              <a:pPr algn="ctr" defTabSz="898525"/>
              <a:r>
                <a:rPr lang="en-US" sz="3100" b="1">
                  <a:solidFill>
                    <a:srgbClr val="FFFFFF"/>
                  </a:solidFill>
                </a:rPr>
                <a:t>H</a:t>
              </a:r>
              <a:r>
                <a:rPr lang="en-US" sz="3100" b="1" baseline="-25000">
                  <a:solidFill>
                    <a:srgbClr val="FFFFFF"/>
                  </a:solidFill>
                </a:rPr>
                <a:t>2</a:t>
              </a:r>
              <a:r>
                <a:rPr lang="en-US" sz="3100" b="1">
                  <a:solidFill>
                    <a:srgbClr val="FFFFFF"/>
                  </a:solidFill>
                </a:rPr>
                <a:t>CO</a:t>
              </a:r>
              <a:r>
                <a:rPr lang="en-US" sz="3100" b="1" baseline="-25000">
                  <a:solidFill>
                    <a:srgbClr val="FFFFFF"/>
                  </a:solidFill>
                </a:rPr>
                <a:t>3</a:t>
              </a:r>
            </a:p>
          </p:txBody>
        </p:sp>
      </p:grpSp>
      <p:sp>
        <p:nvSpPr>
          <p:cNvPr id="37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How it protects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165" y="1432162"/>
            <a:ext cx="5029200" cy="834177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Carryover</a:t>
            </a:r>
          </a:p>
        </p:txBody>
      </p:sp>
      <p:sp>
        <p:nvSpPr>
          <p:cNvPr id="22528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20000"/>
          </a:bodyPr>
          <a:lstStyle/>
          <a:p>
            <a:pPr marL="234950" indent="-234950">
              <a:buFontTx/>
              <a:buChar char="•"/>
            </a:pPr>
            <a:r>
              <a:rPr lang="en-US" sz="2000" b="1" dirty="0"/>
              <a:t>Refers to any contamination that leaves the boiler with the steam.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The most common carryover is entrained boiler water droplets which contain dissolved and suspended solids.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Carryover may be either mechanical or chemical.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Types of carryover include spray carryover, priming, and foaming.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Common concerns &amp; terms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2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2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5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52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52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52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282" grpId="0"/>
      <p:bldP spid="22528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>
          <a:xfrm>
            <a:off x="675499" y="1465803"/>
            <a:ext cx="7773338" cy="7668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Organic Matter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34950" indent="-234950">
              <a:lnSpc>
                <a:spcPct val="80000"/>
              </a:lnSpc>
              <a:buFontTx/>
              <a:buChar char="•"/>
            </a:pPr>
            <a:r>
              <a:rPr lang="en-US" sz="2000" b="1" dirty="0"/>
              <a:t>Consists of Oily Matter &amp; Non-volatile Total Organic Carbon.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lnSpc>
                <a:spcPct val="80000"/>
              </a:lnSpc>
              <a:buFontTx/>
              <a:buChar char="•"/>
            </a:pPr>
            <a:r>
              <a:rPr lang="en-US" sz="2000" b="1" dirty="0"/>
              <a:t>Organic contamination can cause internal deposition and/or boiler carryover.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lnSpc>
                <a:spcPct val="80000"/>
              </a:lnSpc>
              <a:buFontTx/>
              <a:buChar char="•"/>
            </a:pPr>
            <a:r>
              <a:rPr lang="en-US" sz="2000" b="1" dirty="0"/>
              <a:t>Oily Matter includes hydrocarbons, vegetable oils, animal fats, waxes, soaps, and greases.  Limit &lt; 1 ppm in </a:t>
            </a:r>
            <a:r>
              <a:rPr lang="en-US" sz="2000" b="1" dirty="0" err="1"/>
              <a:t>Feedwater</a:t>
            </a:r>
            <a:r>
              <a:rPr lang="en-US" sz="2000" b="1" dirty="0"/>
              <a:t>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lnSpc>
                <a:spcPct val="80000"/>
              </a:lnSpc>
              <a:buFontTx/>
              <a:buChar char="•"/>
            </a:pPr>
            <a:r>
              <a:rPr lang="en-US" sz="2000" b="1" dirty="0"/>
              <a:t>TOC &lt; 1 ppm in </a:t>
            </a:r>
            <a:r>
              <a:rPr lang="en-US" sz="2000" b="1" dirty="0" err="1"/>
              <a:t>Feedwater</a:t>
            </a:r>
            <a:r>
              <a:rPr lang="en-US" sz="2000" b="1" dirty="0"/>
              <a:t>.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Common concerns &amp; terms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01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0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01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01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01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01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0162" grpId="0"/>
      <p:bldP spid="22016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90231" y="1524000"/>
            <a:ext cx="5563068" cy="6906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Silica</a:t>
            </a:r>
          </a:p>
        </p:txBody>
      </p:sp>
      <p:sp>
        <p:nvSpPr>
          <p:cNvPr id="221187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34950" indent="-234950">
              <a:buFontTx/>
              <a:buChar char="•"/>
            </a:pPr>
            <a:r>
              <a:rPr lang="en-US" sz="2000" b="1" dirty="0"/>
              <a:t>Responsible for internal deposition of complex silicates.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Silica scale more retardant to heat transfer.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Limit &lt; 150 ppm in Boiler Water.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Silica in higher pressure systems is volatile and can affect downstream equipment via deposition.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Common concerns &amp; terms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11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1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1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11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11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11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1186" grpId="0"/>
      <p:bldP spid="221187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4531" y="1447800"/>
            <a:ext cx="5334468" cy="7668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Alkalinity</a:t>
            </a:r>
          </a:p>
        </p:txBody>
      </p:sp>
      <p:sp>
        <p:nvSpPr>
          <p:cNvPr id="222211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234950" indent="-234950">
              <a:buFontTx/>
              <a:buChar char="•"/>
            </a:pPr>
            <a:r>
              <a:rPr lang="en-US" sz="2000" b="1" dirty="0"/>
              <a:t>P Alkalinity = 1/2 carbonates and all hydroxides.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M Alkalinity = Total Alkalinity = All bicarbonates, carbonates, and hydroxides.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O Alkalinity = All hydroxides.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Alkalinity affects pH, deposition, sludge conditioning, and steam purity.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Common concerns &amp; terms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22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2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22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22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22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22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2210" grpId="0"/>
      <p:bldP spid="222211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331" y="1371600"/>
            <a:ext cx="5486868" cy="843095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Conductivity</a:t>
            </a:r>
          </a:p>
        </p:txBody>
      </p:sp>
      <p:sp>
        <p:nvSpPr>
          <p:cNvPr id="223235" name="Rectangle 3"/>
          <p:cNvSpPr>
            <a:spLocks noGrp="1" noChangeArrowheads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234950" indent="-234950">
              <a:buFontTx/>
              <a:buChar char="•"/>
            </a:pPr>
            <a:r>
              <a:rPr lang="en-US" sz="2000" b="1" dirty="0"/>
              <a:t>Corresponds to the level of Total Dissolved Solids in the Boiler.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Used for blowdown control to limit cycles of concentration.</a:t>
            </a:r>
            <a:br>
              <a:rPr lang="en-US" sz="2000" b="1" dirty="0"/>
            </a:br>
            <a:endParaRPr lang="en-US" sz="2000" b="1" dirty="0"/>
          </a:p>
          <a:p>
            <a:pPr marL="234950" indent="-234950">
              <a:buFontTx/>
              <a:buChar char="•"/>
            </a:pPr>
            <a:r>
              <a:rPr lang="en-US" sz="2000" b="1" dirty="0"/>
              <a:t>Exceeding conductivity guidelines can result in carryover.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Common concerns &amp; terms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3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3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232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2232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232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3234" grpId="0"/>
      <p:bldP spid="22323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808689" y="3087697"/>
            <a:ext cx="1506511" cy="1281720"/>
            <a:chOff x="5808689" y="3087697"/>
            <a:chExt cx="1506511" cy="1281720"/>
          </a:xfrm>
        </p:grpSpPr>
        <p:sp>
          <p:nvSpPr>
            <p:cNvPr id="233477" name="AutoShape 1029"/>
            <p:cNvSpPr>
              <a:spLocks noChangeArrowheads="1"/>
            </p:cNvSpPr>
            <p:nvPr/>
          </p:nvSpPr>
          <p:spPr bwMode="auto">
            <a:xfrm>
              <a:off x="5808689" y="3087697"/>
              <a:ext cx="1506511" cy="128172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79" name="Text Box 1031"/>
            <p:cNvSpPr txBox="1">
              <a:spLocks noChangeArrowheads="1"/>
            </p:cNvSpPr>
            <p:nvPr/>
          </p:nvSpPr>
          <p:spPr bwMode="auto">
            <a:xfrm>
              <a:off x="5808689" y="3365403"/>
              <a:ext cx="1506511" cy="72452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</a:rPr>
                <a:t>2</a:t>
              </a:r>
              <a:br>
                <a:rPr lang="en-US" sz="1800" dirty="0">
                  <a:solidFill>
                    <a:schemeClr val="bg1"/>
                  </a:solidFill>
                </a:rPr>
              </a:br>
              <a:r>
                <a:rPr lang="en-US" sz="1800" dirty="0">
                  <a:solidFill>
                    <a:schemeClr val="bg1"/>
                  </a:solidFill>
                </a:rPr>
                <a:t>Boiler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967397" y="1683145"/>
            <a:ext cx="1506511" cy="1281720"/>
            <a:chOff x="3967397" y="1683145"/>
            <a:chExt cx="1506511" cy="1281720"/>
          </a:xfrm>
        </p:grpSpPr>
        <p:sp>
          <p:nvSpPr>
            <p:cNvPr id="233478" name="AutoShape 1030"/>
            <p:cNvSpPr>
              <a:spLocks noChangeArrowheads="1"/>
            </p:cNvSpPr>
            <p:nvPr/>
          </p:nvSpPr>
          <p:spPr bwMode="auto">
            <a:xfrm>
              <a:off x="3967397" y="1683145"/>
              <a:ext cx="1506511" cy="128172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0" name="Text Box 1032"/>
            <p:cNvSpPr txBox="1">
              <a:spLocks noChangeArrowheads="1"/>
            </p:cNvSpPr>
            <p:nvPr/>
          </p:nvSpPr>
          <p:spPr bwMode="auto">
            <a:xfrm>
              <a:off x="3967397" y="1935929"/>
              <a:ext cx="1506511" cy="72452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</a:rPr>
                <a:t>1</a:t>
              </a:r>
              <a:br>
                <a:rPr lang="en-US" sz="1800" dirty="0">
                  <a:solidFill>
                    <a:schemeClr val="bg1"/>
                  </a:solidFill>
                </a:rPr>
              </a:br>
              <a:r>
                <a:rPr lang="en-US" sz="1800" dirty="0">
                  <a:solidFill>
                    <a:schemeClr val="bg1"/>
                  </a:solidFill>
                </a:rPr>
                <a:t>Pre-Boiler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2209800" y="3087697"/>
            <a:ext cx="1590207" cy="1281720"/>
            <a:chOff x="2209800" y="3087697"/>
            <a:chExt cx="1590207" cy="1281720"/>
          </a:xfrm>
        </p:grpSpPr>
        <p:sp>
          <p:nvSpPr>
            <p:cNvPr id="233476" name="AutoShape 1028"/>
            <p:cNvSpPr>
              <a:spLocks noChangeArrowheads="1"/>
            </p:cNvSpPr>
            <p:nvPr/>
          </p:nvSpPr>
          <p:spPr bwMode="auto">
            <a:xfrm>
              <a:off x="2209800" y="3087697"/>
              <a:ext cx="1506511" cy="128172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1" name="Text Box 1033"/>
            <p:cNvSpPr txBox="1">
              <a:spLocks noChangeArrowheads="1"/>
            </p:cNvSpPr>
            <p:nvPr/>
          </p:nvSpPr>
          <p:spPr bwMode="auto">
            <a:xfrm>
              <a:off x="2209800" y="3226550"/>
              <a:ext cx="1590207" cy="72452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</a:rPr>
                <a:t>4</a:t>
              </a:r>
              <a:br>
                <a:rPr lang="en-US" sz="1800" dirty="0">
                  <a:solidFill>
                    <a:schemeClr val="bg1"/>
                  </a:solidFill>
                </a:rPr>
              </a:br>
              <a:r>
                <a:rPr lang="en-US" sz="1800" dirty="0">
                  <a:solidFill>
                    <a:schemeClr val="bg1"/>
                  </a:solidFill>
                </a:rPr>
                <a:t>Condensate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051092" y="4625762"/>
            <a:ext cx="1506511" cy="1281720"/>
            <a:chOff x="4051092" y="4625762"/>
            <a:chExt cx="1506511" cy="1281720"/>
          </a:xfrm>
        </p:grpSpPr>
        <p:sp>
          <p:nvSpPr>
            <p:cNvPr id="233475" name="AutoShape 1027"/>
            <p:cNvSpPr>
              <a:spLocks noChangeArrowheads="1"/>
            </p:cNvSpPr>
            <p:nvPr/>
          </p:nvSpPr>
          <p:spPr bwMode="auto">
            <a:xfrm>
              <a:off x="4051092" y="4625762"/>
              <a:ext cx="1506511" cy="1281720"/>
            </a:xfrm>
            <a:prstGeom prst="roundRect">
              <a:avLst>
                <a:gd name="adj" fmla="val 16667"/>
              </a:avLst>
            </a:prstGeom>
            <a:solidFill>
              <a:srgbClr val="CC0000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33482" name="Text Box 1034"/>
            <p:cNvSpPr txBox="1">
              <a:spLocks noChangeArrowheads="1"/>
            </p:cNvSpPr>
            <p:nvPr/>
          </p:nvSpPr>
          <p:spPr bwMode="auto">
            <a:xfrm>
              <a:off x="4051092" y="4903468"/>
              <a:ext cx="1506511" cy="724528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800" dirty="0">
                  <a:solidFill>
                    <a:schemeClr val="bg1"/>
                  </a:solidFill>
                </a:rPr>
                <a:t>3</a:t>
              </a:r>
              <a:br>
                <a:rPr lang="en-US" sz="1800" dirty="0">
                  <a:solidFill>
                    <a:schemeClr val="bg1"/>
                  </a:solidFill>
                </a:rPr>
              </a:br>
              <a:r>
                <a:rPr lang="en-US" sz="1800" dirty="0">
                  <a:solidFill>
                    <a:schemeClr val="bg1"/>
                  </a:solidFill>
                </a:rPr>
                <a:t>Steam</a:t>
              </a:r>
            </a:p>
          </p:txBody>
        </p:sp>
      </p:grpSp>
      <p:sp>
        <p:nvSpPr>
          <p:cNvPr id="3" name="Curved Down Arrow 2"/>
          <p:cNvSpPr/>
          <p:nvPr/>
        </p:nvSpPr>
        <p:spPr>
          <a:xfrm rot="2713459">
            <a:off x="5697298" y="2221142"/>
            <a:ext cx="1080664" cy="61515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Curved Down Arrow 18"/>
          <p:cNvSpPr/>
          <p:nvPr/>
        </p:nvSpPr>
        <p:spPr>
          <a:xfrm rot="7979763">
            <a:off x="5692074" y="4774933"/>
            <a:ext cx="1080664" cy="61515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Curved Down Arrow 19"/>
          <p:cNvSpPr/>
          <p:nvPr/>
        </p:nvSpPr>
        <p:spPr>
          <a:xfrm rot="13159586">
            <a:off x="2787047" y="4787893"/>
            <a:ext cx="1058495" cy="628042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Down Arrow 20"/>
          <p:cNvSpPr/>
          <p:nvPr/>
        </p:nvSpPr>
        <p:spPr>
          <a:xfrm rot="18093713">
            <a:off x="2724767" y="2066418"/>
            <a:ext cx="1080664" cy="615158"/>
          </a:xfrm>
          <a:prstGeom prst="curved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52400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Basic steam generation cycle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9" grpId="0" animBg="1"/>
      <p:bldP spid="20" grpId="0" animBg="1"/>
      <p:bldP spid="21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800" dirty="0">
                <a:solidFill>
                  <a:schemeClr val="accent2"/>
                </a:solidFill>
              </a:rPr>
              <a:t>Any Questions?</a:t>
            </a:r>
            <a:endParaRPr lang="en-US" sz="4800" b="1" dirty="0">
              <a:solidFill>
                <a:schemeClr val="accent2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228600" y="1524000"/>
            <a:ext cx="8229600" cy="4105452"/>
          </a:xfrm>
          <a:effectLst>
            <a:outerShdw blurRad="50800" dist="50800" dir="5400000" algn="ctr" rotWithShape="0">
              <a:schemeClr val="tx2">
                <a:lumMod val="20000"/>
                <a:lumOff val="80000"/>
              </a:schemeClr>
            </a:outerShdw>
          </a:effectLst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3900" dirty="0"/>
              <a:t>    ?</a:t>
            </a:r>
          </a:p>
        </p:txBody>
      </p:sp>
    </p:spTree>
    <p:extLst>
      <p:ext uri="{BB962C8B-B14F-4D97-AF65-F5344CB8AC3E}">
        <p14:creationId xmlns:p14="http://schemas.microsoft.com/office/powerpoint/2010/main" val="121018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272444" y="2118832"/>
            <a:ext cx="6554867" cy="1143000"/>
          </a:xfrm>
        </p:spPr>
        <p:txBody>
          <a:bodyPr>
            <a:noAutofit/>
          </a:bodyPr>
          <a:lstStyle/>
          <a:p>
            <a:pPr marL="234950" indent="-234950">
              <a:buFontTx/>
              <a:buChar char="•"/>
            </a:pPr>
            <a:r>
              <a:rPr lang="en-US" sz="2400" b="1" dirty="0"/>
              <a:t>Pre-boiler:  Feed water piping, Feed water heaters, and deaerator.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Boiler sub-systems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284734" y="3350322"/>
            <a:ext cx="6554867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Aft>
                <a:spcPts val="0"/>
              </a:spcAft>
              <a:buFontTx/>
              <a:buChar char="•"/>
            </a:pPr>
            <a:r>
              <a:rPr lang="en-US" sz="2400" b="1" dirty="0"/>
              <a:t>Boiler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284734" y="4048412"/>
            <a:ext cx="3607379" cy="60960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Aft>
                <a:spcPts val="0"/>
              </a:spcAft>
              <a:buFontTx/>
              <a:buChar char="•"/>
            </a:pPr>
            <a:r>
              <a:rPr lang="en-US" sz="2400" b="1" dirty="0"/>
              <a:t>Steam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272444" y="4746502"/>
            <a:ext cx="3607379" cy="67351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Aft>
                <a:spcPts val="0"/>
              </a:spcAft>
              <a:buFontTx/>
              <a:buChar char="•"/>
            </a:pPr>
            <a:r>
              <a:rPr lang="en-US" sz="2400" b="1" dirty="0"/>
              <a:t>Condensate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37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779" grpId="0" build="p"/>
      <p:bldP spid="5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9" name="Rectangle 3"/>
          <p:cNvSpPr>
            <a:spLocks noGrp="1" noChangeArrowheads="1"/>
          </p:cNvSpPr>
          <p:nvPr>
            <p:ph sz="quarter" idx="13"/>
          </p:nvPr>
        </p:nvSpPr>
        <p:spPr>
          <a:xfrm>
            <a:off x="1809944" y="1711395"/>
            <a:ext cx="5335200" cy="574605"/>
          </a:xfrm>
        </p:spPr>
        <p:txBody>
          <a:bodyPr>
            <a:noAutofit/>
          </a:bodyPr>
          <a:lstStyle/>
          <a:p>
            <a:pPr marL="234950" indent="-234950">
              <a:buFontTx/>
              <a:buChar char="•"/>
            </a:pPr>
            <a:r>
              <a:rPr lang="en-US" sz="2400" b="1" dirty="0"/>
              <a:t>Softeners</a:t>
            </a:r>
            <a:br>
              <a:rPr lang="en-US" sz="2400" b="1" dirty="0"/>
            </a:br>
            <a:endParaRPr lang="en-US" sz="2400" b="1" dirty="0"/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pretreatment system components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1809944" y="2286000"/>
            <a:ext cx="5335200" cy="53152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Aft>
                <a:spcPts val="0"/>
              </a:spcAft>
              <a:buFontTx/>
              <a:buChar char="•"/>
            </a:pPr>
            <a:r>
              <a:rPr lang="en-US" sz="2400" b="1" dirty="0"/>
              <a:t>Reverse Osmosis Units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829609" y="2817524"/>
            <a:ext cx="5335200" cy="68767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Aft>
                <a:spcPts val="0"/>
              </a:spcAft>
              <a:buFontTx/>
              <a:buChar char="•"/>
            </a:pPr>
            <a:r>
              <a:rPr lang="en-US" sz="2400" b="1" dirty="0"/>
              <a:t>Demineralizers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>
          <a:xfrm>
            <a:off x="1829609" y="3398209"/>
            <a:ext cx="5335200" cy="6385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Aft>
                <a:spcPts val="0"/>
              </a:spcAft>
              <a:buFontTx/>
              <a:buChar char="•"/>
            </a:pPr>
            <a:r>
              <a:rPr lang="en-US" sz="2400" b="1" dirty="0"/>
              <a:t>Dealkalizers</a:t>
            </a: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1829609" y="4036724"/>
            <a:ext cx="5335200" cy="5806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234950" indent="-234950" fontAlgn="auto">
              <a:spcAft>
                <a:spcPts val="0"/>
              </a:spcAft>
              <a:buFontTx/>
              <a:buChar char="•"/>
            </a:pPr>
            <a:r>
              <a:rPr lang="en-US" sz="2400" b="1" dirty="0"/>
              <a:t>Combinations of above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4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4739" grpId="0" build="p"/>
      <p:bldP spid="5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142237" y="2743200"/>
            <a:ext cx="6839862" cy="1524000"/>
          </a:xfrm>
          <a:ln>
            <a:noFill/>
          </a:ln>
        </p:spPr>
        <p:txBody>
          <a:bodyPr>
            <a:noAutofit/>
          </a:bodyPr>
          <a:lstStyle/>
          <a:p>
            <a:pPr algn="ctr"/>
            <a:r>
              <a:rPr lang="en-US" b="1" dirty="0"/>
              <a:t>Why do we care about feed water contaminate levels?</a:t>
            </a: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6368" y="425450"/>
            <a:ext cx="8991600" cy="1098550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 Deposition is the primary driver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5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5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69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5" name="Line 5"/>
          <p:cNvSpPr>
            <a:spLocks noChangeShapeType="1"/>
          </p:cNvSpPr>
          <p:nvPr/>
        </p:nvSpPr>
        <p:spPr bwMode="auto">
          <a:xfrm>
            <a:off x="6946900" y="2311400"/>
            <a:ext cx="0" cy="28908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6" name="Line 6"/>
          <p:cNvSpPr>
            <a:spLocks noChangeShapeType="1"/>
          </p:cNvSpPr>
          <p:nvPr/>
        </p:nvSpPr>
        <p:spPr bwMode="auto">
          <a:xfrm flipH="1">
            <a:off x="3094038" y="5673725"/>
            <a:ext cx="3024188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6729" name="Rectangle 9"/>
          <p:cNvSpPr>
            <a:spLocks noChangeArrowheads="1"/>
          </p:cNvSpPr>
          <p:nvPr/>
        </p:nvSpPr>
        <p:spPr bwMode="auto">
          <a:xfrm>
            <a:off x="3413125" y="5773738"/>
            <a:ext cx="2222500" cy="515938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800" b="1" dirty="0"/>
              <a:t>Temperature</a:t>
            </a:r>
          </a:p>
        </p:txBody>
      </p:sp>
      <p:sp>
        <p:nvSpPr>
          <p:cNvPr id="286730" name="Rectangle 10"/>
          <p:cNvSpPr>
            <a:spLocks noChangeArrowheads="1"/>
          </p:cNvSpPr>
          <p:nvPr/>
        </p:nvSpPr>
        <p:spPr bwMode="auto">
          <a:xfrm>
            <a:off x="196850" y="3194050"/>
            <a:ext cx="1782763" cy="10033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 dirty="0">
                <a:solidFill>
                  <a:schemeClr val="hlink"/>
                </a:solidFill>
              </a:rPr>
              <a:t>Ion</a:t>
            </a:r>
          </a:p>
          <a:p>
            <a:pPr algn="ctr"/>
            <a:r>
              <a:rPr lang="en-US" sz="2000" b="1" dirty="0">
                <a:solidFill>
                  <a:schemeClr val="hlink"/>
                </a:solidFill>
              </a:rPr>
              <a:t>Concentration</a:t>
            </a:r>
          </a:p>
          <a:p>
            <a:pPr algn="ctr"/>
            <a:r>
              <a:rPr lang="en-US" sz="2000" b="1" dirty="0">
                <a:solidFill>
                  <a:schemeClr val="hlink"/>
                </a:solidFill>
              </a:rPr>
              <a:t>In Solution</a:t>
            </a:r>
          </a:p>
        </p:txBody>
      </p:sp>
      <p:sp>
        <p:nvSpPr>
          <p:cNvPr id="286731" name="Rectangle 11"/>
          <p:cNvSpPr>
            <a:spLocks noChangeArrowheads="1"/>
          </p:cNvSpPr>
          <p:nvPr/>
        </p:nvSpPr>
        <p:spPr bwMode="auto">
          <a:xfrm>
            <a:off x="7135813" y="3182938"/>
            <a:ext cx="1782763" cy="13081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algn="ctr"/>
            <a:r>
              <a:rPr lang="en-US" sz="2000" b="1">
                <a:solidFill>
                  <a:schemeClr val="tx2"/>
                </a:solidFill>
              </a:rPr>
              <a:t>Calcium/</a:t>
            </a:r>
          </a:p>
          <a:p>
            <a:pPr algn="ctr"/>
            <a:r>
              <a:rPr lang="en-US" sz="2000" b="1">
                <a:solidFill>
                  <a:schemeClr val="tx2"/>
                </a:solidFill>
              </a:rPr>
              <a:t>Magnesium</a:t>
            </a:r>
          </a:p>
          <a:p>
            <a:pPr algn="ctr"/>
            <a:r>
              <a:rPr lang="en-US" sz="2000" b="1">
                <a:solidFill>
                  <a:schemeClr val="tx2"/>
                </a:solidFill>
              </a:rPr>
              <a:t>Concentration</a:t>
            </a:r>
          </a:p>
          <a:p>
            <a:pPr algn="ctr"/>
            <a:r>
              <a:rPr lang="en-US" sz="2000" b="1">
                <a:solidFill>
                  <a:schemeClr val="tx2"/>
                </a:solidFill>
              </a:rPr>
              <a:t>In Solution</a:t>
            </a:r>
          </a:p>
        </p:txBody>
      </p:sp>
      <p:sp>
        <p:nvSpPr>
          <p:cNvPr id="286732" name="Line 12"/>
          <p:cNvSpPr>
            <a:spLocks noChangeShapeType="1"/>
          </p:cNvSpPr>
          <p:nvPr/>
        </p:nvSpPr>
        <p:spPr bwMode="auto">
          <a:xfrm>
            <a:off x="2174875" y="2311400"/>
            <a:ext cx="0" cy="2890838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triangle" w="med" len="med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2379663" y="1981200"/>
            <a:ext cx="4314825" cy="3536951"/>
            <a:chOff x="2379663" y="2057400"/>
            <a:chExt cx="4314825" cy="3536951"/>
          </a:xfrm>
        </p:grpSpPr>
        <p:sp>
          <p:nvSpPr>
            <p:cNvPr id="286724" name="Freeform 4"/>
            <p:cNvSpPr>
              <a:spLocks/>
            </p:cNvSpPr>
            <p:nvPr/>
          </p:nvSpPr>
          <p:spPr bwMode="auto">
            <a:xfrm>
              <a:off x="2379663" y="2057400"/>
              <a:ext cx="4314825" cy="335280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111"/>
                </a:cxn>
                <a:cxn ang="0">
                  <a:pos x="2717" y="2111"/>
                </a:cxn>
                <a:cxn ang="0">
                  <a:pos x="2717" y="7"/>
                </a:cxn>
              </a:cxnLst>
              <a:rect l="0" t="0" r="r" b="b"/>
              <a:pathLst>
                <a:path w="2718" h="2112">
                  <a:moveTo>
                    <a:pt x="0" y="0"/>
                  </a:moveTo>
                  <a:lnTo>
                    <a:pt x="0" y="2111"/>
                  </a:lnTo>
                  <a:lnTo>
                    <a:pt x="2717" y="2111"/>
                  </a:lnTo>
                  <a:lnTo>
                    <a:pt x="2717" y="7"/>
                  </a:lnTo>
                </a:path>
              </a:pathLst>
            </a:custGeom>
            <a:noFill/>
            <a:ln w="50800" cap="rnd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27" name="Line 7"/>
            <p:cNvSpPr>
              <a:spLocks noChangeShapeType="1"/>
            </p:cNvSpPr>
            <p:nvPr/>
          </p:nvSpPr>
          <p:spPr bwMode="auto">
            <a:xfrm>
              <a:off x="2828925" y="5437188"/>
              <a:ext cx="0" cy="1571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28" name="Line 8"/>
            <p:cNvSpPr>
              <a:spLocks noChangeShapeType="1"/>
            </p:cNvSpPr>
            <p:nvPr/>
          </p:nvSpPr>
          <p:spPr bwMode="auto">
            <a:xfrm>
              <a:off x="6470650" y="5437188"/>
              <a:ext cx="0" cy="157163"/>
            </a:xfrm>
            <a:prstGeom prst="line">
              <a:avLst/>
            </a:prstGeom>
            <a:noFill/>
            <a:ln w="508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3" name="Freeform 13"/>
            <p:cNvSpPr>
              <a:spLocks/>
            </p:cNvSpPr>
            <p:nvPr/>
          </p:nvSpPr>
          <p:spPr bwMode="auto">
            <a:xfrm>
              <a:off x="2432050" y="2236788"/>
              <a:ext cx="4016375" cy="2519363"/>
            </a:xfrm>
            <a:custGeom>
              <a:avLst/>
              <a:gdLst/>
              <a:ahLst/>
              <a:cxnLst>
                <a:cxn ang="0">
                  <a:pos x="0" y="1586"/>
                </a:cxn>
                <a:cxn ang="0">
                  <a:pos x="248" y="1565"/>
                </a:cxn>
                <a:cxn ang="0">
                  <a:pos x="625" y="1504"/>
                </a:cxn>
                <a:cxn ang="0">
                  <a:pos x="952" y="1380"/>
                </a:cxn>
                <a:cxn ang="0">
                  <a:pos x="1279" y="1143"/>
                </a:cxn>
                <a:cxn ang="0">
                  <a:pos x="1517" y="886"/>
                </a:cxn>
                <a:cxn ang="0">
                  <a:pos x="1855" y="577"/>
                </a:cxn>
                <a:cxn ang="0">
                  <a:pos x="2162" y="288"/>
                </a:cxn>
                <a:cxn ang="0">
                  <a:pos x="2529" y="0"/>
                </a:cxn>
              </a:cxnLst>
              <a:rect l="0" t="0" r="r" b="b"/>
              <a:pathLst>
                <a:path w="2530" h="1587">
                  <a:moveTo>
                    <a:pt x="0" y="1586"/>
                  </a:moveTo>
                  <a:lnTo>
                    <a:pt x="248" y="1565"/>
                  </a:lnTo>
                  <a:lnTo>
                    <a:pt x="625" y="1504"/>
                  </a:lnTo>
                  <a:lnTo>
                    <a:pt x="952" y="1380"/>
                  </a:lnTo>
                  <a:lnTo>
                    <a:pt x="1279" y="1143"/>
                  </a:lnTo>
                  <a:lnTo>
                    <a:pt x="1517" y="886"/>
                  </a:lnTo>
                  <a:lnTo>
                    <a:pt x="1855" y="577"/>
                  </a:lnTo>
                  <a:lnTo>
                    <a:pt x="2162" y="288"/>
                  </a:lnTo>
                  <a:lnTo>
                    <a:pt x="2529" y="0"/>
                  </a:lnTo>
                </a:path>
              </a:pathLst>
            </a:custGeom>
            <a:noFill/>
            <a:ln w="50800" cap="rnd" cmpd="sng">
              <a:solidFill>
                <a:schemeClr val="hlink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34" name="Freeform 14"/>
            <p:cNvSpPr>
              <a:spLocks/>
            </p:cNvSpPr>
            <p:nvPr/>
          </p:nvSpPr>
          <p:spPr bwMode="auto">
            <a:xfrm>
              <a:off x="2619375" y="2236788"/>
              <a:ext cx="4016375" cy="2519363"/>
            </a:xfrm>
            <a:custGeom>
              <a:avLst/>
              <a:gdLst/>
              <a:ahLst/>
              <a:cxnLst>
                <a:cxn ang="0">
                  <a:pos x="2529" y="1586"/>
                </a:cxn>
                <a:cxn ang="0">
                  <a:pos x="2281" y="1565"/>
                </a:cxn>
                <a:cxn ang="0">
                  <a:pos x="1904" y="1504"/>
                </a:cxn>
                <a:cxn ang="0">
                  <a:pos x="1577" y="1380"/>
                </a:cxn>
                <a:cxn ang="0">
                  <a:pos x="1250" y="1143"/>
                </a:cxn>
                <a:cxn ang="0">
                  <a:pos x="1012" y="886"/>
                </a:cxn>
                <a:cxn ang="0">
                  <a:pos x="674" y="577"/>
                </a:cxn>
                <a:cxn ang="0">
                  <a:pos x="367" y="288"/>
                </a:cxn>
                <a:cxn ang="0">
                  <a:pos x="0" y="0"/>
                </a:cxn>
              </a:cxnLst>
              <a:rect l="0" t="0" r="r" b="b"/>
              <a:pathLst>
                <a:path w="2530" h="1587">
                  <a:moveTo>
                    <a:pt x="2529" y="1586"/>
                  </a:moveTo>
                  <a:lnTo>
                    <a:pt x="2281" y="1565"/>
                  </a:lnTo>
                  <a:lnTo>
                    <a:pt x="1904" y="1504"/>
                  </a:lnTo>
                  <a:lnTo>
                    <a:pt x="1577" y="1380"/>
                  </a:lnTo>
                  <a:lnTo>
                    <a:pt x="1250" y="1143"/>
                  </a:lnTo>
                  <a:lnTo>
                    <a:pt x="1012" y="886"/>
                  </a:lnTo>
                  <a:lnTo>
                    <a:pt x="674" y="577"/>
                  </a:lnTo>
                  <a:lnTo>
                    <a:pt x="367" y="288"/>
                  </a:lnTo>
                  <a:lnTo>
                    <a:pt x="0" y="0"/>
                  </a:lnTo>
                </a:path>
              </a:pathLst>
            </a:custGeom>
            <a:noFill/>
            <a:ln w="50800" cap="rnd" cmpd="sng">
              <a:solidFill>
                <a:schemeClr val="tx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86735" name="Line 15"/>
            <p:cNvSpPr>
              <a:spLocks noChangeShapeType="1"/>
            </p:cNvSpPr>
            <p:nvPr/>
          </p:nvSpPr>
          <p:spPr bwMode="auto">
            <a:xfrm flipH="1">
              <a:off x="5489575" y="4344988"/>
              <a:ext cx="923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6" name="Line 16"/>
            <p:cNvSpPr>
              <a:spLocks noChangeShapeType="1"/>
            </p:cNvSpPr>
            <p:nvPr/>
          </p:nvSpPr>
          <p:spPr bwMode="auto">
            <a:xfrm flipH="1">
              <a:off x="2686050" y="4344988"/>
              <a:ext cx="923925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737" name="Rectangle 17"/>
            <p:cNvSpPr>
              <a:spLocks noChangeArrowheads="1"/>
            </p:cNvSpPr>
            <p:nvPr/>
          </p:nvSpPr>
          <p:spPr bwMode="auto">
            <a:xfrm>
              <a:off x="2703513" y="4725988"/>
              <a:ext cx="1220788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400" b="1"/>
                <a:t>Regular</a:t>
              </a:r>
            </a:p>
          </p:txBody>
        </p:sp>
        <p:sp>
          <p:nvSpPr>
            <p:cNvPr id="286738" name="Rectangle 18"/>
            <p:cNvSpPr>
              <a:spLocks noChangeArrowheads="1"/>
            </p:cNvSpPr>
            <p:nvPr/>
          </p:nvSpPr>
          <p:spPr bwMode="auto">
            <a:xfrm>
              <a:off x="4733925" y="4725988"/>
              <a:ext cx="1695450" cy="454025"/>
            </a:xfrm>
            <a:prstGeom prst="rect">
              <a:avLst/>
            </a:prstGeom>
            <a:noFill/>
            <a:ln w="254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pPr algn="ctr"/>
              <a:r>
                <a:rPr lang="en-US" sz="2400" b="1"/>
                <a:t>Retrograde</a:t>
              </a:r>
            </a:p>
          </p:txBody>
        </p:sp>
      </p:grpSp>
      <p:sp>
        <p:nvSpPr>
          <p:cNvPr id="21" name="Rectangle 2"/>
          <p:cNvSpPr>
            <a:spLocks noGrp="1" noChangeArrowheads="1"/>
          </p:cNvSpPr>
          <p:nvPr>
            <p:ph type="title"/>
          </p:nvPr>
        </p:nvSpPr>
        <p:spPr>
          <a:xfrm>
            <a:off x="66368" y="194413"/>
            <a:ext cx="8991600" cy="1098550"/>
          </a:xfr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chemeClr val="accent2"/>
                </a:solidFill>
              </a:rPr>
              <a:t> solubility vs temperature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867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867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67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6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867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867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867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86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867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25" grpId="0" animBg="1"/>
      <p:bldP spid="286726" grpId="0" animBg="1"/>
      <p:bldP spid="286729" grpId="0"/>
      <p:bldP spid="286730" grpId="0"/>
      <p:bldP spid="286731" grpId="0"/>
      <p:bldP spid="28673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81" name="Picture 2" descr="D:\DOCUME~2\113001~1\LOCALS~1\Temp\npo000007.tmp"/>
          <p:cNvPicPr>
            <a:picLocks noChangeArrowheads="1"/>
          </p:cNvPicPr>
          <p:nvPr/>
        </p:nvPicPr>
        <p:blipFill>
          <a:blip r:embed="rId3" cstate="print"/>
          <a:srcRect b="11850"/>
          <a:stretch>
            <a:fillRect/>
          </a:stretch>
        </p:blipFill>
        <p:spPr bwMode="auto">
          <a:xfrm>
            <a:off x="762000" y="1385934"/>
            <a:ext cx="7098630" cy="48307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>
            <a:softEdge rad="127000"/>
          </a:effectLst>
        </p:spPr>
      </p:pic>
      <p:sp>
        <p:nvSpPr>
          <p:cNvPr id="270339" name="Rectangle 3"/>
          <p:cNvSpPr>
            <a:spLocks noChangeArrowheads="1"/>
          </p:cNvSpPr>
          <p:nvPr/>
        </p:nvSpPr>
        <p:spPr bwMode="auto">
          <a:xfrm>
            <a:off x="1167115" y="5307682"/>
            <a:ext cx="2361649" cy="7053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>
            <a:spAutoFit/>
          </a:bodyPr>
          <a:lstStyle/>
          <a:p>
            <a:pPr algn="ctr"/>
            <a:r>
              <a:rPr lang="en-US" sz="2000" b="1" dirty="0"/>
              <a:t>Steam-</a:t>
            </a:r>
            <a:r>
              <a:rPr lang="en-US" sz="2000" b="1" dirty="0" err="1"/>
              <a:t>sparge</a:t>
            </a:r>
            <a:r>
              <a:rPr lang="en-US" sz="2000" b="1" dirty="0"/>
              <a:t> of</a:t>
            </a:r>
            <a:br>
              <a:rPr lang="en-US" sz="2000" b="1" dirty="0"/>
            </a:br>
            <a:r>
              <a:rPr lang="en-US" sz="2000" b="1" dirty="0" err="1"/>
              <a:t>feedwater</a:t>
            </a:r>
            <a:r>
              <a:rPr lang="en-US" sz="2000" b="1" dirty="0"/>
              <a:t> tank</a:t>
            </a:r>
          </a:p>
        </p:txBody>
      </p:sp>
      <p:sp>
        <p:nvSpPr>
          <p:cNvPr id="270340" name="Line 4"/>
          <p:cNvSpPr>
            <a:spLocks noChangeShapeType="1"/>
          </p:cNvSpPr>
          <p:nvPr/>
        </p:nvSpPr>
        <p:spPr bwMode="auto">
          <a:xfrm flipH="1" flipV="1">
            <a:off x="1636956" y="4632990"/>
            <a:ext cx="725244" cy="755866"/>
          </a:xfrm>
          <a:prstGeom prst="line">
            <a:avLst/>
          </a:prstGeom>
          <a:noFill/>
          <a:ln w="50800">
            <a:solidFill>
              <a:srgbClr val="CC00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>
          <a:xfrm>
            <a:off x="66368" y="194413"/>
            <a:ext cx="8991600" cy="894762"/>
          </a:xfrm>
          <a:prstGeom prst="rect">
            <a:avLst/>
          </a:prstGeom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27000"/>
          </a:effectLst>
        </p:spPr>
        <p:style>
          <a:lnRef idx="0">
            <a:scrgbClr r="0" g="0" b="0"/>
          </a:lnRef>
          <a:fillRef idx="1002">
            <a:schemeClr val="lt1"/>
          </a:fillRef>
          <a:effectRef idx="0">
            <a:scrgbClr r="0" g="0" b="0"/>
          </a:effectRef>
          <a:fontRef idx="major"/>
        </p:style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sz="3200" b="1" dirty="0">
                <a:solidFill>
                  <a:schemeClr val="accent2"/>
                </a:solidFill>
              </a:rPr>
              <a:t> Example of a Feedwater tank</a:t>
            </a:r>
          </a:p>
        </p:txBody>
      </p:sp>
      <p:sp>
        <p:nvSpPr>
          <p:cNvPr id="3" name="Cloud Callout 2"/>
          <p:cNvSpPr/>
          <p:nvPr/>
        </p:nvSpPr>
        <p:spPr>
          <a:xfrm>
            <a:off x="2362200" y="4191000"/>
            <a:ext cx="152400" cy="207668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Cloud Callout 42"/>
          <p:cNvSpPr/>
          <p:nvPr/>
        </p:nvSpPr>
        <p:spPr>
          <a:xfrm>
            <a:off x="25146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Cloud Callout 43"/>
          <p:cNvSpPr/>
          <p:nvPr/>
        </p:nvSpPr>
        <p:spPr>
          <a:xfrm>
            <a:off x="27432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Cloud Callout 44"/>
          <p:cNvSpPr/>
          <p:nvPr/>
        </p:nvSpPr>
        <p:spPr>
          <a:xfrm>
            <a:off x="28956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Cloud Callout 45"/>
          <p:cNvSpPr/>
          <p:nvPr/>
        </p:nvSpPr>
        <p:spPr>
          <a:xfrm>
            <a:off x="31242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loud Callout 46"/>
          <p:cNvSpPr/>
          <p:nvPr/>
        </p:nvSpPr>
        <p:spPr>
          <a:xfrm>
            <a:off x="33528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Cloud Callout 47"/>
          <p:cNvSpPr/>
          <p:nvPr/>
        </p:nvSpPr>
        <p:spPr>
          <a:xfrm>
            <a:off x="35814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Cloud Callout 48"/>
          <p:cNvSpPr/>
          <p:nvPr/>
        </p:nvSpPr>
        <p:spPr>
          <a:xfrm>
            <a:off x="38100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Cloud Callout 49"/>
          <p:cNvSpPr/>
          <p:nvPr/>
        </p:nvSpPr>
        <p:spPr>
          <a:xfrm>
            <a:off x="39624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Cloud Callout 50"/>
          <p:cNvSpPr/>
          <p:nvPr/>
        </p:nvSpPr>
        <p:spPr>
          <a:xfrm>
            <a:off x="41910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Cloud Callout 51"/>
          <p:cNvSpPr/>
          <p:nvPr/>
        </p:nvSpPr>
        <p:spPr>
          <a:xfrm>
            <a:off x="44958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Cloud Callout 52"/>
          <p:cNvSpPr/>
          <p:nvPr/>
        </p:nvSpPr>
        <p:spPr>
          <a:xfrm>
            <a:off x="47244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Cloud Callout 53"/>
          <p:cNvSpPr/>
          <p:nvPr/>
        </p:nvSpPr>
        <p:spPr>
          <a:xfrm>
            <a:off x="4953000" y="4191000"/>
            <a:ext cx="152400" cy="228600"/>
          </a:xfrm>
          <a:prstGeom prst="cloudCallout">
            <a:avLst>
              <a:gd name="adj1" fmla="val -494"/>
              <a:gd name="adj2" fmla="val 135363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Cloud Callout 54"/>
          <p:cNvSpPr/>
          <p:nvPr/>
        </p:nvSpPr>
        <p:spPr>
          <a:xfrm>
            <a:off x="4343400" y="3962400"/>
            <a:ext cx="152400" cy="228600"/>
          </a:xfrm>
          <a:prstGeom prst="cloudCallout">
            <a:avLst>
              <a:gd name="adj1" fmla="val -494"/>
              <a:gd name="adj2" fmla="val 2099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Cloud Callout 55"/>
          <p:cNvSpPr/>
          <p:nvPr/>
        </p:nvSpPr>
        <p:spPr>
          <a:xfrm>
            <a:off x="4876800" y="3962400"/>
            <a:ext cx="152400" cy="228600"/>
          </a:xfrm>
          <a:prstGeom prst="cloudCallout">
            <a:avLst>
              <a:gd name="adj1" fmla="val -494"/>
              <a:gd name="adj2" fmla="val 2099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Callout 56"/>
          <p:cNvSpPr/>
          <p:nvPr/>
        </p:nvSpPr>
        <p:spPr>
          <a:xfrm>
            <a:off x="3733800" y="3962400"/>
            <a:ext cx="152400" cy="228600"/>
          </a:xfrm>
          <a:prstGeom prst="cloudCallout">
            <a:avLst>
              <a:gd name="adj1" fmla="val -494"/>
              <a:gd name="adj2" fmla="val 2099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Cloud Callout 57"/>
          <p:cNvSpPr/>
          <p:nvPr/>
        </p:nvSpPr>
        <p:spPr>
          <a:xfrm>
            <a:off x="3505200" y="3962400"/>
            <a:ext cx="152400" cy="228600"/>
          </a:xfrm>
          <a:prstGeom prst="cloudCallout">
            <a:avLst>
              <a:gd name="adj1" fmla="val -494"/>
              <a:gd name="adj2" fmla="val 2099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Cloud Callout 58"/>
          <p:cNvSpPr/>
          <p:nvPr/>
        </p:nvSpPr>
        <p:spPr>
          <a:xfrm>
            <a:off x="3048000" y="3962400"/>
            <a:ext cx="152400" cy="228600"/>
          </a:xfrm>
          <a:prstGeom prst="cloudCallout">
            <a:avLst>
              <a:gd name="adj1" fmla="val -494"/>
              <a:gd name="adj2" fmla="val 2099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Cloud Callout 59"/>
          <p:cNvSpPr/>
          <p:nvPr/>
        </p:nvSpPr>
        <p:spPr>
          <a:xfrm>
            <a:off x="2667000" y="3962400"/>
            <a:ext cx="152400" cy="228600"/>
          </a:xfrm>
          <a:prstGeom prst="cloudCallout">
            <a:avLst>
              <a:gd name="adj1" fmla="val -494"/>
              <a:gd name="adj2" fmla="val 209939"/>
            </a:avLst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0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repeatCount="indefinite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repeatCount="indefinite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repeatCount="indefinite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340" grpId="0" animBg="1"/>
      <p:bldP spid="3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FFICE" val="Boston"/>
</p:tagLst>
</file>

<file path=ppt/theme/theme1.xml><?xml version="1.0" encoding="utf-8"?>
<a:theme xmlns:a="http://schemas.openxmlformats.org/drawingml/2006/main" name="2_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3_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maskVeolia_2_Tabs_EN_4-3_activity_W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1_viole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1_bleu piscin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4.xml><?xml version="1.0" encoding="utf-8"?>
<a:theme xmlns:a="http://schemas.openxmlformats.org/drawingml/2006/main" name="2_briqu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5.xml><?xml version="1.0" encoding="utf-8"?>
<a:theme xmlns:a="http://schemas.openxmlformats.org/drawingml/2006/main" name="PPT Template_Standard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6.xml><?xml version="1.0" encoding="utf-8"?>
<a:theme xmlns:a="http://schemas.openxmlformats.org/drawingml/2006/main" name="2_vert pom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7.xml><?xml version="1.0" encoding="utf-8"?>
<a:theme xmlns:a="http://schemas.openxmlformats.org/drawingml/2006/main" name="2_violet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8.xml><?xml version="1.0" encoding="utf-8"?>
<a:theme xmlns:a="http://schemas.openxmlformats.org/drawingml/2006/main" name="4_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9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ppt/theme/theme2.xml><?xml version="1.0" encoding="utf-8"?>
<a:theme xmlns:a="http://schemas.openxmlformats.org/drawingml/2006/main" name="PPT_Template_Standard (5)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0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vert pomm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violet">
  <a:themeElements>
    <a:clrScheme name="Trek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briqu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1_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2_orange">
  <a:themeElements>
    <a:clrScheme name="veoliaNew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B6D9B7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bleu piscine">
  <a:themeElements>
    <a:clrScheme name="Custom 6">
      <a:dk1>
        <a:sysClr val="windowText" lastClr="000000"/>
      </a:dk1>
      <a:lt1>
        <a:sysClr val="window" lastClr="FFFFFF"/>
      </a:lt1>
      <a:dk2>
        <a:srgbClr val="00B1C7"/>
      </a:dk2>
      <a:lt2>
        <a:srgbClr val="97BF0D"/>
      </a:lt2>
      <a:accent1>
        <a:srgbClr val="C03E8E"/>
      </a:accent1>
      <a:accent2>
        <a:srgbClr val="804080"/>
      </a:accent2>
      <a:accent3>
        <a:srgbClr val="E95F47"/>
      </a:accent3>
      <a:accent4>
        <a:srgbClr val="F49F25"/>
      </a:accent4>
      <a:accent5>
        <a:srgbClr val="CAC7C4"/>
      </a:accent5>
      <a:accent6>
        <a:srgbClr val="7ABCCE"/>
      </a:accent6>
      <a:hlink>
        <a:srgbClr val="C03E8E"/>
      </a:hlink>
      <a:folHlink>
        <a:srgbClr val="FDD384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Boiler 101 Hawkins Meeting</Template>
  <TotalTime>10969</TotalTime>
  <Words>1131</Words>
  <Application>Microsoft Office PowerPoint</Application>
  <PresentationFormat>On-screen Show (4:3)</PresentationFormat>
  <Paragraphs>347</Paragraphs>
  <Slides>40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19</vt:i4>
      </vt:variant>
      <vt:variant>
        <vt:lpstr>Slide Titles</vt:lpstr>
      </vt:variant>
      <vt:variant>
        <vt:i4>40</vt:i4>
      </vt:variant>
    </vt:vector>
  </HeadingPairs>
  <TitlesOfParts>
    <vt:vector size="66" baseType="lpstr">
      <vt:lpstr>Arial</vt:lpstr>
      <vt:lpstr>Courier New</vt:lpstr>
      <vt:lpstr>GE Inspira</vt:lpstr>
      <vt:lpstr>GE Inspira Pitch</vt:lpstr>
      <vt:lpstr>Times New Roman</vt:lpstr>
      <vt:lpstr>Tw Cen MT</vt:lpstr>
      <vt:lpstr>Wingdings</vt:lpstr>
      <vt:lpstr>2_bleu piscine</vt:lpstr>
      <vt:lpstr>PPT_Template_Standard (5)</vt:lpstr>
      <vt:lpstr>vert pomme</vt:lpstr>
      <vt:lpstr>violet</vt:lpstr>
      <vt:lpstr>brique</vt:lpstr>
      <vt:lpstr>orange</vt:lpstr>
      <vt:lpstr>1_orange</vt:lpstr>
      <vt:lpstr>2_orange</vt:lpstr>
      <vt:lpstr>bleu piscine</vt:lpstr>
      <vt:lpstr>3_orange</vt:lpstr>
      <vt:lpstr>maskVeolia_2_Tabs_EN_4-3_activity_WT</vt:lpstr>
      <vt:lpstr>1_violet</vt:lpstr>
      <vt:lpstr>1_bleu piscine</vt:lpstr>
      <vt:lpstr>2_brique</vt:lpstr>
      <vt:lpstr>PPT Template_Standard</vt:lpstr>
      <vt:lpstr>2_vert pomme</vt:lpstr>
      <vt:lpstr>2_violet</vt:lpstr>
      <vt:lpstr>4_orange</vt:lpstr>
      <vt:lpstr>Droplet</vt:lpstr>
      <vt:lpstr>PowerPoint Presentation</vt:lpstr>
      <vt:lpstr>Objectives of Boiler Water Treatment</vt:lpstr>
      <vt:lpstr> Effects of Poor Boiler Water Treatment</vt:lpstr>
      <vt:lpstr> Basic steam generation cycle</vt:lpstr>
      <vt:lpstr> Boiler sub-systems</vt:lpstr>
      <vt:lpstr> pretreatment system components</vt:lpstr>
      <vt:lpstr>Why do we care about feed water contaminate levels?</vt:lpstr>
      <vt:lpstr> solubility vs temperature</vt:lpstr>
      <vt:lpstr>PowerPoint Presentation</vt:lpstr>
      <vt:lpstr>PowerPoint Presentation</vt:lpstr>
      <vt:lpstr> Type of deaerator</vt:lpstr>
      <vt:lpstr>PowerPoint Presentation</vt:lpstr>
      <vt:lpstr> poor mechanical deaeration</vt:lpstr>
      <vt:lpstr> dissolved oxygen</vt:lpstr>
      <vt:lpstr> chemical scavenging</vt:lpstr>
      <vt:lpstr> sodium bisulfite</vt:lpstr>
      <vt:lpstr> types of Boiler systems</vt:lpstr>
      <vt:lpstr> ASME (American Society of Mechanical engineers) Guidelines</vt:lpstr>
      <vt:lpstr>PowerPoint Presentation</vt:lpstr>
      <vt:lpstr> asme water chemistry guidelines</vt:lpstr>
      <vt:lpstr>PowerPoint Presentation</vt:lpstr>
      <vt:lpstr>PowerPoint Presentation</vt:lpstr>
      <vt:lpstr> pH</vt:lpstr>
      <vt:lpstr> pH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Carryover</vt:lpstr>
      <vt:lpstr>Organic Matter</vt:lpstr>
      <vt:lpstr>Silica</vt:lpstr>
      <vt:lpstr>Alkalinity</vt:lpstr>
      <vt:lpstr>Conductivity</vt:lpstr>
      <vt:lpstr>Any Questions?</vt:lpstr>
    </vt:vector>
  </TitlesOfParts>
  <Company>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Water Chemistry - Boiler Water</dc:title>
  <dc:subject>Training ppt</dc:subject>
  <dc:creator>Pat.Hall@hawkinsinc.com</dc:creator>
  <cp:lastModifiedBy>Brandt Cashion</cp:lastModifiedBy>
  <cp:revision>254</cp:revision>
  <dcterms:created xsi:type="dcterms:W3CDTF">1999-09-21T14:18:27Z</dcterms:created>
  <dcterms:modified xsi:type="dcterms:W3CDTF">2018-10-11T15:36:22Z</dcterms:modified>
</cp:coreProperties>
</file>