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82" r:id="rId4"/>
    <p:sldId id="315" r:id="rId5"/>
    <p:sldId id="316" r:id="rId6"/>
    <p:sldId id="314" r:id="rId7"/>
    <p:sldId id="320" r:id="rId8"/>
    <p:sldId id="289" r:id="rId9"/>
    <p:sldId id="290" r:id="rId10"/>
    <p:sldId id="321" r:id="rId11"/>
    <p:sldId id="324" r:id="rId12"/>
    <p:sldId id="308" r:id="rId13"/>
    <p:sldId id="293" r:id="rId14"/>
    <p:sldId id="310" r:id="rId15"/>
    <p:sldId id="312" r:id="rId16"/>
    <p:sldId id="296" r:id="rId17"/>
    <p:sldId id="313" r:id="rId18"/>
    <p:sldId id="297" r:id="rId19"/>
    <p:sldId id="299" r:id="rId20"/>
    <p:sldId id="309" r:id="rId21"/>
    <p:sldId id="301" r:id="rId22"/>
    <p:sldId id="260" r:id="rId23"/>
    <p:sldId id="291" r:id="rId24"/>
    <p:sldId id="302" r:id="rId25"/>
    <p:sldId id="307" r:id="rId26"/>
    <p:sldId id="303" r:id="rId27"/>
    <p:sldId id="298" r:id="rId28"/>
    <p:sldId id="292" r:id="rId29"/>
    <p:sldId id="294" r:id="rId30"/>
    <p:sldId id="295" r:id="rId31"/>
    <p:sldId id="286" r:id="rId32"/>
    <p:sldId id="265" r:id="rId33"/>
    <p:sldId id="281" r:id="rId34"/>
    <p:sldId id="304" r:id="rId35"/>
    <p:sldId id="317" r:id="rId36"/>
    <p:sldId id="319" r:id="rId37"/>
    <p:sldId id="318" r:id="rId38"/>
    <p:sldId id="277" r:id="rId39"/>
  </p:sldIdLst>
  <p:sldSz cx="12192000" cy="6858000"/>
  <p:notesSz cx="7077075" cy="93694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Surface Water and Surface Water Purchaser Violations Per Analyte Name</a:t>
            </a:r>
          </a:p>
        </c:rich>
      </c:tx>
      <c:layout>
        <c:manualLayout>
          <c:xMode val="edge"/>
          <c:yMode val="edge"/>
          <c:x val="0.29416411197774417"/>
          <c:y val="3.045685279187817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'[SW SWP 2014-2017.xlsx]SW &amp; SWP 2014-2017'!$A$2</c:f>
              <c:strCache>
                <c:ptCount val="1"/>
                <c:pt idx="0">
                  <c:v>Total Number of Water Systems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'[SW SWP 2014-2017.xlsx]SW &amp; SWP 2014-2017'!$B$1:$R$1</c:f>
              <c:strCache>
                <c:ptCount val="17"/>
                <c:pt idx="0">
                  <c:v>SW/2017 MCL TTHM</c:v>
                </c:pt>
                <c:pt idx="1">
                  <c:v>SW/2017 MCL HAA</c:v>
                </c:pt>
                <c:pt idx="2">
                  <c:v>SWP/2017 MCL TTHM</c:v>
                </c:pt>
                <c:pt idx="3">
                  <c:v>SWP/2017 MCL HAA</c:v>
                </c:pt>
                <c:pt idx="4">
                  <c:v>GWP/2017 MCL HAA</c:v>
                </c:pt>
                <c:pt idx="5">
                  <c:v>SW/2016 MCL TTHM</c:v>
                </c:pt>
                <c:pt idx="6">
                  <c:v>SW/2016 MCL HAA(5)</c:v>
                </c:pt>
                <c:pt idx="7">
                  <c:v>SWP/2016 MCL TTHM</c:v>
                </c:pt>
                <c:pt idx="8">
                  <c:v>SWP/2016 MCL HAA(5)</c:v>
                </c:pt>
                <c:pt idx="9">
                  <c:v>SW/2015 MCL TTHM</c:v>
                </c:pt>
                <c:pt idx="10">
                  <c:v>SW/2015 MCL HAA(5)</c:v>
                </c:pt>
                <c:pt idx="11">
                  <c:v>SWP/2015 MCL TTHM</c:v>
                </c:pt>
                <c:pt idx="12">
                  <c:v>SWP/2015 MCL HAA(5)</c:v>
                </c:pt>
                <c:pt idx="13">
                  <c:v>SW/2014 MCL TTHM</c:v>
                </c:pt>
                <c:pt idx="14">
                  <c:v>SW/2014 MCL HAA(5)</c:v>
                </c:pt>
                <c:pt idx="15">
                  <c:v>SWP/2014 MCL TTHM</c:v>
                </c:pt>
                <c:pt idx="16">
                  <c:v>SWP/2014 MCL HAA(5)</c:v>
                </c:pt>
              </c:strCache>
            </c:strRef>
          </c:cat>
          <c:val>
            <c:numRef>
              <c:f>'[SW SWP 2014-2017.xlsx]SW &amp; SWP 2014-2017'!$B$2:$R$2</c:f>
              <c:numCache>
                <c:formatCode>General</c:formatCode>
                <c:ptCount val="17"/>
                <c:pt idx="0">
                  <c:v>15</c:v>
                </c:pt>
                <c:pt idx="1">
                  <c:v>10</c:v>
                </c:pt>
                <c:pt idx="2">
                  <c:v>18</c:v>
                </c:pt>
                <c:pt idx="3">
                  <c:v>29</c:v>
                </c:pt>
                <c:pt idx="4">
                  <c:v>2</c:v>
                </c:pt>
                <c:pt idx="5">
                  <c:v>14</c:v>
                </c:pt>
                <c:pt idx="6">
                  <c:v>20</c:v>
                </c:pt>
                <c:pt idx="7">
                  <c:v>27</c:v>
                </c:pt>
                <c:pt idx="8">
                  <c:v>33</c:v>
                </c:pt>
                <c:pt idx="9">
                  <c:v>9</c:v>
                </c:pt>
                <c:pt idx="10">
                  <c:v>13</c:v>
                </c:pt>
                <c:pt idx="11">
                  <c:v>30</c:v>
                </c:pt>
                <c:pt idx="12">
                  <c:v>46</c:v>
                </c:pt>
                <c:pt idx="13">
                  <c:v>12</c:v>
                </c:pt>
                <c:pt idx="14">
                  <c:v>7</c:v>
                </c:pt>
                <c:pt idx="15">
                  <c:v>20</c:v>
                </c:pt>
                <c:pt idx="1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B7-4AE7-92D6-5B7456F46EE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8203264"/>
        <c:axId val="238199736"/>
      </c:barChart>
      <c:catAx>
        <c:axId val="238203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199736"/>
        <c:crosses val="autoZero"/>
        <c:auto val="1"/>
        <c:lblAlgn val="ctr"/>
        <c:lblOffset val="100"/>
        <c:noMultiLvlLbl val="0"/>
      </c:catAx>
      <c:valAx>
        <c:axId val="2381997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3820326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89A7F-536C-4D06-AF97-36139A5FD40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52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952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BB541-CE9B-4B6B-B72A-B515B32A9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85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8850421C-22C8-4403-A99C-75120719170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A58BD470-D997-4F3D-A864-011E30D6B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43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750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650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550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17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9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61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33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E09926-135C-48C0-BA22-B243658FF406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18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1475" indent="-233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1375" indent="-233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8575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5775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2975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0175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99CFF4-B70A-4BC3-A20A-9D85D20CD38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426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3233" indent="-29355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4204" indent="-23484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3885" indent="-23484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3567" indent="-23484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D35DFD-BD4F-4E3C-BD7B-B64F6DA2D78A}" type="slidenum">
              <a:rPr lang="en-US" altLang="en-US" smtClean="0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934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11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Earth Labs’ Cleaning Mechanisms- Source to Tap.   NSF approved Off line &amp; On Line Cleaning chemistries and products for each portion of the infrastructure.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B165-C491-4A2F-AF98-FE63D527FA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4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4213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410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47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7063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54263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11463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68663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25863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F352BA-182A-475F-924C-041DB4118E89}" type="slidenum">
              <a:rPr lang="en-US" altLang="en-US" sz="1100"/>
              <a:pPr/>
              <a:t>25</a:t>
            </a:fld>
            <a:endParaRPr lang="en-US" altLang="en-US" sz="11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98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2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2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736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862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3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811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93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71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F7E0-D4A7-4953-BCCC-040CA384E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70592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08000" y="2667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20800" y="16764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604000" y="16764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20800" y="38100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4000" y="38100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951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9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1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0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270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7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6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1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58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rgbClr val="0070C0">
                <a:alpha val="88000"/>
              </a:srgb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1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8" r:id="rId18"/>
    <p:sldLayoutId id="214748368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cantada2006.blogspot.com/2011_04_01_archive.html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jpg"/><Relationship Id="rId5" Type="http://schemas.openxmlformats.org/officeDocument/2006/relationships/image" Target="../media/image5.jpg"/><Relationship Id="rId4" Type="http://schemas.openxmlformats.org/officeDocument/2006/relationships/image" Target="../media/image4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7203" y="1749904"/>
            <a:ext cx="8689976" cy="2509213"/>
          </a:xfrm>
        </p:spPr>
        <p:txBody>
          <a:bodyPr>
            <a:normAutofit/>
          </a:bodyPr>
          <a:lstStyle/>
          <a:p>
            <a:r>
              <a:rPr lang="en-US" dirty="0"/>
              <a:t>Lessons Learned: </a:t>
            </a:r>
            <a:r>
              <a:rPr lang="en-US"/>
              <a:t>Fighting DBP </a:t>
            </a:r>
            <a:r>
              <a:rPr lang="en-US" dirty="0"/>
              <a:t>Formations for improved water 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1" y="4771069"/>
            <a:ext cx="10001280" cy="66903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KRWA 39</a:t>
            </a:r>
            <a:r>
              <a:rPr lang="en-US" sz="2400" b="1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th</a:t>
            </a:r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 Annual  Conference &amp; Exhibition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Louisville, Kentucky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August 27- 28,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684" y="438436"/>
            <a:ext cx="2622607" cy="1648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0" y="4935415"/>
            <a:ext cx="1667237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1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1315453"/>
          </a:xfrm>
        </p:spPr>
        <p:txBody>
          <a:bodyPr/>
          <a:lstStyle/>
          <a:p>
            <a:r>
              <a:rPr lang="en-US" dirty="0"/>
              <a:t>TTHMs &amp; HAAs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After Reaction Formation- Best Methodology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412" y="1925053"/>
            <a:ext cx="4693052" cy="4632157"/>
          </a:xfrm>
        </p:spPr>
        <p:txBody>
          <a:bodyPr>
            <a:normAutofit/>
          </a:bodyPr>
          <a:lstStyle/>
          <a:p>
            <a:r>
              <a:rPr lang="en-US" sz="2000" dirty="0"/>
              <a:t>Formed by reaction with NOM and chemical disinfectant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Reducing NOM- Watershed Management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Removing Pre-Chlorination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Enhanced Coagulation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GAC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Ultra or Nano  Filtration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Biological Filtration</a:t>
            </a:r>
          </a:p>
          <a:p>
            <a:pPr algn="l"/>
            <a:endParaRPr lang="en-US" sz="2000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9384" y="2766044"/>
            <a:ext cx="3197223" cy="3279876"/>
          </a:xfrm>
          <a:prstGeom prst="rect">
            <a:avLst/>
          </a:prstGeom>
        </p:spPr>
      </p:pic>
      <p:pic>
        <p:nvPicPr>
          <p:cNvPr id="7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7028" y="2746870"/>
            <a:ext cx="3111423" cy="32324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54316" y="1604211"/>
            <a:ext cx="636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All Carbon is Not the Same</a:t>
            </a:r>
          </a:p>
        </p:txBody>
      </p:sp>
    </p:spTree>
    <p:extLst>
      <p:ext uri="{BB962C8B-B14F-4D97-AF65-F5344CB8AC3E}">
        <p14:creationId xmlns:p14="http://schemas.microsoft.com/office/powerpoint/2010/main" val="3046748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9"/>
          <p:cNvSpPr txBox="1">
            <a:spLocks noChangeArrowheads="1"/>
          </p:cNvSpPr>
          <p:nvPr/>
        </p:nvSpPr>
        <p:spPr bwMode="auto">
          <a:xfrm>
            <a:off x="2667000" y="87471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sp>
        <p:nvSpPr>
          <p:cNvPr id="3075" name="Line 20"/>
          <p:cNvSpPr>
            <a:spLocks noChangeShapeType="1"/>
          </p:cNvSpPr>
          <p:nvPr/>
        </p:nvSpPr>
        <p:spPr bwMode="auto">
          <a:xfrm flipH="1">
            <a:off x="3457575" y="2378075"/>
            <a:ext cx="14288" cy="3449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Line 21"/>
          <p:cNvSpPr>
            <a:spLocks noChangeShapeType="1"/>
          </p:cNvSpPr>
          <p:nvPr/>
        </p:nvSpPr>
        <p:spPr bwMode="auto">
          <a:xfrm flipH="1">
            <a:off x="5270500" y="1730376"/>
            <a:ext cx="6350" cy="413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Line 22"/>
          <p:cNvSpPr>
            <a:spLocks noChangeShapeType="1"/>
          </p:cNvSpPr>
          <p:nvPr/>
        </p:nvSpPr>
        <p:spPr bwMode="auto">
          <a:xfrm flipH="1" flipV="1">
            <a:off x="3444875" y="5429250"/>
            <a:ext cx="1811338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Rectangle 32"/>
          <p:cNvSpPr>
            <a:spLocks noChangeArrowheads="1"/>
          </p:cNvSpPr>
          <p:nvPr/>
        </p:nvSpPr>
        <p:spPr bwMode="auto">
          <a:xfrm>
            <a:off x="3473451" y="3679825"/>
            <a:ext cx="1820863" cy="1219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3079" name="Rectangle 33"/>
          <p:cNvSpPr>
            <a:spLocks noChangeArrowheads="1"/>
          </p:cNvSpPr>
          <p:nvPr/>
        </p:nvSpPr>
        <p:spPr bwMode="auto">
          <a:xfrm>
            <a:off x="3473450" y="4899025"/>
            <a:ext cx="1797050" cy="323850"/>
          </a:xfrm>
          <a:prstGeom prst="rect">
            <a:avLst/>
          </a:prstGeom>
          <a:solidFill>
            <a:srgbClr val="97936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0" name="Line 37"/>
          <p:cNvSpPr>
            <a:spLocks noChangeShapeType="1"/>
          </p:cNvSpPr>
          <p:nvPr/>
        </p:nvSpPr>
        <p:spPr bwMode="auto">
          <a:xfrm>
            <a:off x="5341938" y="369411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39"/>
          <p:cNvSpPr>
            <a:spLocks noChangeShapeType="1"/>
          </p:cNvSpPr>
          <p:nvPr/>
        </p:nvSpPr>
        <p:spPr bwMode="auto">
          <a:xfrm>
            <a:off x="5410200" y="49307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40"/>
          <p:cNvSpPr>
            <a:spLocks noChangeShapeType="1"/>
          </p:cNvSpPr>
          <p:nvPr/>
        </p:nvSpPr>
        <p:spPr bwMode="auto">
          <a:xfrm>
            <a:off x="5410200" y="52355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5273676" y="4133850"/>
            <a:ext cx="1082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48” GAC</a:t>
            </a:r>
          </a:p>
        </p:txBody>
      </p:sp>
      <p:sp>
        <p:nvSpPr>
          <p:cNvPr id="3084" name="Text Box 42"/>
          <p:cNvSpPr txBox="1">
            <a:spLocks noChangeArrowheads="1"/>
          </p:cNvSpPr>
          <p:nvPr/>
        </p:nvSpPr>
        <p:spPr bwMode="auto">
          <a:xfrm>
            <a:off x="5311775" y="4903788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10” Sand</a:t>
            </a:r>
          </a:p>
        </p:txBody>
      </p:sp>
      <p:sp>
        <p:nvSpPr>
          <p:cNvPr id="3085" name="Text Box 63"/>
          <p:cNvSpPr txBox="1">
            <a:spLocks noChangeArrowheads="1"/>
          </p:cNvSpPr>
          <p:nvPr/>
        </p:nvSpPr>
        <p:spPr bwMode="auto">
          <a:xfrm>
            <a:off x="2160588" y="1292225"/>
            <a:ext cx="25474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Filter Media Depths</a:t>
            </a:r>
          </a:p>
        </p:txBody>
      </p:sp>
      <p:sp>
        <p:nvSpPr>
          <p:cNvPr id="3086" name="Text Box 66"/>
          <p:cNvSpPr txBox="1">
            <a:spLocks noChangeArrowheads="1"/>
          </p:cNvSpPr>
          <p:nvPr/>
        </p:nvSpPr>
        <p:spPr bwMode="auto">
          <a:xfrm>
            <a:off x="6804025" y="5351463"/>
            <a:ext cx="46259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Bardstown WTP GAC Project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PWSID # KY0900017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Filters # 4 “ As Built GAC Cap”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Bob Cashion, CWT 7-22-16</a:t>
            </a:r>
          </a:p>
        </p:txBody>
      </p:sp>
      <p:sp>
        <p:nvSpPr>
          <p:cNvPr id="3087" name="Rectangle 67"/>
          <p:cNvSpPr>
            <a:spLocks noChangeArrowheads="1"/>
          </p:cNvSpPr>
          <p:nvPr/>
        </p:nvSpPr>
        <p:spPr bwMode="auto">
          <a:xfrm>
            <a:off x="6780213" y="5326063"/>
            <a:ext cx="3735387" cy="14843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8" name="Line 74"/>
          <p:cNvSpPr>
            <a:spLocks noChangeShapeType="1"/>
          </p:cNvSpPr>
          <p:nvPr/>
        </p:nvSpPr>
        <p:spPr bwMode="auto">
          <a:xfrm>
            <a:off x="2989264" y="5894388"/>
            <a:ext cx="465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Text Box 75"/>
          <p:cNvSpPr txBox="1">
            <a:spLocks noChangeArrowheads="1"/>
          </p:cNvSpPr>
          <p:nvPr/>
        </p:nvSpPr>
        <p:spPr bwMode="auto">
          <a:xfrm>
            <a:off x="4724400" y="304801"/>
            <a:ext cx="3429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“As Built GAC Cap” Filter # 4</a:t>
            </a:r>
          </a:p>
        </p:txBody>
      </p:sp>
      <p:pic>
        <p:nvPicPr>
          <p:cNvPr id="3090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2130425"/>
            <a:ext cx="2228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213" y="61722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Text Box 64"/>
          <p:cNvSpPr txBox="1">
            <a:spLocks noChangeArrowheads="1"/>
          </p:cNvSpPr>
          <p:nvPr/>
        </p:nvSpPr>
        <p:spPr bwMode="auto">
          <a:xfrm>
            <a:off x="6804025" y="1833564"/>
            <a:ext cx="2744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3093" name="Text Box 64"/>
          <p:cNvSpPr txBox="1">
            <a:spLocks noChangeArrowheads="1"/>
          </p:cNvSpPr>
          <p:nvPr/>
        </p:nvSpPr>
        <p:spPr bwMode="auto">
          <a:xfrm>
            <a:off x="6710364" y="1795464"/>
            <a:ext cx="2744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AWI Underdrain</a:t>
            </a:r>
          </a:p>
        </p:txBody>
      </p:sp>
      <p:sp>
        <p:nvSpPr>
          <p:cNvPr id="3094" name="Line 37"/>
          <p:cNvSpPr>
            <a:spLocks noChangeShapeType="1"/>
          </p:cNvSpPr>
          <p:nvPr/>
        </p:nvSpPr>
        <p:spPr bwMode="auto">
          <a:xfrm>
            <a:off x="5276850" y="1731963"/>
            <a:ext cx="458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Line 20"/>
          <p:cNvSpPr>
            <a:spLocks noChangeShapeType="1"/>
          </p:cNvSpPr>
          <p:nvPr/>
        </p:nvSpPr>
        <p:spPr bwMode="auto">
          <a:xfrm flipH="1">
            <a:off x="2978150" y="1730376"/>
            <a:ext cx="38100" cy="4086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Line 37"/>
          <p:cNvSpPr>
            <a:spLocks noChangeShapeType="1"/>
          </p:cNvSpPr>
          <p:nvPr/>
        </p:nvSpPr>
        <p:spPr bwMode="auto">
          <a:xfrm>
            <a:off x="3016250" y="3124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7" name="Line 37"/>
          <p:cNvSpPr>
            <a:spLocks noChangeShapeType="1"/>
          </p:cNvSpPr>
          <p:nvPr/>
        </p:nvSpPr>
        <p:spPr bwMode="auto">
          <a:xfrm>
            <a:off x="2066925" y="1714500"/>
            <a:ext cx="95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8" name="TextBox 2"/>
          <p:cNvSpPr txBox="1">
            <a:spLocks noChangeArrowheads="1"/>
          </p:cNvSpPr>
          <p:nvPr/>
        </p:nvSpPr>
        <p:spPr bwMode="auto">
          <a:xfrm>
            <a:off x="1622425" y="4718051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Sand Elev. 468.33</a:t>
            </a:r>
          </a:p>
        </p:txBody>
      </p:sp>
      <p:sp>
        <p:nvSpPr>
          <p:cNvPr id="3099" name="Line 22"/>
          <p:cNvSpPr>
            <a:spLocks noChangeShapeType="1"/>
          </p:cNvSpPr>
          <p:nvPr/>
        </p:nvSpPr>
        <p:spPr bwMode="auto">
          <a:xfrm flipH="1">
            <a:off x="3454400" y="5862638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0" name="Rectangle 3"/>
          <p:cNvSpPr>
            <a:spLocks noChangeArrowheads="1"/>
          </p:cNvSpPr>
          <p:nvPr/>
        </p:nvSpPr>
        <p:spPr bwMode="auto">
          <a:xfrm>
            <a:off x="1617663" y="3513138"/>
            <a:ext cx="1447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GAC Elev. 472.33</a:t>
            </a:r>
          </a:p>
        </p:txBody>
      </p:sp>
      <p:sp>
        <p:nvSpPr>
          <p:cNvPr id="3101" name="Rectangle 4"/>
          <p:cNvSpPr>
            <a:spLocks noChangeArrowheads="1"/>
          </p:cNvSpPr>
          <p:nvPr/>
        </p:nvSpPr>
        <p:spPr bwMode="auto">
          <a:xfrm>
            <a:off x="1614489" y="2101851"/>
            <a:ext cx="1381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Weir Elev. 476.25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3388" y="3124200"/>
            <a:ext cx="481012" cy="27749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530600" y="52705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4" name="TextBox 49"/>
          <p:cNvSpPr txBox="1">
            <a:spLocks noChangeArrowheads="1"/>
          </p:cNvSpPr>
          <p:nvPr/>
        </p:nvSpPr>
        <p:spPr bwMode="auto">
          <a:xfrm>
            <a:off x="1711325" y="4994276"/>
            <a:ext cx="1695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AWI Elev. 467.50</a:t>
            </a:r>
          </a:p>
        </p:txBody>
      </p:sp>
      <p:sp>
        <p:nvSpPr>
          <p:cNvPr id="11" name="Diagonal Stripe 10"/>
          <p:cNvSpPr/>
          <p:nvPr/>
        </p:nvSpPr>
        <p:spPr>
          <a:xfrm flipH="1">
            <a:off x="3308350" y="2271713"/>
            <a:ext cx="171450" cy="32385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06" name="Rectangle 51"/>
          <p:cNvSpPr>
            <a:spLocks noChangeArrowheads="1"/>
          </p:cNvSpPr>
          <p:nvPr/>
        </p:nvSpPr>
        <p:spPr bwMode="auto">
          <a:xfrm>
            <a:off x="5270500" y="2806701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50% Expansion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Elev. 474.75</a:t>
            </a:r>
          </a:p>
        </p:txBody>
      </p:sp>
      <p:sp>
        <p:nvSpPr>
          <p:cNvPr id="3107" name="Line 37"/>
          <p:cNvSpPr>
            <a:spLocks noChangeShapeType="1"/>
          </p:cNvSpPr>
          <p:nvPr/>
        </p:nvSpPr>
        <p:spPr bwMode="auto">
          <a:xfrm>
            <a:off x="5294313" y="28114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8" name="Line 37"/>
          <p:cNvSpPr>
            <a:spLocks noChangeShapeType="1"/>
          </p:cNvSpPr>
          <p:nvPr/>
        </p:nvSpPr>
        <p:spPr bwMode="auto">
          <a:xfrm>
            <a:off x="3479800" y="227171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>
            <a:off x="2532063" y="3752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0" name="Line 37"/>
          <p:cNvSpPr>
            <a:spLocks noChangeShapeType="1"/>
          </p:cNvSpPr>
          <p:nvPr/>
        </p:nvSpPr>
        <p:spPr bwMode="auto">
          <a:xfrm>
            <a:off x="2532063" y="49307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1" name="Line 37"/>
          <p:cNvSpPr>
            <a:spLocks noChangeShapeType="1"/>
          </p:cNvSpPr>
          <p:nvPr/>
        </p:nvSpPr>
        <p:spPr bwMode="auto">
          <a:xfrm>
            <a:off x="2532063" y="52228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2" name="Text Box 64"/>
          <p:cNvSpPr txBox="1">
            <a:spLocks noChangeArrowheads="1"/>
          </p:cNvSpPr>
          <p:nvPr/>
        </p:nvSpPr>
        <p:spPr bwMode="auto">
          <a:xfrm>
            <a:off x="3444875" y="5187951"/>
            <a:ext cx="18494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AWI Underdrain</a:t>
            </a:r>
          </a:p>
        </p:txBody>
      </p:sp>
      <p:sp>
        <p:nvSpPr>
          <p:cNvPr id="3113" name="Text Box 64"/>
          <p:cNvSpPr txBox="1">
            <a:spLocks noChangeArrowheads="1"/>
          </p:cNvSpPr>
          <p:nvPr/>
        </p:nvSpPr>
        <p:spPr bwMode="auto">
          <a:xfrm>
            <a:off x="2914651" y="5500689"/>
            <a:ext cx="2924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Plenum</a:t>
            </a:r>
          </a:p>
        </p:txBody>
      </p:sp>
      <p:sp>
        <p:nvSpPr>
          <p:cNvPr id="3114" name="Rectangle 59"/>
          <p:cNvSpPr>
            <a:spLocks noChangeArrowheads="1"/>
          </p:cNvSpPr>
          <p:nvPr/>
        </p:nvSpPr>
        <p:spPr bwMode="auto">
          <a:xfrm>
            <a:off x="4941889" y="1503364"/>
            <a:ext cx="162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      Wall Elev. 483.75</a:t>
            </a:r>
          </a:p>
        </p:txBody>
      </p:sp>
      <p:sp>
        <p:nvSpPr>
          <p:cNvPr id="3115" name="TextBox 60"/>
          <p:cNvSpPr txBox="1">
            <a:spLocks noChangeArrowheads="1"/>
          </p:cNvSpPr>
          <p:nvPr/>
        </p:nvSpPr>
        <p:spPr bwMode="auto">
          <a:xfrm>
            <a:off x="1700214" y="5489576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/>
              <a:t>Bottom Elev. 464.50</a:t>
            </a:r>
          </a:p>
        </p:txBody>
      </p:sp>
      <p:sp>
        <p:nvSpPr>
          <p:cNvPr id="3116" name="Line 37"/>
          <p:cNvSpPr>
            <a:spLocks noChangeShapeType="1"/>
          </p:cNvSpPr>
          <p:nvPr/>
        </p:nvSpPr>
        <p:spPr bwMode="auto">
          <a:xfrm>
            <a:off x="2540000" y="58943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Callout 1 2"/>
          <p:cNvSpPr/>
          <p:nvPr/>
        </p:nvSpPr>
        <p:spPr>
          <a:xfrm>
            <a:off x="6976270" y="3827464"/>
            <a:ext cx="2338387" cy="890586"/>
          </a:xfrm>
          <a:prstGeom prst="borderCallout1">
            <a:avLst>
              <a:gd name="adj1" fmla="val 49148"/>
              <a:gd name="adj2" fmla="val -1872"/>
              <a:gd name="adj3" fmla="val 118917"/>
              <a:gd name="adj4" fmla="val -707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4.833’ of Total Media</a:t>
            </a:r>
          </a:p>
        </p:txBody>
      </p:sp>
      <p:sp>
        <p:nvSpPr>
          <p:cNvPr id="3118" name="Rectangle 3"/>
          <p:cNvSpPr>
            <a:spLocks noChangeArrowheads="1"/>
          </p:cNvSpPr>
          <p:nvPr/>
        </p:nvSpPr>
        <p:spPr bwMode="auto">
          <a:xfrm>
            <a:off x="3659188" y="2747963"/>
            <a:ext cx="1592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33.125” Free-board at Rest</a:t>
            </a:r>
          </a:p>
        </p:txBody>
      </p:sp>
      <p:sp>
        <p:nvSpPr>
          <p:cNvPr id="3119" name="Rectangle 4"/>
          <p:cNvSpPr>
            <a:spLocks noChangeArrowheads="1"/>
          </p:cNvSpPr>
          <p:nvPr/>
        </p:nvSpPr>
        <p:spPr bwMode="auto">
          <a:xfrm>
            <a:off x="5651500" y="3244850"/>
            <a:ext cx="88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476.25</a:t>
            </a:r>
          </a:p>
        </p:txBody>
      </p:sp>
      <p:sp>
        <p:nvSpPr>
          <p:cNvPr id="3120" name="Rectangle 6"/>
          <p:cNvSpPr>
            <a:spLocks noChangeArrowheads="1"/>
          </p:cNvSpPr>
          <p:nvPr/>
        </p:nvSpPr>
        <p:spPr bwMode="auto">
          <a:xfrm>
            <a:off x="1622425" y="6169025"/>
            <a:ext cx="4940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6800 gpm BW rate gave 7” Rise Rate @ 12%</a:t>
            </a:r>
          </a:p>
        </p:txBody>
      </p:sp>
      <p:sp>
        <p:nvSpPr>
          <p:cNvPr id="3121" name="Line 37"/>
          <p:cNvSpPr>
            <a:spLocks noChangeShapeType="1"/>
          </p:cNvSpPr>
          <p:nvPr/>
        </p:nvSpPr>
        <p:spPr bwMode="auto">
          <a:xfrm>
            <a:off x="3698875" y="2271713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2" name="Line 37"/>
          <p:cNvSpPr>
            <a:spLocks noChangeShapeType="1"/>
          </p:cNvSpPr>
          <p:nvPr/>
        </p:nvSpPr>
        <p:spPr bwMode="auto">
          <a:xfrm flipH="1">
            <a:off x="3659189" y="3124201"/>
            <a:ext cx="22225" cy="55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36726" y="95250"/>
            <a:ext cx="8474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Some Typical Stripping Towers</a:t>
            </a:r>
          </a:p>
        </p:txBody>
      </p:sp>
      <p:pic>
        <p:nvPicPr>
          <p:cNvPr id="25603" name="Picture 10" descr="im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88392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9"/>
          <p:cNvSpPr txBox="1">
            <a:spLocks noChangeArrowheads="1"/>
          </p:cNvSpPr>
          <p:nvPr/>
        </p:nvSpPr>
        <p:spPr bwMode="auto">
          <a:xfrm>
            <a:off x="2667000" y="87471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sp>
        <p:nvSpPr>
          <p:cNvPr id="3075" name="Text Box 66"/>
          <p:cNvSpPr txBox="1">
            <a:spLocks noChangeArrowheads="1"/>
          </p:cNvSpPr>
          <p:nvPr/>
        </p:nvSpPr>
        <p:spPr bwMode="auto">
          <a:xfrm>
            <a:off x="7213600" y="5486902"/>
            <a:ext cx="4194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Treatment Plant Schematic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Bob Cashion, CWT  4-17</a:t>
            </a:r>
          </a:p>
        </p:txBody>
      </p:sp>
      <p:sp>
        <p:nvSpPr>
          <p:cNvPr id="3076" name="Rectangle 67"/>
          <p:cNvSpPr>
            <a:spLocks noChangeArrowheads="1"/>
          </p:cNvSpPr>
          <p:nvPr/>
        </p:nvSpPr>
        <p:spPr bwMode="auto">
          <a:xfrm>
            <a:off x="7086600" y="5363943"/>
            <a:ext cx="3581400" cy="14843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7" name="Text Box 75"/>
          <p:cNvSpPr txBox="1">
            <a:spLocks noChangeArrowheads="1"/>
          </p:cNvSpPr>
          <p:nvPr/>
        </p:nvSpPr>
        <p:spPr bwMode="auto">
          <a:xfrm>
            <a:off x="4724400" y="304801"/>
            <a:ext cx="3429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WTP Schematic</a:t>
            </a:r>
          </a:p>
        </p:txBody>
      </p:sp>
      <p:pic>
        <p:nvPicPr>
          <p:cNvPr id="30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1" y="6254751"/>
            <a:ext cx="42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64"/>
          <p:cNvSpPr txBox="1">
            <a:spLocks noChangeArrowheads="1"/>
          </p:cNvSpPr>
          <p:nvPr/>
        </p:nvSpPr>
        <p:spPr bwMode="auto">
          <a:xfrm>
            <a:off x="6804025" y="1833564"/>
            <a:ext cx="2744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3" name="Flowchart: Process 2"/>
          <p:cNvSpPr/>
          <p:nvPr/>
        </p:nvSpPr>
        <p:spPr>
          <a:xfrm rot="10800000" flipV="1">
            <a:off x="3890314" y="3911025"/>
            <a:ext cx="1117600" cy="1274762"/>
          </a:xfrm>
          <a:prstGeom prst="flowChart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Filter units</a:t>
            </a:r>
          </a:p>
        </p:txBody>
      </p:sp>
      <p:sp>
        <p:nvSpPr>
          <p:cNvPr id="42" name="Flowchart: Process 41"/>
          <p:cNvSpPr/>
          <p:nvPr/>
        </p:nvSpPr>
        <p:spPr>
          <a:xfrm rot="10800000" flipV="1">
            <a:off x="2845809" y="2679700"/>
            <a:ext cx="965200" cy="6096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Actiflo</a:t>
            </a:r>
          </a:p>
        </p:txBody>
      </p:sp>
      <p:sp>
        <p:nvSpPr>
          <p:cNvPr id="5" name="Freeform 4"/>
          <p:cNvSpPr/>
          <p:nvPr/>
        </p:nvSpPr>
        <p:spPr>
          <a:xfrm>
            <a:off x="1610880" y="277975"/>
            <a:ext cx="2654588" cy="2228419"/>
          </a:xfrm>
          <a:custGeom>
            <a:avLst/>
            <a:gdLst>
              <a:gd name="connsiteX0" fmla="*/ 409969 w 2242317"/>
              <a:gd name="connsiteY0" fmla="*/ 336177 h 2017059"/>
              <a:gd name="connsiteX1" fmla="*/ 409969 w 2242317"/>
              <a:gd name="connsiteY1" fmla="*/ 336177 h 2017059"/>
              <a:gd name="connsiteX2" fmla="*/ 288945 w 2242317"/>
              <a:gd name="connsiteY2" fmla="*/ 349624 h 2017059"/>
              <a:gd name="connsiteX3" fmla="*/ 248604 w 2242317"/>
              <a:gd name="connsiteY3" fmla="*/ 336177 h 2017059"/>
              <a:gd name="connsiteX4" fmla="*/ 181369 w 2242317"/>
              <a:gd name="connsiteY4" fmla="*/ 322730 h 2017059"/>
              <a:gd name="connsiteX5" fmla="*/ 127580 w 2242317"/>
              <a:gd name="connsiteY5" fmla="*/ 336177 h 2017059"/>
              <a:gd name="connsiteX6" fmla="*/ 73792 w 2242317"/>
              <a:gd name="connsiteY6" fmla="*/ 322730 h 2017059"/>
              <a:gd name="connsiteX7" fmla="*/ 87239 w 2242317"/>
              <a:gd name="connsiteY7" fmla="*/ 416859 h 2017059"/>
              <a:gd name="connsiteX8" fmla="*/ 100686 w 2242317"/>
              <a:gd name="connsiteY8" fmla="*/ 470647 h 2017059"/>
              <a:gd name="connsiteX9" fmla="*/ 208263 w 2242317"/>
              <a:gd name="connsiteY9" fmla="*/ 497542 h 2017059"/>
              <a:gd name="connsiteX10" fmla="*/ 248604 w 2242317"/>
              <a:gd name="connsiteY10" fmla="*/ 524436 h 2017059"/>
              <a:gd name="connsiteX11" fmla="*/ 302392 w 2242317"/>
              <a:gd name="connsiteY11" fmla="*/ 537883 h 2017059"/>
              <a:gd name="connsiteX12" fmla="*/ 315839 w 2242317"/>
              <a:gd name="connsiteY12" fmla="*/ 578224 h 2017059"/>
              <a:gd name="connsiteX13" fmla="*/ 396522 w 2242317"/>
              <a:gd name="connsiteY13" fmla="*/ 591671 h 2017059"/>
              <a:gd name="connsiteX14" fmla="*/ 409969 w 2242317"/>
              <a:gd name="connsiteY14" fmla="*/ 699247 h 2017059"/>
              <a:gd name="connsiteX15" fmla="*/ 504098 w 2242317"/>
              <a:gd name="connsiteY15" fmla="*/ 658906 h 2017059"/>
              <a:gd name="connsiteX16" fmla="*/ 584780 w 2242317"/>
              <a:gd name="connsiteY16" fmla="*/ 672353 h 2017059"/>
              <a:gd name="connsiteX17" fmla="*/ 598228 w 2242317"/>
              <a:gd name="connsiteY17" fmla="*/ 766483 h 2017059"/>
              <a:gd name="connsiteX18" fmla="*/ 746145 w 2242317"/>
              <a:gd name="connsiteY18" fmla="*/ 779930 h 2017059"/>
              <a:gd name="connsiteX19" fmla="*/ 799933 w 2242317"/>
              <a:gd name="connsiteY19" fmla="*/ 833718 h 2017059"/>
              <a:gd name="connsiteX20" fmla="*/ 813380 w 2242317"/>
              <a:gd name="connsiteY20" fmla="*/ 874059 h 2017059"/>
              <a:gd name="connsiteX21" fmla="*/ 799933 w 2242317"/>
              <a:gd name="connsiteY21" fmla="*/ 941294 h 2017059"/>
              <a:gd name="connsiteX22" fmla="*/ 799933 w 2242317"/>
              <a:gd name="connsiteY22" fmla="*/ 1021977 h 2017059"/>
              <a:gd name="connsiteX23" fmla="*/ 840275 w 2242317"/>
              <a:gd name="connsiteY23" fmla="*/ 1035424 h 2017059"/>
              <a:gd name="connsiteX24" fmla="*/ 907510 w 2242317"/>
              <a:gd name="connsiteY24" fmla="*/ 1021977 h 2017059"/>
              <a:gd name="connsiteX25" fmla="*/ 947851 w 2242317"/>
              <a:gd name="connsiteY25" fmla="*/ 995083 h 2017059"/>
              <a:gd name="connsiteX26" fmla="*/ 1028533 w 2242317"/>
              <a:gd name="connsiteY26" fmla="*/ 1008530 h 2017059"/>
              <a:gd name="connsiteX27" fmla="*/ 1041980 w 2242317"/>
              <a:gd name="connsiteY27" fmla="*/ 1048871 h 2017059"/>
              <a:gd name="connsiteX28" fmla="*/ 1082322 w 2242317"/>
              <a:gd name="connsiteY28" fmla="*/ 1116106 h 2017059"/>
              <a:gd name="connsiteX29" fmla="*/ 1001639 w 2242317"/>
              <a:gd name="connsiteY29" fmla="*/ 1250577 h 2017059"/>
              <a:gd name="connsiteX30" fmla="*/ 947851 w 2242317"/>
              <a:gd name="connsiteY30" fmla="*/ 1331259 h 2017059"/>
              <a:gd name="connsiteX31" fmla="*/ 867169 w 2242317"/>
              <a:gd name="connsiteY31" fmla="*/ 1385047 h 2017059"/>
              <a:gd name="connsiteX32" fmla="*/ 826828 w 2242317"/>
              <a:gd name="connsiteY32" fmla="*/ 1371600 h 2017059"/>
              <a:gd name="connsiteX33" fmla="*/ 799933 w 2242317"/>
              <a:gd name="connsiteY33" fmla="*/ 1398494 h 2017059"/>
              <a:gd name="connsiteX34" fmla="*/ 759592 w 2242317"/>
              <a:gd name="connsiteY34" fmla="*/ 1411942 h 2017059"/>
              <a:gd name="connsiteX35" fmla="*/ 678910 w 2242317"/>
              <a:gd name="connsiteY35" fmla="*/ 1398494 h 2017059"/>
              <a:gd name="connsiteX36" fmla="*/ 611675 w 2242317"/>
              <a:gd name="connsiteY36" fmla="*/ 1385047 h 2017059"/>
              <a:gd name="connsiteX37" fmla="*/ 571333 w 2242317"/>
              <a:gd name="connsiteY37" fmla="*/ 1398494 h 2017059"/>
              <a:gd name="connsiteX38" fmla="*/ 450310 w 2242317"/>
              <a:gd name="connsiteY38" fmla="*/ 1411942 h 2017059"/>
              <a:gd name="connsiteX39" fmla="*/ 477204 w 2242317"/>
              <a:gd name="connsiteY39" fmla="*/ 1358153 h 2017059"/>
              <a:gd name="connsiteX40" fmla="*/ 423416 w 2242317"/>
              <a:gd name="connsiteY40" fmla="*/ 1371600 h 2017059"/>
              <a:gd name="connsiteX41" fmla="*/ 288945 w 2242317"/>
              <a:gd name="connsiteY41" fmla="*/ 1398494 h 2017059"/>
              <a:gd name="connsiteX42" fmla="*/ 248604 w 2242317"/>
              <a:gd name="connsiteY42" fmla="*/ 1438836 h 2017059"/>
              <a:gd name="connsiteX43" fmla="*/ 208263 w 2242317"/>
              <a:gd name="connsiteY43" fmla="*/ 1452283 h 2017059"/>
              <a:gd name="connsiteX44" fmla="*/ 181369 w 2242317"/>
              <a:gd name="connsiteY44" fmla="*/ 1506071 h 2017059"/>
              <a:gd name="connsiteX45" fmla="*/ 60345 w 2242317"/>
              <a:gd name="connsiteY45" fmla="*/ 1586753 h 2017059"/>
              <a:gd name="connsiteX46" fmla="*/ 46898 w 2242317"/>
              <a:gd name="connsiteY46" fmla="*/ 1627094 h 2017059"/>
              <a:gd name="connsiteX47" fmla="*/ 60345 w 2242317"/>
              <a:gd name="connsiteY47" fmla="*/ 1694330 h 2017059"/>
              <a:gd name="connsiteX48" fmla="*/ 33451 w 2242317"/>
              <a:gd name="connsiteY48" fmla="*/ 1748118 h 2017059"/>
              <a:gd name="connsiteX49" fmla="*/ 6557 w 2242317"/>
              <a:gd name="connsiteY49" fmla="*/ 1828800 h 2017059"/>
              <a:gd name="connsiteX50" fmla="*/ 60345 w 2242317"/>
              <a:gd name="connsiteY50" fmla="*/ 2017059 h 2017059"/>
              <a:gd name="connsiteX51" fmla="*/ 141028 w 2242317"/>
              <a:gd name="connsiteY51" fmla="*/ 2003612 h 2017059"/>
              <a:gd name="connsiteX52" fmla="*/ 181369 w 2242317"/>
              <a:gd name="connsiteY52" fmla="*/ 1976718 h 2017059"/>
              <a:gd name="connsiteX53" fmla="*/ 302392 w 2242317"/>
              <a:gd name="connsiteY53" fmla="*/ 1936377 h 2017059"/>
              <a:gd name="connsiteX54" fmla="*/ 342733 w 2242317"/>
              <a:gd name="connsiteY54" fmla="*/ 1922930 h 2017059"/>
              <a:gd name="connsiteX55" fmla="*/ 383075 w 2242317"/>
              <a:gd name="connsiteY55" fmla="*/ 1909483 h 2017059"/>
              <a:gd name="connsiteX56" fmla="*/ 423416 w 2242317"/>
              <a:gd name="connsiteY56" fmla="*/ 1882589 h 2017059"/>
              <a:gd name="connsiteX57" fmla="*/ 557886 w 2242317"/>
              <a:gd name="connsiteY57" fmla="*/ 1842247 h 2017059"/>
              <a:gd name="connsiteX58" fmla="*/ 625122 w 2242317"/>
              <a:gd name="connsiteY58" fmla="*/ 1828800 h 2017059"/>
              <a:gd name="connsiteX59" fmla="*/ 719251 w 2242317"/>
              <a:gd name="connsiteY59" fmla="*/ 1788459 h 2017059"/>
              <a:gd name="connsiteX60" fmla="*/ 773039 w 2242317"/>
              <a:gd name="connsiteY60" fmla="*/ 1775012 h 2017059"/>
              <a:gd name="connsiteX61" fmla="*/ 947851 w 2242317"/>
              <a:gd name="connsiteY61" fmla="*/ 1734671 h 2017059"/>
              <a:gd name="connsiteX62" fmla="*/ 988192 w 2242317"/>
              <a:gd name="connsiteY62" fmla="*/ 1721224 h 2017059"/>
              <a:gd name="connsiteX63" fmla="*/ 1041980 w 2242317"/>
              <a:gd name="connsiteY63" fmla="*/ 1640542 h 2017059"/>
              <a:gd name="connsiteX64" fmla="*/ 1149557 w 2242317"/>
              <a:gd name="connsiteY64" fmla="*/ 1600200 h 2017059"/>
              <a:gd name="connsiteX65" fmla="*/ 1189898 w 2242317"/>
              <a:gd name="connsiteY65" fmla="*/ 1586753 h 2017059"/>
              <a:gd name="connsiteX66" fmla="*/ 1270580 w 2242317"/>
              <a:gd name="connsiteY66" fmla="*/ 1546412 h 2017059"/>
              <a:gd name="connsiteX67" fmla="*/ 1297475 w 2242317"/>
              <a:gd name="connsiteY67" fmla="*/ 1519518 h 2017059"/>
              <a:gd name="connsiteX68" fmla="*/ 1310922 w 2242317"/>
              <a:gd name="connsiteY68" fmla="*/ 1479177 h 2017059"/>
              <a:gd name="connsiteX69" fmla="*/ 1351263 w 2242317"/>
              <a:gd name="connsiteY69" fmla="*/ 1452283 h 2017059"/>
              <a:gd name="connsiteX70" fmla="*/ 1364710 w 2242317"/>
              <a:gd name="connsiteY70" fmla="*/ 1492624 h 2017059"/>
              <a:gd name="connsiteX71" fmla="*/ 1378157 w 2242317"/>
              <a:gd name="connsiteY71" fmla="*/ 1559859 h 2017059"/>
              <a:gd name="connsiteX72" fmla="*/ 1431945 w 2242317"/>
              <a:gd name="connsiteY72" fmla="*/ 1546412 h 2017059"/>
              <a:gd name="connsiteX73" fmla="*/ 1458839 w 2242317"/>
              <a:gd name="connsiteY73" fmla="*/ 1398494 h 2017059"/>
              <a:gd name="connsiteX74" fmla="*/ 1512628 w 2242317"/>
              <a:gd name="connsiteY74" fmla="*/ 1331259 h 2017059"/>
              <a:gd name="connsiteX75" fmla="*/ 1579863 w 2242317"/>
              <a:gd name="connsiteY75" fmla="*/ 1264024 h 2017059"/>
              <a:gd name="connsiteX76" fmla="*/ 1660545 w 2242317"/>
              <a:gd name="connsiteY76" fmla="*/ 1156447 h 2017059"/>
              <a:gd name="connsiteX77" fmla="*/ 1741228 w 2242317"/>
              <a:gd name="connsiteY77" fmla="*/ 1048871 h 2017059"/>
              <a:gd name="connsiteX78" fmla="*/ 1808463 w 2242317"/>
              <a:gd name="connsiteY78" fmla="*/ 1008530 h 2017059"/>
              <a:gd name="connsiteX79" fmla="*/ 1848804 w 2242317"/>
              <a:gd name="connsiteY79" fmla="*/ 927847 h 2017059"/>
              <a:gd name="connsiteX80" fmla="*/ 1889145 w 2242317"/>
              <a:gd name="connsiteY80" fmla="*/ 914400 h 2017059"/>
              <a:gd name="connsiteX81" fmla="*/ 1942933 w 2242317"/>
              <a:gd name="connsiteY81" fmla="*/ 860612 h 2017059"/>
              <a:gd name="connsiteX82" fmla="*/ 2023616 w 2242317"/>
              <a:gd name="connsiteY82" fmla="*/ 766483 h 2017059"/>
              <a:gd name="connsiteX83" fmla="*/ 2063957 w 2242317"/>
              <a:gd name="connsiteY83" fmla="*/ 753036 h 2017059"/>
              <a:gd name="connsiteX84" fmla="*/ 2090851 w 2242317"/>
              <a:gd name="connsiteY84" fmla="*/ 712694 h 2017059"/>
              <a:gd name="connsiteX85" fmla="*/ 2131192 w 2242317"/>
              <a:gd name="connsiteY85" fmla="*/ 685800 h 2017059"/>
              <a:gd name="connsiteX86" fmla="*/ 2198428 w 2242317"/>
              <a:gd name="connsiteY86" fmla="*/ 564777 h 2017059"/>
              <a:gd name="connsiteX87" fmla="*/ 2211875 w 2242317"/>
              <a:gd name="connsiteY87" fmla="*/ 228600 h 2017059"/>
              <a:gd name="connsiteX88" fmla="*/ 2184980 w 2242317"/>
              <a:gd name="connsiteY88" fmla="*/ 201706 h 2017059"/>
              <a:gd name="connsiteX89" fmla="*/ 2158086 w 2242317"/>
              <a:gd name="connsiteY89" fmla="*/ 161365 h 2017059"/>
              <a:gd name="connsiteX90" fmla="*/ 2117745 w 2242317"/>
              <a:gd name="connsiteY90" fmla="*/ 147918 h 2017059"/>
              <a:gd name="connsiteX91" fmla="*/ 2023616 w 2242317"/>
              <a:gd name="connsiteY91" fmla="*/ 134471 h 2017059"/>
              <a:gd name="connsiteX92" fmla="*/ 1983275 w 2242317"/>
              <a:gd name="connsiteY92" fmla="*/ 94130 h 2017059"/>
              <a:gd name="connsiteX93" fmla="*/ 1942933 w 2242317"/>
              <a:gd name="connsiteY93" fmla="*/ 80683 h 2017059"/>
              <a:gd name="connsiteX94" fmla="*/ 1741228 w 2242317"/>
              <a:gd name="connsiteY94" fmla="*/ 53789 h 2017059"/>
              <a:gd name="connsiteX95" fmla="*/ 1337816 w 2242317"/>
              <a:gd name="connsiteY95" fmla="*/ 67236 h 2017059"/>
              <a:gd name="connsiteX96" fmla="*/ 1378157 w 2242317"/>
              <a:gd name="connsiteY96" fmla="*/ 40342 h 2017059"/>
              <a:gd name="connsiteX97" fmla="*/ 1364710 w 2242317"/>
              <a:gd name="connsiteY97" fmla="*/ 0 h 2017059"/>
              <a:gd name="connsiteX98" fmla="*/ 1068875 w 2242317"/>
              <a:gd name="connsiteY98" fmla="*/ 13447 h 2017059"/>
              <a:gd name="connsiteX99" fmla="*/ 1001639 w 2242317"/>
              <a:gd name="connsiteY99" fmla="*/ 80683 h 2017059"/>
              <a:gd name="connsiteX100" fmla="*/ 719251 w 2242317"/>
              <a:gd name="connsiteY100" fmla="*/ 53789 h 2017059"/>
              <a:gd name="connsiteX101" fmla="*/ 638569 w 2242317"/>
              <a:gd name="connsiteY101" fmla="*/ 107577 h 2017059"/>
              <a:gd name="connsiteX102" fmla="*/ 584780 w 2242317"/>
              <a:gd name="connsiteY102" fmla="*/ 134471 h 2017059"/>
              <a:gd name="connsiteX103" fmla="*/ 463757 w 2242317"/>
              <a:gd name="connsiteY103" fmla="*/ 201706 h 2017059"/>
              <a:gd name="connsiteX104" fmla="*/ 450310 w 2242317"/>
              <a:gd name="connsiteY104" fmla="*/ 242047 h 2017059"/>
              <a:gd name="connsiteX105" fmla="*/ 369628 w 2242317"/>
              <a:gd name="connsiteY105" fmla="*/ 268942 h 2017059"/>
              <a:gd name="connsiteX106" fmla="*/ 409969 w 2242317"/>
              <a:gd name="connsiteY106" fmla="*/ 336177 h 201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242317" h="2017059">
                <a:moveTo>
                  <a:pt x="409969" y="336177"/>
                </a:moveTo>
                <a:lnTo>
                  <a:pt x="409969" y="336177"/>
                </a:lnTo>
                <a:cubicBezTo>
                  <a:pt x="369628" y="340659"/>
                  <a:pt x="329535" y="349624"/>
                  <a:pt x="288945" y="349624"/>
                </a:cubicBezTo>
                <a:cubicBezTo>
                  <a:pt x="274771" y="349624"/>
                  <a:pt x="262355" y="339615"/>
                  <a:pt x="248604" y="336177"/>
                </a:cubicBezTo>
                <a:cubicBezTo>
                  <a:pt x="226431" y="330634"/>
                  <a:pt x="203781" y="327212"/>
                  <a:pt x="181369" y="322730"/>
                </a:cubicBezTo>
                <a:cubicBezTo>
                  <a:pt x="163439" y="327212"/>
                  <a:pt x="146061" y="336177"/>
                  <a:pt x="127580" y="336177"/>
                </a:cubicBezTo>
                <a:cubicBezTo>
                  <a:pt x="109099" y="336177"/>
                  <a:pt x="82057" y="306200"/>
                  <a:pt x="73792" y="322730"/>
                </a:cubicBezTo>
                <a:cubicBezTo>
                  <a:pt x="59618" y="351079"/>
                  <a:pt x="81569" y="385675"/>
                  <a:pt x="87239" y="416859"/>
                </a:cubicBezTo>
                <a:cubicBezTo>
                  <a:pt x="90545" y="435042"/>
                  <a:pt x="85309" y="460395"/>
                  <a:pt x="100686" y="470647"/>
                </a:cubicBezTo>
                <a:cubicBezTo>
                  <a:pt x="131441" y="491150"/>
                  <a:pt x="208263" y="497542"/>
                  <a:pt x="208263" y="497542"/>
                </a:cubicBezTo>
                <a:cubicBezTo>
                  <a:pt x="221710" y="506507"/>
                  <a:pt x="233749" y="518070"/>
                  <a:pt x="248604" y="524436"/>
                </a:cubicBezTo>
                <a:cubicBezTo>
                  <a:pt x="265591" y="531716"/>
                  <a:pt x="287961" y="526338"/>
                  <a:pt x="302392" y="537883"/>
                </a:cubicBezTo>
                <a:cubicBezTo>
                  <a:pt x="313460" y="546738"/>
                  <a:pt x="303532" y="571192"/>
                  <a:pt x="315839" y="578224"/>
                </a:cubicBezTo>
                <a:cubicBezTo>
                  <a:pt x="339512" y="591751"/>
                  <a:pt x="369628" y="587189"/>
                  <a:pt x="396522" y="591671"/>
                </a:cubicBezTo>
                <a:cubicBezTo>
                  <a:pt x="401004" y="627530"/>
                  <a:pt x="388964" y="669841"/>
                  <a:pt x="409969" y="699247"/>
                </a:cubicBezTo>
                <a:cubicBezTo>
                  <a:pt x="423974" y="718855"/>
                  <a:pt x="496879" y="663718"/>
                  <a:pt x="504098" y="658906"/>
                </a:cubicBezTo>
                <a:cubicBezTo>
                  <a:pt x="530992" y="663388"/>
                  <a:pt x="566826" y="651834"/>
                  <a:pt x="584780" y="672353"/>
                </a:cubicBezTo>
                <a:cubicBezTo>
                  <a:pt x="605651" y="696206"/>
                  <a:pt x="571856" y="748902"/>
                  <a:pt x="598228" y="766483"/>
                </a:cubicBezTo>
                <a:cubicBezTo>
                  <a:pt x="639422" y="793946"/>
                  <a:pt x="696839" y="775448"/>
                  <a:pt x="746145" y="779930"/>
                </a:cubicBezTo>
                <a:cubicBezTo>
                  <a:pt x="782004" y="887506"/>
                  <a:pt x="728216" y="762001"/>
                  <a:pt x="799933" y="833718"/>
                </a:cubicBezTo>
                <a:cubicBezTo>
                  <a:pt x="809956" y="843741"/>
                  <a:pt x="808898" y="860612"/>
                  <a:pt x="813380" y="874059"/>
                </a:cubicBezTo>
                <a:cubicBezTo>
                  <a:pt x="808898" y="896471"/>
                  <a:pt x="805476" y="919121"/>
                  <a:pt x="799933" y="941294"/>
                </a:cubicBezTo>
                <a:cubicBezTo>
                  <a:pt x="792761" y="969981"/>
                  <a:pt x="771246" y="993291"/>
                  <a:pt x="799933" y="1021977"/>
                </a:cubicBezTo>
                <a:cubicBezTo>
                  <a:pt x="809956" y="1032000"/>
                  <a:pt x="826828" y="1030942"/>
                  <a:pt x="840275" y="1035424"/>
                </a:cubicBezTo>
                <a:cubicBezTo>
                  <a:pt x="862687" y="1030942"/>
                  <a:pt x="886110" y="1030002"/>
                  <a:pt x="907510" y="1021977"/>
                </a:cubicBezTo>
                <a:cubicBezTo>
                  <a:pt x="922642" y="1016302"/>
                  <a:pt x="931789" y="996868"/>
                  <a:pt x="947851" y="995083"/>
                </a:cubicBezTo>
                <a:cubicBezTo>
                  <a:pt x="974949" y="992072"/>
                  <a:pt x="1001639" y="1004048"/>
                  <a:pt x="1028533" y="1008530"/>
                </a:cubicBezTo>
                <a:cubicBezTo>
                  <a:pt x="1033015" y="1021977"/>
                  <a:pt x="1034687" y="1036717"/>
                  <a:pt x="1041980" y="1048871"/>
                </a:cubicBezTo>
                <a:cubicBezTo>
                  <a:pt x="1097356" y="1141163"/>
                  <a:pt x="1044229" y="1001828"/>
                  <a:pt x="1082322" y="1116106"/>
                </a:cubicBezTo>
                <a:cubicBezTo>
                  <a:pt x="1035617" y="1256223"/>
                  <a:pt x="1086022" y="1145099"/>
                  <a:pt x="1001639" y="1250577"/>
                </a:cubicBezTo>
                <a:cubicBezTo>
                  <a:pt x="981447" y="1275817"/>
                  <a:pt x="974745" y="1313330"/>
                  <a:pt x="947851" y="1331259"/>
                </a:cubicBezTo>
                <a:lnTo>
                  <a:pt x="867169" y="1385047"/>
                </a:lnTo>
                <a:cubicBezTo>
                  <a:pt x="853722" y="1380565"/>
                  <a:pt x="840727" y="1368820"/>
                  <a:pt x="826828" y="1371600"/>
                </a:cubicBezTo>
                <a:cubicBezTo>
                  <a:pt x="814396" y="1374086"/>
                  <a:pt x="810804" y="1391971"/>
                  <a:pt x="799933" y="1398494"/>
                </a:cubicBezTo>
                <a:cubicBezTo>
                  <a:pt x="787779" y="1405787"/>
                  <a:pt x="773039" y="1407459"/>
                  <a:pt x="759592" y="1411942"/>
                </a:cubicBezTo>
                <a:lnTo>
                  <a:pt x="678910" y="1398494"/>
                </a:lnTo>
                <a:cubicBezTo>
                  <a:pt x="656423" y="1394405"/>
                  <a:pt x="634531" y="1385047"/>
                  <a:pt x="611675" y="1385047"/>
                </a:cubicBezTo>
                <a:cubicBezTo>
                  <a:pt x="597500" y="1385047"/>
                  <a:pt x="584780" y="1394012"/>
                  <a:pt x="571333" y="1398494"/>
                </a:cubicBezTo>
                <a:cubicBezTo>
                  <a:pt x="540679" y="1418931"/>
                  <a:pt x="492321" y="1464456"/>
                  <a:pt x="450310" y="1411942"/>
                </a:cubicBezTo>
                <a:cubicBezTo>
                  <a:pt x="437788" y="1396289"/>
                  <a:pt x="488323" y="1374832"/>
                  <a:pt x="477204" y="1358153"/>
                </a:cubicBezTo>
                <a:cubicBezTo>
                  <a:pt x="466953" y="1342776"/>
                  <a:pt x="441487" y="1367728"/>
                  <a:pt x="423416" y="1371600"/>
                </a:cubicBezTo>
                <a:cubicBezTo>
                  <a:pt x="378719" y="1381178"/>
                  <a:pt x="333769" y="1389529"/>
                  <a:pt x="288945" y="1398494"/>
                </a:cubicBezTo>
                <a:cubicBezTo>
                  <a:pt x="275498" y="1411941"/>
                  <a:pt x="264427" y="1428287"/>
                  <a:pt x="248604" y="1438836"/>
                </a:cubicBezTo>
                <a:cubicBezTo>
                  <a:pt x="236810" y="1446699"/>
                  <a:pt x="218286" y="1442260"/>
                  <a:pt x="208263" y="1452283"/>
                </a:cubicBezTo>
                <a:cubicBezTo>
                  <a:pt x="194089" y="1466457"/>
                  <a:pt x="193676" y="1490248"/>
                  <a:pt x="181369" y="1506071"/>
                </a:cubicBezTo>
                <a:cubicBezTo>
                  <a:pt x="123218" y="1580836"/>
                  <a:pt x="131964" y="1568848"/>
                  <a:pt x="60345" y="1586753"/>
                </a:cubicBezTo>
                <a:cubicBezTo>
                  <a:pt x="55863" y="1600200"/>
                  <a:pt x="44118" y="1613195"/>
                  <a:pt x="46898" y="1627094"/>
                </a:cubicBezTo>
                <a:cubicBezTo>
                  <a:pt x="62259" y="1703900"/>
                  <a:pt x="101901" y="1597367"/>
                  <a:pt x="60345" y="1694330"/>
                </a:cubicBezTo>
                <a:cubicBezTo>
                  <a:pt x="52449" y="1712755"/>
                  <a:pt x="40896" y="1729506"/>
                  <a:pt x="33451" y="1748118"/>
                </a:cubicBezTo>
                <a:cubicBezTo>
                  <a:pt x="22923" y="1774439"/>
                  <a:pt x="6557" y="1828800"/>
                  <a:pt x="6557" y="1828800"/>
                </a:cubicBezTo>
                <a:cubicBezTo>
                  <a:pt x="10965" y="1886100"/>
                  <a:pt x="-32984" y="2017059"/>
                  <a:pt x="60345" y="2017059"/>
                </a:cubicBezTo>
                <a:cubicBezTo>
                  <a:pt x="87610" y="2017059"/>
                  <a:pt x="114134" y="2008094"/>
                  <a:pt x="141028" y="2003612"/>
                </a:cubicBezTo>
                <a:cubicBezTo>
                  <a:pt x="154475" y="1994647"/>
                  <a:pt x="166601" y="1983282"/>
                  <a:pt x="181369" y="1976718"/>
                </a:cubicBezTo>
                <a:lnTo>
                  <a:pt x="302392" y="1936377"/>
                </a:lnTo>
                <a:lnTo>
                  <a:pt x="342733" y="1922930"/>
                </a:lnTo>
                <a:lnTo>
                  <a:pt x="383075" y="1909483"/>
                </a:lnTo>
                <a:cubicBezTo>
                  <a:pt x="396522" y="1900518"/>
                  <a:pt x="408648" y="1889153"/>
                  <a:pt x="423416" y="1882589"/>
                </a:cubicBezTo>
                <a:cubicBezTo>
                  <a:pt x="456940" y="1867689"/>
                  <a:pt x="518768" y="1850940"/>
                  <a:pt x="557886" y="1842247"/>
                </a:cubicBezTo>
                <a:cubicBezTo>
                  <a:pt x="580198" y="1837289"/>
                  <a:pt x="602949" y="1834343"/>
                  <a:pt x="625122" y="1828800"/>
                </a:cubicBezTo>
                <a:cubicBezTo>
                  <a:pt x="691905" y="1812104"/>
                  <a:pt x="642284" y="1817322"/>
                  <a:pt x="719251" y="1788459"/>
                </a:cubicBezTo>
                <a:cubicBezTo>
                  <a:pt x="736555" y="1781970"/>
                  <a:pt x="755337" y="1780322"/>
                  <a:pt x="773039" y="1775012"/>
                </a:cubicBezTo>
                <a:cubicBezTo>
                  <a:pt x="907282" y="1734739"/>
                  <a:pt x="799394" y="1755879"/>
                  <a:pt x="947851" y="1734671"/>
                </a:cubicBezTo>
                <a:cubicBezTo>
                  <a:pt x="961298" y="1730189"/>
                  <a:pt x="978169" y="1731247"/>
                  <a:pt x="988192" y="1721224"/>
                </a:cubicBezTo>
                <a:cubicBezTo>
                  <a:pt x="1011048" y="1698368"/>
                  <a:pt x="1010623" y="1648382"/>
                  <a:pt x="1041980" y="1640542"/>
                </a:cubicBezTo>
                <a:cubicBezTo>
                  <a:pt x="1141151" y="1615748"/>
                  <a:pt x="1051109" y="1642392"/>
                  <a:pt x="1149557" y="1600200"/>
                </a:cubicBezTo>
                <a:cubicBezTo>
                  <a:pt x="1162585" y="1594616"/>
                  <a:pt x="1177220" y="1593092"/>
                  <a:pt x="1189898" y="1586753"/>
                </a:cubicBezTo>
                <a:cubicBezTo>
                  <a:pt x="1294168" y="1534618"/>
                  <a:pt x="1169182" y="1580211"/>
                  <a:pt x="1270580" y="1546412"/>
                </a:cubicBezTo>
                <a:cubicBezTo>
                  <a:pt x="1279545" y="1537447"/>
                  <a:pt x="1290952" y="1530389"/>
                  <a:pt x="1297475" y="1519518"/>
                </a:cubicBezTo>
                <a:cubicBezTo>
                  <a:pt x="1304768" y="1507364"/>
                  <a:pt x="1302067" y="1490245"/>
                  <a:pt x="1310922" y="1479177"/>
                </a:cubicBezTo>
                <a:cubicBezTo>
                  <a:pt x="1321018" y="1466557"/>
                  <a:pt x="1337816" y="1461248"/>
                  <a:pt x="1351263" y="1452283"/>
                </a:cubicBezTo>
                <a:cubicBezTo>
                  <a:pt x="1355745" y="1465730"/>
                  <a:pt x="1361272" y="1478873"/>
                  <a:pt x="1364710" y="1492624"/>
                </a:cubicBezTo>
                <a:cubicBezTo>
                  <a:pt x="1370253" y="1514797"/>
                  <a:pt x="1360310" y="1545581"/>
                  <a:pt x="1378157" y="1559859"/>
                </a:cubicBezTo>
                <a:cubicBezTo>
                  <a:pt x="1392588" y="1571404"/>
                  <a:pt x="1414016" y="1550894"/>
                  <a:pt x="1431945" y="1546412"/>
                </a:cubicBezTo>
                <a:cubicBezTo>
                  <a:pt x="1435061" y="1524600"/>
                  <a:pt x="1445253" y="1430195"/>
                  <a:pt x="1458839" y="1398494"/>
                </a:cubicBezTo>
                <a:cubicBezTo>
                  <a:pt x="1477942" y="1353920"/>
                  <a:pt x="1485934" y="1364626"/>
                  <a:pt x="1512628" y="1331259"/>
                </a:cubicBezTo>
                <a:cubicBezTo>
                  <a:pt x="1563857" y="1267224"/>
                  <a:pt x="1510705" y="1310129"/>
                  <a:pt x="1579863" y="1264024"/>
                </a:cubicBezTo>
                <a:cubicBezTo>
                  <a:pt x="1614849" y="1159065"/>
                  <a:pt x="1557535" y="1310961"/>
                  <a:pt x="1660545" y="1156447"/>
                </a:cubicBezTo>
                <a:cubicBezTo>
                  <a:pt x="1675248" y="1134393"/>
                  <a:pt x="1709566" y="1071486"/>
                  <a:pt x="1741228" y="1048871"/>
                </a:cubicBezTo>
                <a:cubicBezTo>
                  <a:pt x="1762496" y="1033680"/>
                  <a:pt x="1786051" y="1021977"/>
                  <a:pt x="1808463" y="1008530"/>
                </a:cubicBezTo>
                <a:cubicBezTo>
                  <a:pt x="1817321" y="981955"/>
                  <a:pt x="1825107" y="946805"/>
                  <a:pt x="1848804" y="927847"/>
                </a:cubicBezTo>
                <a:cubicBezTo>
                  <a:pt x="1859872" y="918992"/>
                  <a:pt x="1875698" y="918882"/>
                  <a:pt x="1889145" y="914400"/>
                </a:cubicBezTo>
                <a:cubicBezTo>
                  <a:pt x="1907074" y="896471"/>
                  <a:pt x="1926236" y="879694"/>
                  <a:pt x="1942933" y="860612"/>
                </a:cubicBezTo>
                <a:cubicBezTo>
                  <a:pt x="1969030" y="830787"/>
                  <a:pt x="1989197" y="789429"/>
                  <a:pt x="2023616" y="766483"/>
                </a:cubicBezTo>
                <a:cubicBezTo>
                  <a:pt x="2035410" y="758620"/>
                  <a:pt x="2050510" y="757518"/>
                  <a:pt x="2063957" y="753036"/>
                </a:cubicBezTo>
                <a:cubicBezTo>
                  <a:pt x="2072922" y="739589"/>
                  <a:pt x="2079423" y="724122"/>
                  <a:pt x="2090851" y="712694"/>
                </a:cubicBezTo>
                <a:cubicBezTo>
                  <a:pt x="2102279" y="701266"/>
                  <a:pt x="2122627" y="699505"/>
                  <a:pt x="2131192" y="685800"/>
                </a:cubicBezTo>
                <a:cubicBezTo>
                  <a:pt x="2240881" y="510297"/>
                  <a:pt x="2086533" y="676669"/>
                  <a:pt x="2198428" y="564777"/>
                </a:cubicBezTo>
                <a:cubicBezTo>
                  <a:pt x="2263240" y="435152"/>
                  <a:pt x="2246139" y="491285"/>
                  <a:pt x="2211875" y="228600"/>
                </a:cubicBezTo>
                <a:cubicBezTo>
                  <a:pt x="2210235" y="216028"/>
                  <a:pt x="2192900" y="211606"/>
                  <a:pt x="2184980" y="201706"/>
                </a:cubicBezTo>
                <a:cubicBezTo>
                  <a:pt x="2174884" y="189086"/>
                  <a:pt x="2170706" y="171461"/>
                  <a:pt x="2158086" y="161365"/>
                </a:cubicBezTo>
                <a:cubicBezTo>
                  <a:pt x="2147018" y="152510"/>
                  <a:pt x="2131644" y="150698"/>
                  <a:pt x="2117745" y="147918"/>
                </a:cubicBezTo>
                <a:cubicBezTo>
                  <a:pt x="2086666" y="141702"/>
                  <a:pt x="2054992" y="138953"/>
                  <a:pt x="2023616" y="134471"/>
                </a:cubicBezTo>
                <a:cubicBezTo>
                  <a:pt x="2010169" y="121024"/>
                  <a:pt x="1999098" y="104679"/>
                  <a:pt x="1983275" y="94130"/>
                </a:cubicBezTo>
                <a:cubicBezTo>
                  <a:pt x="1971481" y="86267"/>
                  <a:pt x="1956684" y="84121"/>
                  <a:pt x="1942933" y="80683"/>
                </a:cubicBezTo>
                <a:cubicBezTo>
                  <a:pt x="1868660" y="62115"/>
                  <a:pt x="1825250" y="62191"/>
                  <a:pt x="1741228" y="53789"/>
                </a:cubicBezTo>
                <a:cubicBezTo>
                  <a:pt x="1606757" y="58271"/>
                  <a:pt x="1472269" y="72216"/>
                  <a:pt x="1337816" y="67236"/>
                </a:cubicBezTo>
                <a:cubicBezTo>
                  <a:pt x="1321666" y="66638"/>
                  <a:pt x="1372155" y="55347"/>
                  <a:pt x="1378157" y="40342"/>
                </a:cubicBezTo>
                <a:cubicBezTo>
                  <a:pt x="1383421" y="27181"/>
                  <a:pt x="1369192" y="13447"/>
                  <a:pt x="1364710" y="0"/>
                </a:cubicBezTo>
                <a:lnTo>
                  <a:pt x="1068875" y="13447"/>
                </a:lnTo>
                <a:cubicBezTo>
                  <a:pt x="1037934" y="20323"/>
                  <a:pt x="1001639" y="80683"/>
                  <a:pt x="1001639" y="80683"/>
                </a:cubicBezTo>
                <a:cubicBezTo>
                  <a:pt x="931901" y="-23924"/>
                  <a:pt x="967337" y="4172"/>
                  <a:pt x="719251" y="53789"/>
                </a:cubicBezTo>
                <a:cubicBezTo>
                  <a:pt x="687556" y="60128"/>
                  <a:pt x="666285" y="90947"/>
                  <a:pt x="638569" y="107577"/>
                </a:cubicBezTo>
                <a:cubicBezTo>
                  <a:pt x="621380" y="117890"/>
                  <a:pt x="601969" y="124158"/>
                  <a:pt x="584780" y="134471"/>
                </a:cubicBezTo>
                <a:cubicBezTo>
                  <a:pt x="469183" y="203828"/>
                  <a:pt x="544901" y="174658"/>
                  <a:pt x="463757" y="201706"/>
                </a:cubicBezTo>
                <a:cubicBezTo>
                  <a:pt x="459275" y="215153"/>
                  <a:pt x="461844" y="233808"/>
                  <a:pt x="450310" y="242047"/>
                </a:cubicBezTo>
                <a:cubicBezTo>
                  <a:pt x="427242" y="258525"/>
                  <a:pt x="369628" y="240593"/>
                  <a:pt x="369628" y="268942"/>
                </a:cubicBezTo>
                <a:lnTo>
                  <a:pt x="409969" y="336177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35 Acre City</a:t>
            </a:r>
          </a:p>
          <a:p>
            <a:pPr algn="ctr">
              <a:defRPr/>
            </a:pPr>
            <a:r>
              <a:rPr lang="en-US" b="1" dirty="0"/>
              <a:t>Reservoir</a:t>
            </a:r>
            <a:r>
              <a:rPr lang="en-US" dirty="0"/>
              <a:t> </a:t>
            </a:r>
          </a:p>
        </p:txBody>
      </p:sp>
      <p:sp>
        <p:nvSpPr>
          <p:cNvPr id="6" name="Heptagon 5"/>
          <p:cNvSpPr/>
          <p:nvPr/>
        </p:nvSpPr>
        <p:spPr>
          <a:xfrm>
            <a:off x="2287588" y="2074864"/>
            <a:ext cx="304800" cy="312737"/>
          </a:xfrm>
          <a:prstGeom prst="heptagon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439989" y="2387600"/>
            <a:ext cx="7937" cy="5969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3" idx="0"/>
          </p:cNvCxnSpPr>
          <p:nvPr/>
        </p:nvCxnSpPr>
        <p:spPr>
          <a:xfrm>
            <a:off x="4437459" y="3103563"/>
            <a:ext cx="11655" cy="80746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42" idx="3"/>
          </p:cNvCxnSpPr>
          <p:nvPr/>
        </p:nvCxnSpPr>
        <p:spPr>
          <a:xfrm>
            <a:off x="2415597" y="2984500"/>
            <a:ext cx="43021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818519" y="3632994"/>
            <a:ext cx="63059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877300" y="1830102"/>
            <a:ext cx="9526" cy="10377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051800" y="2851151"/>
            <a:ext cx="0" cy="5048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6888956" y="2838451"/>
            <a:ext cx="10319" cy="5349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9254836" y="2867891"/>
            <a:ext cx="5052" cy="10929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8045450" y="3271838"/>
            <a:ext cx="6350" cy="7223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875463" y="3292476"/>
            <a:ext cx="17462" cy="7143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6845300" y="3994151"/>
            <a:ext cx="2465388" cy="349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 flipV="1">
            <a:off x="6888166" y="2872769"/>
            <a:ext cx="2355845" cy="1552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6854683" y="4787669"/>
            <a:ext cx="501794" cy="840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3814912" y="3116839"/>
            <a:ext cx="617157" cy="145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5249864" y="4676776"/>
            <a:ext cx="712787" cy="95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6845300" y="4011613"/>
            <a:ext cx="337273" cy="491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lowchart: Process 109"/>
          <p:cNvSpPr/>
          <p:nvPr/>
        </p:nvSpPr>
        <p:spPr>
          <a:xfrm>
            <a:off x="7356476" y="4258758"/>
            <a:ext cx="1181100" cy="777875"/>
          </a:xfrm>
          <a:prstGeom prst="flowChartProcess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15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HS Pumps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7803284" y="4060733"/>
            <a:ext cx="12701" cy="22066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ctagon 80"/>
          <p:cNvSpPr/>
          <p:nvPr/>
        </p:nvSpPr>
        <p:spPr>
          <a:xfrm>
            <a:off x="4495548" y="3363913"/>
            <a:ext cx="257175" cy="193675"/>
          </a:xfrm>
          <a:prstGeom prst="oc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5140326" y="4695825"/>
            <a:ext cx="4302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ctagon 82"/>
          <p:cNvSpPr/>
          <p:nvPr/>
        </p:nvSpPr>
        <p:spPr>
          <a:xfrm>
            <a:off x="5771935" y="4602396"/>
            <a:ext cx="257175" cy="193675"/>
          </a:xfrm>
          <a:prstGeom prst="oc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87" name="Heptagon 86"/>
          <p:cNvSpPr/>
          <p:nvPr/>
        </p:nvSpPr>
        <p:spPr>
          <a:xfrm>
            <a:off x="4938930" y="4548406"/>
            <a:ext cx="295275" cy="261937"/>
          </a:xfrm>
          <a:prstGeom prst="heptagon">
            <a:avLst/>
          </a:prstGeom>
          <a:solidFill>
            <a:schemeClr val="accent3">
              <a:lumMod val="6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7</a:t>
            </a:r>
          </a:p>
        </p:txBody>
      </p:sp>
      <p:sp>
        <p:nvSpPr>
          <p:cNvPr id="89" name="Heptagon 88"/>
          <p:cNvSpPr/>
          <p:nvPr/>
        </p:nvSpPr>
        <p:spPr>
          <a:xfrm>
            <a:off x="5377587" y="4552951"/>
            <a:ext cx="309563" cy="247650"/>
          </a:xfrm>
          <a:prstGeom prst="heptagon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92" name="Heptagon 91"/>
          <p:cNvSpPr/>
          <p:nvPr/>
        </p:nvSpPr>
        <p:spPr>
          <a:xfrm>
            <a:off x="2287144" y="3604637"/>
            <a:ext cx="407988" cy="306388"/>
          </a:xfrm>
          <a:prstGeom prst="heptago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3</a:t>
            </a:r>
          </a:p>
        </p:txBody>
      </p:sp>
      <p:sp>
        <p:nvSpPr>
          <p:cNvPr id="3128" name="TextBox 51"/>
          <p:cNvSpPr txBox="1">
            <a:spLocks noChangeArrowheads="1"/>
          </p:cNvSpPr>
          <p:nvPr/>
        </p:nvSpPr>
        <p:spPr bwMode="auto">
          <a:xfrm>
            <a:off x="2447925" y="2317750"/>
            <a:ext cx="8080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/>
              <a:t>KMNO4</a:t>
            </a:r>
          </a:p>
        </p:txBody>
      </p:sp>
      <p:sp>
        <p:nvSpPr>
          <p:cNvPr id="3129" name="TextBox 52"/>
          <p:cNvSpPr txBox="1">
            <a:spLocks noChangeArrowheads="1"/>
          </p:cNvSpPr>
          <p:nvPr/>
        </p:nvSpPr>
        <p:spPr bwMode="auto">
          <a:xfrm>
            <a:off x="1711254" y="3854781"/>
            <a:ext cx="1616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 dirty="0"/>
              <a:t>Activated Carbon</a:t>
            </a:r>
          </a:p>
        </p:txBody>
      </p:sp>
      <p:sp>
        <p:nvSpPr>
          <p:cNvPr id="3130" name="TextBox 53"/>
          <p:cNvSpPr txBox="1">
            <a:spLocks noChangeArrowheads="1"/>
          </p:cNvSpPr>
          <p:nvPr/>
        </p:nvSpPr>
        <p:spPr bwMode="auto">
          <a:xfrm>
            <a:off x="4544220" y="3117144"/>
            <a:ext cx="1873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 dirty="0"/>
              <a:t>Post Actiflo CL2</a:t>
            </a:r>
          </a:p>
        </p:txBody>
      </p:sp>
      <p:sp>
        <p:nvSpPr>
          <p:cNvPr id="3131" name="TextBox 57"/>
          <p:cNvSpPr txBox="1">
            <a:spLocks noChangeArrowheads="1"/>
          </p:cNvSpPr>
          <p:nvPr/>
        </p:nvSpPr>
        <p:spPr bwMode="auto">
          <a:xfrm>
            <a:off x="2522538" y="4297363"/>
            <a:ext cx="798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/>
              <a:t>TOF</a:t>
            </a:r>
            <a:r>
              <a:rPr lang="en-US" altLang="en-US" b="1"/>
              <a:t> </a:t>
            </a:r>
            <a:r>
              <a:rPr lang="en-US" altLang="en-US" sz="1100" b="1"/>
              <a:t>CL2</a:t>
            </a:r>
          </a:p>
        </p:txBody>
      </p:sp>
      <p:cxnSp>
        <p:nvCxnSpPr>
          <p:cNvPr id="64" name="Straight Arrow Connector 63"/>
          <p:cNvCxnSpPr>
            <a:stCxn id="3131" idx="3"/>
          </p:cNvCxnSpPr>
          <p:nvPr/>
        </p:nvCxnSpPr>
        <p:spPr>
          <a:xfrm flipV="1">
            <a:off x="3321051" y="4086225"/>
            <a:ext cx="485775" cy="3952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3333750" y="4071938"/>
            <a:ext cx="1385888" cy="436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3131" idx="3"/>
          </p:cNvCxnSpPr>
          <p:nvPr/>
        </p:nvCxnSpPr>
        <p:spPr>
          <a:xfrm>
            <a:off x="3321050" y="4481513"/>
            <a:ext cx="677106" cy="6889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4602741" y="4764868"/>
            <a:ext cx="1265237" cy="12747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6" name="TextBox 104"/>
          <p:cNvSpPr txBox="1">
            <a:spLocks noChangeArrowheads="1"/>
          </p:cNvSpPr>
          <p:nvPr/>
        </p:nvSpPr>
        <p:spPr bwMode="auto">
          <a:xfrm>
            <a:off x="3616036" y="6039631"/>
            <a:ext cx="13228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 dirty="0"/>
              <a:t>Post Filter CL2</a:t>
            </a:r>
          </a:p>
        </p:txBody>
      </p:sp>
      <p:cxnSp>
        <p:nvCxnSpPr>
          <p:cNvPr id="125" name="Straight Arrow Connector 124"/>
          <p:cNvCxnSpPr/>
          <p:nvPr/>
        </p:nvCxnSpPr>
        <p:spPr>
          <a:xfrm flipH="1">
            <a:off x="5549470" y="3879088"/>
            <a:ext cx="603250" cy="7016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3140" idx="0"/>
            <a:endCxn id="87" idx="2"/>
          </p:cNvCxnSpPr>
          <p:nvPr/>
        </p:nvCxnSpPr>
        <p:spPr>
          <a:xfrm flipH="1" flipV="1">
            <a:off x="5152272" y="4810344"/>
            <a:ext cx="953255" cy="8221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0" name="TextBox 129"/>
          <p:cNvSpPr txBox="1">
            <a:spLocks noChangeArrowheads="1"/>
          </p:cNvSpPr>
          <p:nvPr/>
        </p:nvSpPr>
        <p:spPr bwMode="auto">
          <a:xfrm>
            <a:off x="5872164" y="5632450"/>
            <a:ext cx="4667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/>
              <a:t>PO4</a:t>
            </a:r>
          </a:p>
        </p:txBody>
      </p:sp>
      <p:sp>
        <p:nvSpPr>
          <p:cNvPr id="3141" name="TextBox 133"/>
          <p:cNvSpPr txBox="1">
            <a:spLocks noChangeArrowheads="1"/>
          </p:cNvSpPr>
          <p:nvPr/>
        </p:nvSpPr>
        <p:spPr bwMode="auto">
          <a:xfrm>
            <a:off x="6124503" y="3783075"/>
            <a:ext cx="4699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 dirty="0"/>
              <a:t>HFS</a:t>
            </a:r>
          </a:p>
        </p:txBody>
      </p:sp>
      <p:sp>
        <p:nvSpPr>
          <p:cNvPr id="71" name="Flowchart: Process 70"/>
          <p:cNvSpPr/>
          <p:nvPr/>
        </p:nvSpPr>
        <p:spPr>
          <a:xfrm rot="10800000" flipV="1">
            <a:off x="2843931" y="3234644"/>
            <a:ext cx="965200" cy="6096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Actiflo</a:t>
            </a:r>
          </a:p>
        </p:txBody>
      </p:sp>
      <p:sp>
        <p:nvSpPr>
          <p:cNvPr id="8" name="Rectangle 7"/>
          <p:cNvSpPr/>
          <p:nvPr/>
        </p:nvSpPr>
        <p:spPr>
          <a:xfrm>
            <a:off x="5987185" y="422546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agnetic Disk 10"/>
          <p:cNvSpPr/>
          <p:nvPr/>
        </p:nvSpPr>
        <p:spPr>
          <a:xfrm>
            <a:off x="8526897" y="595745"/>
            <a:ext cx="698498" cy="123435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500K</a:t>
            </a:r>
          </a:p>
        </p:txBody>
      </p:sp>
      <p:sp>
        <p:nvSpPr>
          <p:cNvPr id="12" name="Flowchart: Collate 11"/>
          <p:cNvSpPr/>
          <p:nvPr/>
        </p:nvSpPr>
        <p:spPr>
          <a:xfrm>
            <a:off x="9684327" y="1241425"/>
            <a:ext cx="387928" cy="588677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449306" y="665326"/>
            <a:ext cx="847722" cy="6758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300 K</a:t>
            </a:r>
          </a:p>
        </p:txBody>
      </p:sp>
      <p:cxnSp>
        <p:nvCxnSpPr>
          <p:cNvPr id="98" name="Straight Connector 97"/>
          <p:cNvCxnSpPr/>
          <p:nvPr/>
        </p:nvCxnSpPr>
        <p:spPr>
          <a:xfrm flipH="1">
            <a:off x="9863641" y="1842744"/>
            <a:ext cx="9526" cy="10377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0396536" y="2880533"/>
            <a:ext cx="5052" cy="10929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9310687" y="3992564"/>
            <a:ext cx="1085849" cy="111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9208402" y="2883133"/>
            <a:ext cx="1188134" cy="1281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427361" y="3488399"/>
            <a:ext cx="416569" cy="6928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2427362" y="2995666"/>
            <a:ext cx="12626" cy="587267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H="1" flipV="1">
            <a:off x="6884195" y="4406718"/>
            <a:ext cx="472281" cy="3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 	</a:t>
            </a:r>
            <a:r>
              <a:rPr lang="en-US" sz="4000" b="1" u="sng">
                <a:solidFill>
                  <a:srgbClr val="0000FF"/>
                </a:solidFill>
              </a:rPr>
              <a:t>Alternative Feed Points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4041775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None/>
            </a:pPr>
            <a:r>
              <a:rPr lang="en-US" sz="2800"/>
              <a:t>  Critical for Success</a:t>
            </a:r>
          </a:p>
          <a:p>
            <a:r>
              <a:rPr lang="en-US" sz="2800"/>
              <a:t>What Mechanism ?</a:t>
            </a:r>
          </a:p>
          <a:p>
            <a:r>
              <a:rPr lang="en-US" sz="2800"/>
              <a:t>Feed Rate </a:t>
            </a:r>
          </a:p>
          <a:p>
            <a:r>
              <a:rPr lang="en-US" sz="2800"/>
              <a:t>Demand</a:t>
            </a:r>
          </a:p>
          <a:p>
            <a:r>
              <a:rPr lang="en-US" sz="2800"/>
              <a:t>Residual</a:t>
            </a:r>
          </a:p>
          <a:p>
            <a:r>
              <a:rPr lang="en-US" sz="2800"/>
              <a:t>Monitoring Points</a:t>
            </a:r>
          </a:p>
          <a:p>
            <a:r>
              <a:rPr lang="en-US" sz="2800"/>
              <a:t>Water Quality Changes</a:t>
            </a:r>
          </a:p>
        </p:txBody>
      </p:sp>
      <p:pic>
        <p:nvPicPr>
          <p:cNvPr id="35844" name="Picture 6" descr="DCP_150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3600" y="1981200"/>
            <a:ext cx="4572000" cy="4648200"/>
          </a:xfrm>
          <a:noFill/>
        </p:spPr>
      </p:pic>
      <p:pic>
        <p:nvPicPr>
          <p:cNvPr id="35845" name="Picture 7" descr="AG00595_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4419600"/>
            <a:ext cx="2209800" cy="21336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Filtration Works </a:t>
            </a:r>
          </a:p>
        </p:txBody>
      </p:sp>
      <p:pic>
        <p:nvPicPr>
          <p:cNvPr id="30723" name="Content Placeholder 3" descr="setanim.gif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51" y="1642765"/>
            <a:ext cx="8686800" cy="4495800"/>
          </a:xfrm>
        </p:spPr>
      </p:pic>
      <p:sp>
        <p:nvSpPr>
          <p:cNvPr id="2" name="Rectangle 1"/>
          <p:cNvSpPr/>
          <p:nvPr/>
        </p:nvSpPr>
        <p:spPr>
          <a:xfrm>
            <a:off x="2256651" y="2967335"/>
            <a:ext cx="7678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Enhanced Coagulation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641600"/>
            <a:ext cx="16170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pH depression to break DOC Bond</a:t>
            </a:r>
          </a:p>
          <a:p>
            <a:endParaRPr lang="en-US" sz="2000" b="1" dirty="0"/>
          </a:p>
          <a:p>
            <a:r>
              <a:rPr lang="en-US" sz="2000" b="1" dirty="0"/>
              <a:t>      or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Enhanced Softening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905000" y="2895600"/>
            <a:ext cx="9906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895600" y="2895600"/>
            <a:ext cx="457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352800" y="2895600"/>
            <a:ext cx="10668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4419600" y="2895600"/>
            <a:ext cx="1524000" cy="1066800"/>
          </a:xfrm>
          <a:prstGeom prst="rect">
            <a:avLst/>
          </a:prstGeom>
          <a:gradFill rotWithShape="1">
            <a:gsLst>
              <a:gs pos="0">
                <a:schemeClr val="tx1">
                  <a:alpha val="79999"/>
                </a:schemeClr>
              </a:gs>
              <a:gs pos="100000">
                <a:schemeClr val="bg1">
                  <a:alpha val="96001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5943600" y="2895600"/>
            <a:ext cx="4572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400800" y="2895600"/>
            <a:ext cx="12954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7696200" y="4038600"/>
            <a:ext cx="762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8458200" y="4038600"/>
            <a:ext cx="12954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9753600" y="4038600"/>
            <a:ext cx="5334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6400800" y="4038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8686800" y="4038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9067800" y="4343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9448800" y="4038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5791200" y="1828800"/>
            <a:ext cx="762000" cy="685800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40" name="AutoShape 16"/>
          <p:cNvSpPr>
            <a:spLocks noChangeArrowheads="1"/>
          </p:cNvSpPr>
          <p:nvPr/>
        </p:nvSpPr>
        <p:spPr bwMode="auto">
          <a:xfrm>
            <a:off x="7696200" y="2971800"/>
            <a:ext cx="762000" cy="685800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41" name="AutoShape 17"/>
          <p:cNvSpPr>
            <a:spLocks noChangeArrowheads="1"/>
          </p:cNvSpPr>
          <p:nvPr/>
        </p:nvSpPr>
        <p:spPr bwMode="auto">
          <a:xfrm>
            <a:off x="9601200" y="2667000"/>
            <a:ext cx="838200" cy="685800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61722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8077200" y="3657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9982200" y="3352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3886200" y="3048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>
            <a:off x="3429000" y="3429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3429000" y="3352800"/>
            <a:ext cx="22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3810000" y="3581400"/>
            <a:ext cx="76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4114800" y="3352800"/>
            <a:ext cx="22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3810000" y="2971800"/>
            <a:ext cx="76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51" name="Line 27"/>
          <p:cNvSpPr>
            <a:spLocks noChangeShapeType="1"/>
          </p:cNvSpPr>
          <p:nvPr/>
        </p:nvSpPr>
        <p:spPr bwMode="auto">
          <a:xfrm>
            <a:off x="10287000" y="4114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 flipH="1">
            <a:off x="10515600" y="4114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3048000" y="2667000"/>
            <a:ext cx="76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54" name="Line 30"/>
          <p:cNvSpPr>
            <a:spLocks noChangeShapeType="1"/>
          </p:cNvSpPr>
          <p:nvPr/>
        </p:nvSpPr>
        <p:spPr bwMode="auto">
          <a:xfrm>
            <a:off x="3124200" y="2895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>
            <a:off x="3048000" y="3733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2971800" y="3657600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57" name="Rectangle 33"/>
          <p:cNvSpPr>
            <a:spLocks noChangeArrowheads="1"/>
          </p:cNvSpPr>
          <p:nvPr/>
        </p:nvSpPr>
        <p:spPr bwMode="auto">
          <a:xfrm>
            <a:off x="3200400" y="3657600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58" name="Line 34"/>
          <p:cNvSpPr>
            <a:spLocks noChangeShapeType="1"/>
          </p:cNvSpPr>
          <p:nvPr/>
        </p:nvSpPr>
        <p:spPr bwMode="auto">
          <a:xfrm>
            <a:off x="8382000" y="3810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9" name="Text Box 35"/>
          <p:cNvSpPr txBox="1">
            <a:spLocks noChangeArrowheads="1"/>
          </p:cNvSpPr>
          <p:nvPr/>
        </p:nvSpPr>
        <p:spPr bwMode="auto">
          <a:xfrm>
            <a:off x="5775326" y="1828801"/>
            <a:ext cx="80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Turbidity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Goal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&lt;1.0 NTU</a:t>
            </a:r>
          </a:p>
        </p:txBody>
      </p:sp>
      <p:sp>
        <p:nvSpPr>
          <p:cNvPr id="26660" name="Text Box 36"/>
          <p:cNvSpPr txBox="1">
            <a:spLocks noChangeArrowheads="1"/>
          </p:cNvSpPr>
          <p:nvPr/>
        </p:nvSpPr>
        <p:spPr bwMode="auto">
          <a:xfrm>
            <a:off x="7691439" y="3017839"/>
            <a:ext cx="80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Turbidity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Goal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&lt;.10 NTU</a:t>
            </a:r>
          </a:p>
        </p:txBody>
      </p:sp>
      <p:sp>
        <p:nvSpPr>
          <p:cNvPr id="26661" name="Text Box 37"/>
          <p:cNvSpPr txBox="1">
            <a:spLocks noChangeArrowheads="1"/>
          </p:cNvSpPr>
          <p:nvPr/>
        </p:nvSpPr>
        <p:spPr bwMode="auto">
          <a:xfrm>
            <a:off x="9508841" y="2700339"/>
            <a:ext cx="9848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Achieve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Inactivation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Goal</a:t>
            </a:r>
          </a:p>
        </p:txBody>
      </p:sp>
      <p:sp>
        <p:nvSpPr>
          <p:cNvPr id="26662" name="Text Box 38"/>
          <p:cNvSpPr txBox="1">
            <a:spLocks noChangeArrowheads="1"/>
          </p:cNvSpPr>
          <p:nvPr/>
        </p:nvSpPr>
        <p:spPr bwMode="auto">
          <a:xfrm>
            <a:off x="9944100" y="5026025"/>
            <a:ext cx="80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Finished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Water</a:t>
            </a:r>
          </a:p>
        </p:txBody>
      </p:sp>
      <p:sp>
        <p:nvSpPr>
          <p:cNvPr id="26663" name="Text Box 39"/>
          <p:cNvSpPr txBox="1">
            <a:spLocks noChangeArrowheads="1"/>
          </p:cNvSpPr>
          <p:nvPr/>
        </p:nvSpPr>
        <p:spPr bwMode="auto">
          <a:xfrm>
            <a:off x="8305801" y="3429001"/>
            <a:ext cx="10010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Disinfection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Addition</a:t>
            </a:r>
          </a:p>
        </p:txBody>
      </p:sp>
      <p:sp>
        <p:nvSpPr>
          <p:cNvPr id="26664" name="Line 40"/>
          <p:cNvSpPr>
            <a:spLocks noChangeShapeType="1"/>
          </p:cNvSpPr>
          <p:nvPr/>
        </p:nvSpPr>
        <p:spPr bwMode="auto">
          <a:xfrm>
            <a:off x="2514600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5" name="Text Box 41"/>
          <p:cNvSpPr txBox="1">
            <a:spLocks noChangeArrowheads="1"/>
          </p:cNvSpPr>
          <p:nvPr/>
        </p:nvSpPr>
        <p:spPr bwMode="auto">
          <a:xfrm>
            <a:off x="2097088" y="22098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Coagulant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Addition</a:t>
            </a:r>
          </a:p>
        </p:txBody>
      </p:sp>
      <p:sp>
        <p:nvSpPr>
          <p:cNvPr id="26666" name="Line 42"/>
          <p:cNvSpPr>
            <a:spLocks noChangeShapeType="1"/>
          </p:cNvSpPr>
          <p:nvPr/>
        </p:nvSpPr>
        <p:spPr bwMode="auto">
          <a:xfrm>
            <a:off x="1676400" y="3124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7" name="Line 43"/>
          <p:cNvSpPr>
            <a:spLocks noChangeShapeType="1"/>
          </p:cNvSpPr>
          <p:nvPr/>
        </p:nvSpPr>
        <p:spPr bwMode="auto">
          <a:xfrm>
            <a:off x="1676400" y="3124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8" name="Text Box 44"/>
          <p:cNvSpPr txBox="1">
            <a:spLocks noChangeArrowheads="1"/>
          </p:cNvSpPr>
          <p:nvPr/>
        </p:nvSpPr>
        <p:spPr bwMode="auto">
          <a:xfrm>
            <a:off x="1524001" y="3733801"/>
            <a:ext cx="7287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Variable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Quality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Source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nstantia" panose="02030602050306030303" pitchFamily="18" charset="0"/>
              </a:rPr>
              <a:t>Water</a:t>
            </a:r>
          </a:p>
        </p:txBody>
      </p:sp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3032126" y="4071939"/>
            <a:ext cx="20491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u="sng">
                <a:latin typeface="Constantia" panose="02030602050306030303" pitchFamily="18" charset="0"/>
              </a:rPr>
              <a:t>Flocculation/Sedimentation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u="sng">
                <a:latin typeface="Constantia" panose="02030602050306030303" pitchFamily="18" charset="0"/>
              </a:rPr>
              <a:t>Barrier</a:t>
            </a:r>
          </a:p>
        </p:txBody>
      </p:sp>
      <p:sp>
        <p:nvSpPr>
          <p:cNvPr id="26670" name="Text Box 46"/>
          <p:cNvSpPr txBox="1">
            <a:spLocks noChangeArrowheads="1"/>
          </p:cNvSpPr>
          <p:nvPr/>
        </p:nvSpPr>
        <p:spPr bwMode="auto">
          <a:xfrm>
            <a:off x="5775326" y="4608513"/>
            <a:ext cx="2301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1" u="sng">
                <a:solidFill>
                  <a:srgbClr val="C00000"/>
                </a:solidFill>
                <a:latin typeface="Constantia" panose="02030602050306030303" pitchFamily="18" charset="0"/>
              </a:rPr>
              <a:t>Filtration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1" u="sng">
                <a:solidFill>
                  <a:srgbClr val="C00000"/>
                </a:solidFill>
                <a:latin typeface="Constantia" panose="02030602050306030303" pitchFamily="18" charset="0"/>
              </a:rPr>
              <a:t>Barrier</a:t>
            </a:r>
          </a:p>
        </p:txBody>
      </p:sp>
      <p:sp>
        <p:nvSpPr>
          <p:cNvPr id="26671" name="Text Box 47"/>
          <p:cNvSpPr txBox="1">
            <a:spLocks noChangeArrowheads="1"/>
          </p:cNvSpPr>
          <p:nvPr/>
        </p:nvSpPr>
        <p:spPr bwMode="auto">
          <a:xfrm>
            <a:off x="8480426" y="4986339"/>
            <a:ext cx="10010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u="sng">
                <a:latin typeface="Constantia" panose="02030602050306030303" pitchFamily="18" charset="0"/>
              </a:rPr>
              <a:t>Disinfection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u="sng">
                <a:latin typeface="Constantia" panose="02030602050306030303" pitchFamily="18" charset="0"/>
              </a:rPr>
              <a:t>Barrier</a:t>
            </a:r>
          </a:p>
        </p:txBody>
      </p:sp>
      <p:sp>
        <p:nvSpPr>
          <p:cNvPr id="26672" name="Oval 48"/>
          <p:cNvSpPr>
            <a:spLocks noChangeArrowheads="1"/>
          </p:cNvSpPr>
          <p:nvPr/>
        </p:nvSpPr>
        <p:spPr bwMode="auto">
          <a:xfrm>
            <a:off x="25146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73" name="Oval 49"/>
          <p:cNvSpPr>
            <a:spLocks noChangeArrowheads="1"/>
          </p:cNvSpPr>
          <p:nvPr/>
        </p:nvSpPr>
        <p:spPr bwMode="auto">
          <a:xfrm>
            <a:off x="25146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74" name="Oval 50"/>
          <p:cNvSpPr>
            <a:spLocks noChangeArrowheads="1"/>
          </p:cNvSpPr>
          <p:nvPr/>
        </p:nvSpPr>
        <p:spPr bwMode="auto">
          <a:xfrm>
            <a:off x="2286000" y="3124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75" name="Oval 51"/>
          <p:cNvSpPr>
            <a:spLocks noChangeArrowheads="1"/>
          </p:cNvSpPr>
          <p:nvPr/>
        </p:nvSpPr>
        <p:spPr bwMode="auto">
          <a:xfrm>
            <a:off x="21336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76" name="Oval 52"/>
          <p:cNvSpPr>
            <a:spLocks noChangeArrowheads="1"/>
          </p:cNvSpPr>
          <p:nvPr/>
        </p:nvSpPr>
        <p:spPr bwMode="auto">
          <a:xfrm>
            <a:off x="20574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77" name="Oval 53"/>
          <p:cNvSpPr>
            <a:spLocks noChangeArrowheads="1"/>
          </p:cNvSpPr>
          <p:nvPr/>
        </p:nvSpPr>
        <p:spPr bwMode="auto">
          <a:xfrm>
            <a:off x="2971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78" name="Oval 54"/>
          <p:cNvSpPr>
            <a:spLocks noChangeArrowheads="1"/>
          </p:cNvSpPr>
          <p:nvPr/>
        </p:nvSpPr>
        <p:spPr bwMode="auto">
          <a:xfrm>
            <a:off x="32004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79" name="Oval 55"/>
          <p:cNvSpPr>
            <a:spLocks noChangeArrowheads="1"/>
          </p:cNvSpPr>
          <p:nvPr/>
        </p:nvSpPr>
        <p:spPr bwMode="auto">
          <a:xfrm>
            <a:off x="2971800" y="3429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3200400" y="3505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27432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3657600" y="3276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83" name="Oval 59"/>
          <p:cNvSpPr>
            <a:spLocks noChangeArrowheads="1"/>
          </p:cNvSpPr>
          <p:nvPr/>
        </p:nvSpPr>
        <p:spPr bwMode="auto">
          <a:xfrm>
            <a:off x="4038600" y="3657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84" name="Oval 60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85" name="Oval 61"/>
          <p:cNvSpPr>
            <a:spLocks noChangeArrowheads="1"/>
          </p:cNvSpPr>
          <p:nvPr/>
        </p:nvSpPr>
        <p:spPr bwMode="auto">
          <a:xfrm>
            <a:off x="3657600" y="3581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3505200" y="3733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87" name="Oval 63"/>
          <p:cNvSpPr>
            <a:spLocks noChangeArrowheads="1"/>
          </p:cNvSpPr>
          <p:nvPr/>
        </p:nvSpPr>
        <p:spPr bwMode="auto">
          <a:xfrm>
            <a:off x="32004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88" name="Oval 64"/>
          <p:cNvSpPr>
            <a:spLocks noChangeArrowheads="1"/>
          </p:cNvSpPr>
          <p:nvPr/>
        </p:nvSpPr>
        <p:spPr bwMode="auto">
          <a:xfrm>
            <a:off x="32004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89" name="Oval 65"/>
          <p:cNvSpPr>
            <a:spLocks noChangeArrowheads="1"/>
          </p:cNvSpPr>
          <p:nvPr/>
        </p:nvSpPr>
        <p:spPr bwMode="auto">
          <a:xfrm>
            <a:off x="29718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90" name="Oval 66"/>
          <p:cNvSpPr>
            <a:spLocks noChangeArrowheads="1"/>
          </p:cNvSpPr>
          <p:nvPr/>
        </p:nvSpPr>
        <p:spPr bwMode="auto">
          <a:xfrm>
            <a:off x="3124200" y="3352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91" name="Oval 67"/>
          <p:cNvSpPr>
            <a:spLocks noChangeArrowheads="1"/>
          </p:cNvSpPr>
          <p:nvPr/>
        </p:nvSpPr>
        <p:spPr bwMode="auto">
          <a:xfrm>
            <a:off x="2971800" y="3276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92" name="Oval 68"/>
          <p:cNvSpPr>
            <a:spLocks noChangeArrowheads="1"/>
          </p:cNvSpPr>
          <p:nvPr/>
        </p:nvSpPr>
        <p:spPr bwMode="auto">
          <a:xfrm>
            <a:off x="40386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93" name="Oval 69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94" name="Oval 70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95" name="Oval 71"/>
          <p:cNvSpPr>
            <a:spLocks noChangeArrowheads="1"/>
          </p:cNvSpPr>
          <p:nvPr/>
        </p:nvSpPr>
        <p:spPr bwMode="auto">
          <a:xfrm>
            <a:off x="3505200" y="3505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96" name="Oval 72"/>
          <p:cNvSpPr>
            <a:spLocks noChangeArrowheads="1"/>
          </p:cNvSpPr>
          <p:nvPr/>
        </p:nvSpPr>
        <p:spPr bwMode="auto">
          <a:xfrm>
            <a:off x="4267200" y="3581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97" name="Oval 73"/>
          <p:cNvSpPr>
            <a:spLocks noChangeArrowheads="1"/>
          </p:cNvSpPr>
          <p:nvPr/>
        </p:nvSpPr>
        <p:spPr bwMode="auto">
          <a:xfrm>
            <a:off x="34290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98" name="Oval 74"/>
          <p:cNvSpPr>
            <a:spLocks noChangeArrowheads="1"/>
          </p:cNvSpPr>
          <p:nvPr/>
        </p:nvSpPr>
        <p:spPr bwMode="auto">
          <a:xfrm>
            <a:off x="41148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699" name="Oval 75"/>
          <p:cNvSpPr>
            <a:spLocks noChangeArrowheads="1"/>
          </p:cNvSpPr>
          <p:nvPr/>
        </p:nvSpPr>
        <p:spPr bwMode="auto">
          <a:xfrm>
            <a:off x="4114800" y="3276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00" name="Oval 76"/>
          <p:cNvSpPr>
            <a:spLocks noChangeArrowheads="1"/>
          </p:cNvSpPr>
          <p:nvPr/>
        </p:nvSpPr>
        <p:spPr bwMode="auto">
          <a:xfrm>
            <a:off x="73152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01" name="Oval 77"/>
          <p:cNvSpPr>
            <a:spLocks noChangeArrowheads="1"/>
          </p:cNvSpPr>
          <p:nvPr/>
        </p:nvSpPr>
        <p:spPr bwMode="auto">
          <a:xfrm>
            <a:off x="7162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02" name="Oval 78"/>
          <p:cNvSpPr>
            <a:spLocks noChangeArrowheads="1"/>
          </p:cNvSpPr>
          <p:nvPr/>
        </p:nvSpPr>
        <p:spPr bwMode="auto">
          <a:xfrm>
            <a:off x="7010400" y="3124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03" name="Oval 79"/>
          <p:cNvSpPr>
            <a:spLocks noChangeArrowheads="1"/>
          </p:cNvSpPr>
          <p:nvPr/>
        </p:nvSpPr>
        <p:spPr bwMode="auto">
          <a:xfrm>
            <a:off x="6781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04" name="Oval 80"/>
          <p:cNvSpPr>
            <a:spLocks noChangeArrowheads="1"/>
          </p:cNvSpPr>
          <p:nvPr/>
        </p:nvSpPr>
        <p:spPr bwMode="auto">
          <a:xfrm>
            <a:off x="67056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05" name="Oval 81"/>
          <p:cNvSpPr>
            <a:spLocks noChangeArrowheads="1"/>
          </p:cNvSpPr>
          <p:nvPr/>
        </p:nvSpPr>
        <p:spPr bwMode="auto">
          <a:xfrm>
            <a:off x="64770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06" name="Oval 82"/>
          <p:cNvSpPr>
            <a:spLocks noChangeArrowheads="1"/>
          </p:cNvSpPr>
          <p:nvPr/>
        </p:nvSpPr>
        <p:spPr bwMode="auto">
          <a:xfrm>
            <a:off x="62484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07" name="Oval 83"/>
          <p:cNvSpPr>
            <a:spLocks noChangeArrowheads="1"/>
          </p:cNvSpPr>
          <p:nvPr/>
        </p:nvSpPr>
        <p:spPr bwMode="auto">
          <a:xfrm>
            <a:off x="61722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08" name="Oval 84"/>
          <p:cNvSpPr>
            <a:spLocks noChangeArrowheads="1"/>
          </p:cNvSpPr>
          <p:nvPr/>
        </p:nvSpPr>
        <p:spPr bwMode="auto">
          <a:xfrm>
            <a:off x="6019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09" name="Oval 85"/>
          <p:cNvSpPr>
            <a:spLocks noChangeArrowheads="1"/>
          </p:cNvSpPr>
          <p:nvPr/>
        </p:nvSpPr>
        <p:spPr bwMode="auto">
          <a:xfrm>
            <a:off x="6629400" y="4114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10" name="Oval 86"/>
          <p:cNvSpPr>
            <a:spLocks noChangeArrowheads="1"/>
          </p:cNvSpPr>
          <p:nvPr/>
        </p:nvSpPr>
        <p:spPr bwMode="auto">
          <a:xfrm>
            <a:off x="64770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11" name="Oval 87"/>
          <p:cNvSpPr>
            <a:spLocks noChangeArrowheads="1"/>
          </p:cNvSpPr>
          <p:nvPr/>
        </p:nvSpPr>
        <p:spPr bwMode="auto">
          <a:xfrm>
            <a:off x="7543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12" name="Oval 88"/>
          <p:cNvSpPr>
            <a:spLocks noChangeArrowheads="1"/>
          </p:cNvSpPr>
          <p:nvPr/>
        </p:nvSpPr>
        <p:spPr bwMode="auto">
          <a:xfrm>
            <a:off x="7391400" y="3124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13" name="Oval 89"/>
          <p:cNvSpPr>
            <a:spLocks noChangeArrowheads="1"/>
          </p:cNvSpPr>
          <p:nvPr/>
        </p:nvSpPr>
        <p:spPr bwMode="auto">
          <a:xfrm>
            <a:off x="7391400" y="4114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14" name="Oval 90"/>
          <p:cNvSpPr>
            <a:spLocks noChangeArrowheads="1"/>
          </p:cNvSpPr>
          <p:nvPr/>
        </p:nvSpPr>
        <p:spPr bwMode="auto">
          <a:xfrm>
            <a:off x="73914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15" name="Oval 91"/>
          <p:cNvSpPr>
            <a:spLocks noChangeArrowheads="1"/>
          </p:cNvSpPr>
          <p:nvPr/>
        </p:nvSpPr>
        <p:spPr bwMode="auto">
          <a:xfrm>
            <a:off x="7543800" y="4191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16" name="Oval 92"/>
          <p:cNvSpPr>
            <a:spLocks noChangeArrowheads="1"/>
          </p:cNvSpPr>
          <p:nvPr/>
        </p:nvSpPr>
        <p:spPr bwMode="auto">
          <a:xfrm>
            <a:off x="7162800" y="4114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17" name="Oval 93"/>
          <p:cNvSpPr>
            <a:spLocks noChangeArrowheads="1"/>
          </p:cNvSpPr>
          <p:nvPr/>
        </p:nvSpPr>
        <p:spPr bwMode="auto">
          <a:xfrm>
            <a:off x="70866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18" name="Oval 94"/>
          <p:cNvSpPr>
            <a:spLocks noChangeArrowheads="1"/>
          </p:cNvSpPr>
          <p:nvPr/>
        </p:nvSpPr>
        <p:spPr bwMode="auto">
          <a:xfrm>
            <a:off x="6934200" y="4191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19" name="Oval 95"/>
          <p:cNvSpPr>
            <a:spLocks noChangeArrowheads="1"/>
          </p:cNvSpPr>
          <p:nvPr/>
        </p:nvSpPr>
        <p:spPr bwMode="auto">
          <a:xfrm>
            <a:off x="67818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20" name="Oval 96"/>
          <p:cNvSpPr>
            <a:spLocks noChangeArrowheads="1"/>
          </p:cNvSpPr>
          <p:nvPr/>
        </p:nvSpPr>
        <p:spPr bwMode="auto">
          <a:xfrm>
            <a:off x="8229600" y="4191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21" name="Oval 97"/>
          <p:cNvSpPr>
            <a:spLocks noChangeArrowheads="1"/>
          </p:cNvSpPr>
          <p:nvPr/>
        </p:nvSpPr>
        <p:spPr bwMode="auto">
          <a:xfrm>
            <a:off x="79248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22" name="Oval 98"/>
          <p:cNvSpPr>
            <a:spLocks noChangeArrowheads="1"/>
          </p:cNvSpPr>
          <p:nvPr/>
        </p:nvSpPr>
        <p:spPr bwMode="auto">
          <a:xfrm>
            <a:off x="9525000" y="4724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23" name="Oval 99"/>
          <p:cNvSpPr>
            <a:spLocks noChangeArrowheads="1"/>
          </p:cNvSpPr>
          <p:nvPr/>
        </p:nvSpPr>
        <p:spPr bwMode="auto">
          <a:xfrm>
            <a:off x="9220200" y="4572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24" name="Oval 100"/>
          <p:cNvSpPr>
            <a:spLocks noChangeArrowheads="1"/>
          </p:cNvSpPr>
          <p:nvPr/>
        </p:nvSpPr>
        <p:spPr bwMode="auto">
          <a:xfrm>
            <a:off x="89916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25" name="Oval 101"/>
          <p:cNvSpPr>
            <a:spLocks noChangeArrowheads="1"/>
          </p:cNvSpPr>
          <p:nvPr/>
        </p:nvSpPr>
        <p:spPr bwMode="auto">
          <a:xfrm>
            <a:off x="8686800" y="4800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26" name="Oval 102"/>
          <p:cNvSpPr>
            <a:spLocks noChangeArrowheads="1"/>
          </p:cNvSpPr>
          <p:nvPr/>
        </p:nvSpPr>
        <p:spPr bwMode="auto">
          <a:xfrm>
            <a:off x="85344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27" name="Oval 103"/>
          <p:cNvSpPr>
            <a:spLocks noChangeArrowheads="1"/>
          </p:cNvSpPr>
          <p:nvPr/>
        </p:nvSpPr>
        <p:spPr bwMode="auto">
          <a:xfrm>
            <a:off x="10058400" y="4114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28" name="Oval 104"/>
          <p:cNvSpPr>
            <a:spLocks noChangeArrowheads="1"/>
          </p:cNvSpPr>
          <p:nvPr/>
        </p:nvSpPr>
        <p:spPr bwMode="auto">
          <a:xfrm>
            <a:off x="9601200" y="4191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29" name="Text Box 105"/>
          <p:cNvSpPr txBox="1">
            <a:spLocks noChangeArrowheads="1"/>
          </p:cNvSpPr>
          <p:nvPr/>
        </p:nvSpPr>
        <p:spPr bwMode="auto">
          <a:xfrm>
            <a:off x="1981201" y="457201"/>
            <a:ext cx="8475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latin typeface="Constantia" panose="02030602050306030303" pitchFamily="18" charset="0"/>
              </a:rPr>
              <a:t>Multiple Barrier Concept for Microbial Contaminant Protection</a:t>
            </a:r>
          </a:p>
        </p:txBody>
      </p:sp>
      <p:sp>
        <p:nvSpPr>
          <p:cNvPr id="26730" name="Rectangle 106"/>
          <p:cNvSpPr>
            <a:spLocks noChangeArrowheads="1"/>
          </p:cNvSpPr>
          <p:nvPr/>
        </p:nvSpPr>
        <p:spPr bwMode="auto">
          <a:xfrm>
            <a:off x="6400800" y="3352800"/>
            <a:ext cx="1295400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6731" name="Rectangle 107"/>
          <p:cNvSpPr>
            <a:spLocks noChangeArrowheads="1"/>
          </p:cNvSpPr>
          <p:nvPr/>
        </p:nvSpPr>
        <p:spPr bwMode="auto">
          <a:xfrm>
            <a:off x="6400800" y="3657600"/>
            <a:ext cx="1295400" cy="381000"/>
          </a:xfrm>
          <a:prstGeom prst="rect">
            <a:avLst/>
          </a:prstGeom>
          <a:gradFill rotWithShape="1">
            <a:gsLst>
              <a:gs pos="0">
                <a:schemeClr val="tx1">
                  <a:alpha val="35001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 rot="12660162">
            <a:off x="700946" y="4152900"/>
            <a:ext cx="866775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26733" name="Picture 108" descr="S4Wate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6" y="97632"/>
            <a:ext cx="12541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Down Arrow 109"/>
          <p:cNvSpPr/>
          <p:nvPr/>
        </p:nvSpPr>
        <p:spPr>
          <a:xfrm rot="3402822">
            <a:off x="7474670" y="1837444"/>
            <a:ext cx="866775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5295972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Bio Filtration or GAC Contact 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876800" y="4267201"/>
            <a:ext cx="1447800" cy="1028771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905000" y="266700"/>
            <a:ext cx="8229600" cy="1104900"/>
          </a:xfrm>
        </p:spPr>
        <p:txBody>
          <a:bodyPr/>
          <a:lstStyle/>
          <a:p>
            <a:pPr>
              <a:defRPr/>
            </a:pPr>
            <a:r>
              <a:rPr lang="en-US" dirty="0"/>
              <a:t>Filtration Has Two Mechanisms</a:t>
            </a:r>
          </a:p>
        </p:txBody>
      </p:sp>
      <p:sp>
        <p:nvSpPr>
          <p:cNvPr id="28675" name="Oval 12"/>
          <p:cNvSpPr>
            <a:spLocks noChangeArrowheads="1"/>
          </p:cNvSpPr>
          <p:nvPr/>
        </p:nvSpPr>
        <p:spPr bwMode="auto">
          <a:xfrm>
            <a:off x="3048000" y="2667000"/>
            <a:ext cx="8382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76" name="Oval 13"/>
          <p:cNvSpPr>
            <a:spLocks noChangeArrowheads="1"/>
          </p:cNvSpPr>
          <p:nvPr/>
        </p:nvSpPr>
        <p:spPr bwMode="auto">
          <a:xfrm>
            <a:off x="2667000" y="3429000"/>
            <a:ext cx="838200" cy="838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77" name="Oval 14"/>
          <p:cNvSpPr>
            <a:spLocks noChangeArrowheads="1"/>
          </p:cNvSpPr>
          <p:nvPr/>
        </p:nvSpPr>
        <p:spPr bwMode="auto">
          <a:xfrm>
            <a:off x="3505200" y="34290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78" name="Oval 15"/>
          <p:cNvSpPr>
            <a:spLocks noChangeArrowheads="1"/>
          </p:cNvSpPr>
          <p:nvPr/>
        </p:nvSpPr>
        <p:spPr bwMode="auto">
          <a:xfrm>
            <a:off x="3886200" y="2819400"/>
            <a:ext cx="838200" cy="685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79" name="Oval 16"/>
          <p:cNvSpPr>
            <a:spLocks noChangeArrowheads="1"/>
          </p:cNvSpPr>
          <p:nvPr/>
        </p:nvSpPr>
        <p:spPr bwMode="auto">
          <a:xfrm>
            <a:off x="4267200" y="3352800"/>
            <a:ext cx="8382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80" name="Oval 17"/>
          <p:cNvSpPr>
            <a:spLocks noChangeArrowheads="1"/>
          </p:cNvSpPr>
          <p:nvPr/>
        </p:nvSpPr>
        <p:spPr bwMode="auto">
          <a:xfrm>
            <a:off x="3657600" y="2133600"/>
            <a:ext cx="685800" cy="685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81" name="Oval 18"/>
          <p:cNvSpPr>
            <a:spLocks noChangeArrowheads="1"/>
          </p:cNvSpPr>
          <p:nvPr/>
        </p:nvSpPr>
        <p:spPr bwMode="auto">
          <a:xfrm>
            <a:off x="5105400" y="33528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82" name="Oval 19"/>
          <p:cNvSpPr>
            <a:spLocks noChangeArrowheads="1"/>
          </p:cNvSpPr>
          <p:nvPr/>
        </p:nvSpPr>
        <p:spPr bwMode="auto">
          <a:xfrm>
            <a:off x="4724400" y="27432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83" name="Oval 20"/>
          <p:cNvSpPr>
            <a:spLocks noChangeArrowheads="1"/>
          </p:cNvSpPr>
          <p:nvPr/>
        </p:nvSpPr>
        <p:spPr bwMode="auto">
          <a:xfrm>
            <a:off x="4343400" y="2133600"/>
            <a:ext cx="685800" cy="685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84" name="Line 21"/>
          <p:cNvSpPr>
            <a:spLocks noChangeShapeType="1"/>
          </p:cNvSpPr>
          <p:nvPr/>
        </p:nvSpPr>
        <p:spPr bwMode="auto">
          <a:xfrm flipH="1">
            <a:off x="3581400" y="1600200"/>
            <a:ext cx="762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Line 22"/>
          <p:cNvSpPr>
            <a:spLocks noChangeShapeType="1"/>
          </p:cNvSpPr>
          <p:nvPr/>
        </p:nvSpPr>
        <p:spPr bwMode="auto">
          <a:xfrm>
            <a:off x="4343400" y="1600200"/>
            <a:ext cx="0" cy="1219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Line 23"/>
          <p:cNvSpPr>
            <a:spLocks noChangeShapeType="1"/>
          </p:cNvSpPr>
          <p:nvPr/>
        </p:nvSpPr>
        <p:spPr bwMode="auto">
          <a:xfrm flipH="1">
            <a:off x="5181600" y="1752600"/>
            <a:ext cx="1524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Line 24"/>
          <p:cNvSpPr>
            <a:spLocks noChangeShapeType="1"/>
          </p:cNvSpPr>
          <p:nvPr/>
        </p:nvSpPr>
        <p:spPr bwMode="auto">
          <a:xfrm>
            <a:off x="3048000" y="1828800"/>
            <a:ext cx="0" cy="1676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8" name="AutoShape 25"/>
          <p:cNvSpPr>
            <a:spLocks noChangeArrowheads="1"/>
          </p:cNvSpPr>
          <p:nvPr/>
        </p:nvSpPr>
        <p:spPr bwMode="auto">
          <a:xfrm>
            <a:off x="3276600" y="2590800"/>
            <a:ext cx="381000" cy="76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89" name="AutoShape 26"/>
          <p:cNvSpPr>
            <a:spLocks noChangeArrowheads="1"/>
          </p:cNvSpPr>
          <p:nvPr/>
        </p:nvSpPr>
        <p:spPr bwMode="auto">
          <a:xfrm>
            <a:off x="3962400" y="2057400"/>
            <a:ext cx="304800" cy="76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90" name="AutoShape 27"/>
          <p:cNvSpPr>
            <a:spLocks noChangeArrowheads="1"/>
          </p:cNvSpPr>
          <p:nvPr/>
        </p:nvSpPr>
        <p:spPr bwMode="auto">
          <a:xfrm>
            <a:off x="4343400" y="2133600"/>
            <a:ext cx="228600" cy="76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91" name="AutoShape 28"/>
          <p:cNvSpPr>
            <a:spLocks noChangeArrowheads="1"/>
          </p:cNvSpPr>
          <p:nvPr/>
        </p:nvSpPr>
        <p:spPr bwMode="auto">
          <a:xfrm>
            <a:off x="4648200" y="2667000"/>
            <a:ext cx="609600" cy="1524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92" name="Text Box 29"/>
          <p:cNvSpPr txBox="1">
            <a:spLocks noChangeArrowheads="1"/>
          </p:cNvSpPr>
          <p:nvPr/>
        </p:nvSpPr>
        <p:spPr bwMode="auto">
          <a:xfrm>
            <a:off x="1524000" y="4648200"/>
            <a:ext cx="426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latin typeface="Constantia" panose="02030602050306030303" pitchFamily="18" charset="0"/>
              </a:rPr>
              <a:t>Large particles become lodged and cannot continue downward through media</a:t>
            </a:r>
          </a:p>
        </p:txBody>
      </p:sp>
      <p:sp>
        <p:nvSpPr>
          <p:cNvPr id="28693" name="Line 30"/>
          <p:cNvSpPr>
            <a:spLocks noChangeShapeType="1"/>
          </p:cNvSpPr>
          <p:nvPr/>
        </p:nvSpPr>
        <p:spPr bwMode="auto">
          <a:xfrm>
            <a:off x="6019800" y="17526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4" name="Text Box 31"/>
          <p:cNvSpPr txBox="1">
            <a:spLocks noChangeArrowheads="1"/>
          </p:cNvSpPr>
          <p:nvPr/>
        </p:nvSpPr>
        <p:spPr bwMode="auto">
          <a:xfrm>
            <a:off x="1752600" y="1447800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800" b="1">
                <a:latin typeface="Constantia" panose="02030602050306030303" pitchFamily="18" charset="0"/>
              </a:rPr>
              <a:t>Mechanical</a:t>
            </a:r>
          </a:p>
        </p:txBody>
      </p:sp>
      <p:sp>
        <p:nvSpPr>
          <p:cNvPr id="28695" name="Oval 32"/>
          <p:cNvSpPr>
            <a:spLocks noChangeArrowheads="1"/>
          </p:cNvSpPr>
          <p:nvPr/>
        </p:nvSpPr>
        <p:spPr bwMode="auto">
          <a:xfrm>
            <a:off x="6629400" y="3657600"/>
            <a:ext cx="685800" cy="60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96" name="Oval 33"/>
          <p:cNvSpPr>
            <a:spLocks noChangeArrowheads="1"/>
          </p:cNvSpPr>
          <p:nvPr/>
        </p:nvSpPr>
        <p:spPr bwMode="auto">
          <a:xfrm>
            <a:off x="7315200" y="3657600"/>
            <a:ext cx="685800" cy="60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97" name="Oval 34"/>
          <p:cNvSpPr>
            <a:spLocks noChangeArrowheads="1"/>
          </p:cNvSpPr>
          <p:nvPr/>
        </p:nvSpPr>
        <p:spPr bwMode="auto">
          <a:xfrm>
            <a:off x="8077200" y="3657600"/>
            <a:ext cx="762000" cy="60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98" name="Oval 35"/>
          <p:cNvSpPr>
            <a:spLocks noChangeArrowheads="1"/>
          </p:cNvSpPr>
          <p:nvPr/>
        </p:nvSpPr>
        <p:spPr bwMode="auto">
          <a:xfrm>
            <a:off x="8839200" y="3581400"/>
            <a:ext cx="762000" cy="60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699" name="Oval 36"/>
          <p:cNvSpPr>
            <a:spLocks noChangeArrowheads="1"/>
          </p:cNvSpPr>
          <p:nvPr/>
        </p:nvSpPr>
        <p:spPr bwMode="auto">
          <a:xfrm>
            <a:off x="7010400" y="3048000"/>
            <a:ext cx="609600" cy="685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00" name="Oval 37"/>
          <p:cNvSpPr>
            <a:spLocks noChangeArrowheads="1"/>
          </p:cNvSpPr>
          <p:nvPr/>
        </p:nvSpPr>
        <p:spPr bwMode="auto">
          <a:xfrm>
            <a:off x="7620000" y="3048000"/>
            <a:ext cx="609600" cy="685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01" name="Oval 38"/>
          <p:cNvSpPr>
            <a:spLocks noChangeArrowheads="1"/>
          </p:cNvSpPr>
          <p:nvPr/>
        </p:nvSpPr>
        <p:spPr bwMode="auto">
          <a:xfrm>
            <a:off x="8153400" y="3048000"/>
            <a:ext cx="533400" cy="60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02" name="Oval 39"/>
          <p:cNvSpPr>
            <a:spLocks noChangeArrowheads="1"/>
          </p:cNvSpPr>
          <p:nvPr/>
        </p:nvSpPr>
        <p:spPr bwMode="auto">
          <a:xfrm>
            <a:off x="8610600" y="3200400"/>
            <a:ext cx="762000" cy="533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03" name="Oval 40"/>
          <p:cNvSpPr>
            <a:spLocks noChangeArrowheads="1"/>
          </p:cNvSpPr>
          <p:nvPr/>
        </p:nvSpPr>
        <p:spPr bwMode="auto">
          <a:xfrm>
            <a:off x="7315200" y="2667000"/>
            <a:ext cx="533400" cy="533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04" name="Oval 41"/>
          <p:cNvSpPr>
            <a:spLocks noChangeArrowheads="1"/>
          </p:cNvSpPr>
          <p:nvPr/>
        </p:nvSpPr>
        <p:spPr bwMode="auto">
          <a:xfrm>
            <a:off x="7848600" y="2590800"/>
            <a:ext cx="6096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05" name="Oval 42"/>
          <p:cNvSpPr>
            <a:spLocks noChangeArrowheads="1"/>
          </p:cNvSpPr>
          <p:nvPr/>
        </p:nvSpPr>
        <p:spPr bwMode="auto">
          <a:xfrm>
            <a:off x="8458200" y="2667000"/>
            <a:ext cx="533400" cy="533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06" name="AutoShape 43"/>
          <p:cNvSpPr>
            <a:spLocks noChangeArrowheads="1"/>
          </p:cNvSpPr>
          <p:nvPr/>
        </p:nvSpPr>
        <p:spPr bwMode="auto">
          <a:xfrm>
            <a:off x="6934200" y="3505200"/>
            <a:ext cx="152400" cy="152400"/>
          </a:xfrm>
          <a:prstGeom prst="flowChartExtra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07" name="AutoShape 44"/>
          <p:cNvSpPr>
            <a:spLocks noChangeArrowheads="1"/>
          </p:cNvSpPr>
          <p:nvPr/>
        </p:nvSpPr>
        <p:spPr bwMode="auto">
          <a:xfrm>
            <a:off x="7543800" y="3505200"/>
            <a:ext cx="228600" cy="152400"/>
          </a:xfrm>
          <a:prstGeom prst="flowChartMerg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08" name="AutoShape 45"/>
          <p:cNvSpPr>
            <a:spLocks noChangeArrowheads="1"/>
          </p:cNvSpPr>
          <p:nvPr/>
        </p:nvSpPr>
        <p:spPr bwMode="auto">
          <a:xfrm>
            <a:off x="7467600" y="3200400"/>
            <a:ext cx="228600" cy="228600"/>
          </a:xfrm>
          <a:prstGeom prst="flowChartMerg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09" name="AutoShape 46"/>
          <p:cNvSpPr>
            <a:spLocks noChangeArrowheads="1"/>
          </p:cNvSpPr>
          <p:nvPr/>
        </p:nvSpPr>
        <p:spPr bwMode="auto">
          <a:xfrm>
            <a:off x="7772400" y="3657600"/>
            <a:ext cx="533400" cy="152400"/>
          </a:xfrm>
          <a:prstGeom prst="flowChartExtra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10" name="AutoShape 47"/>
          <p:cNvSpPr>
            <a:spLocks noChangeArrowheads="1"/>
          </p:cNvSpPr>
          <p:nvPr/>
        </p:nvSpPr>
        <p:spPr bwMode="auto">
          <a:xfrm>
            <a:off x="8001000" y="2971800"/>
            <a:ext cx="381000" cy="228600"/>
          </a:xfrm>
          <a:prstGeom prst="flowChartExtra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11" name="AutoShape 48"/>
          <p:cNvSpPr>
            <a:spLocks noChangeArrowheads="1"/>
          </p:cNvSpPr>
          <p:nvPr/>
        </p:nvSpPr>
        <p:spPr bwMode="auto">
          <a:xfrm>
            <a:off x="8534400" y="3505200"/>
            <a:ext cx="228600" cy="304800"/>
          </a:xfrm>
          <a:prstGeom prst="flowChartMerg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12" name="AutoShape 49"/>
          <p:cNvSpPr>
            <a:spLocks noChangeArrowheads="1"/>
          </p:cNvSpPr>
          <p:nvPr/>
        </p:nvSpPr>
        <p:spPr bwMode="auto">
          <a:xfrm>
            <a:off x="8686800" y="3048000"/>
            <a:ext cx="304800" cy="304800"/>
          </a:xfrm>
          <a:prstGeom prst="flowChartExtra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13" name="Text Box 50"/>
          <p:cNvSpPr txBox="1">
            <a:spLocks noChangeArrowheads="1"/>
          </p:cNvSpPr>
          <p:nvPr/>
        </p:nvSpPr>
        <p:spPr bwMode="auto">
          <a:xfrm>
            <a:off x="8610600" y="1524000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800" b="1">
                <a:latin typeface="Constantia" panose="02030602050306030303" pitchFamily="18" charset="0"/>
              </a:rPr>
              <a:t>Adsorption</a:t>
            </a:r>
          </a:p>
        </p:txBody>
      </p:sp>
      <p:sp>
        <p:nvSpPr>
          <p:cNvPr id="28714" name="Line 51"/>
          <p:cNvSpPr>
            <a:spLocks noChangeShapeType="1"/>
          </p:cNvSpPr>
          <p:nvPr/>
        </p:nvSpPr>
        <p:spPr bwMode="auto">
          <a:xfrm>
            <a:off x="7162800" y="2057400"/>
            <a:ext cx="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5" name="Line 52"/>
          <p:cNvSpPr>
            <a:spLocks noChangeShapeType="1"/>
          </p:cNvSpPr>
          <p:nvPr/>
        </p:nvSpPr>
        <p:spPr bwMode="auto">
          <a:xfrm>
            <a:off x="7772400" y="2133600"/>
            <a:ext cx="762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6" name="Line 53"/>
          <p:cNvSpPr>
            <a:spLocks noChangeShapeType="1"/>
          </p:cNvSpPr>
          <p:nvPr/>
        </p:nvSpPr>
        <p:spPr bwMode="auto">
          <a:xfrm>
            <a:off x="8458200" y="22860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7" name="Line 55"/>
          <p:cNvSpPr>
            <a:spLocks noChangeShapeType="1"/>
          </p:cNvSpPr>
          <p:nvPr/>
        </p:nvSpPr>
        <p:spPr bwMode="auto">
          <a:xfrm>
            <a:off x="8991600" y="24384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8" name="Text Box 56"/>
          <p:cNvSpPr txBox="1">
            <a:spLocks noChangeArrowheads="1"/>
          </p:cNvSpPr>
          <p:nvPr/>
        </p:nvSpPr>
        <p:spPr bwMode="auto">
          <a:xfrm>
            <a:off x="6248400" y="4800600"/>
            <a:ext cx="373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1800">
              <a:latin typeface="Constantia" panose="02030602050306030303" pitchFamily="18" charset="0"/>
            </a:endParaRPr>
          </a:p>
        </p:txBody>
      </p:sp>
      <p:sp>
        <p:nvSpPr>
          <p:cNvPr id="28719" name="Text Box 57"/>
          <p:cNvSpPr txBox="1">
            <a:spLocks noChangeArrowheads="1"/>
          </p:cNvSpPr>
          <p:nvPr/>
        </p:nvSpPr>
        <p:spPr bwMode="auto">
          <a:xfrm>
            <a:off x="6324600" y="4648201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latin typeface="Constantia" panose="02030602050306030303" pitchFamily="18" charset="0"/>
              </a:rPr>
              <a:t>Particles stick to the media and cannot continue downward through  media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Contact Time = Removal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" y="1876927"/>
            <a:ext cx="11325725" cy="4620126"/>
          </a:xfrm>
          <a:prstGeom prst="rect">
            <a:avLst/>
          </a:prstGeom>
        </p:spPr>
      </p:pic>
      <p:pic>
        <p:nvPicPr>
          <p:cNvPr id="4" name="Picture 108" descr="S4Wate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6" y="97632"/>
            <a:ext cx="12541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36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Benefits of Activated Carbon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Taste &amp; Odor  MIB/ Geosmin</a:t>
            </a:r>
          </a:p>
          <a:p>
            <a:r>
              <a:rPr lang="en-US" dirty="0"/>
              <a:t>Cyano Toxins</a:t>
            </a:r>
          </a:p>
          <a:p>
            <a:r>
              <a:rPr lang="en-US" dirty="0"/>
              <a:t>TOC</a:t>
            </a:r>
          </a:p>
          <a:p>
            <a:r>
              <a:rPr lang="en-US" dirty="0"/>
              <a:t>DPB’s and Precursors</a:t>
            </a:r>
          </a:p>
          <a:p>
            <a:r>
              <a:rPr lang="en-US" dirty="0"/>
              <a:t>Endocrine Disruptors</a:t>
            </a:r>
          </a:p>
          <a:p>
            <a:r>
              <a:rPr lang="en-US" dirty="0"/>
              <a:t>Pharmaceuticals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5181600" cy="47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43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97767"/>
          </a:xfrm>
        </p:spPr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774" y="1735473"/>
            <a:ext cx="10363825" cy="4723199"/>
          </a:xfrm>
        </p:spPr>
        <p:txBody>
          <a:bodyPr>
            <a:normAutofit/>
          </a:bodyPr>
          <a:lstStyle/>
          <a:p>
            <a:r>
              <a:rPr lang="en-US" dirty="0"/>
              <a:t>History can be beneficial- Peer Review/ State of Commonwealth</a:t>
            </a:r>
          </a:p>
          <a:p>
            <a:r>
              <a:rPr lang="en-US" dirty="0"/>
              <a:t>Never Before Have there been so many options to remove organics </a:t>
            </a:r>
          </a:p>
          <a:p>
            <a:r>
              <a:rPr lang="en-US" dirty="0"/>
              <a:t>Implementation of Solutions in a systematic approach Improves Success of Problem Solving.</a:t>
            </a:r>
          </a:p>
          <a:p>
            <a:r>
              <a:rPr lang="en-US" dirty="0"/>
              <a:t>  you can Never can have to much data</a:t>
            </a:r>
          </a:p>
          <a:p>
            <a:r>
              <a:rPr lang="en-US" dirty="0"/>
              <a:t> water Systems are Dynamic</a:t>
            </a:r>
          </a:p>
          <a:p>
            <a:r>
              <a:rPr lang="en-US" dirty="0"/>
              <a:t>Options do not stop at the Treatment Plant</a:t>
            </a:r>
          </a:p>
          <a:p>
            <a:r>
              <a:rPr lang="en-US" dirty="0"/>
              <a:t>Optimization and Management of Source water ,treatment &amp; Distribution system improves water quality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07A1F84-A5CF-4DC3-B408-5B6FA47BB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34730" y="170956"/>
            <a:ext cx="1677587" cy="17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67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8"/>
          <p:cNvSpPr>
            <a:spLocks noGrp="1"/>
          </p:cNvSpPr>
          <p:nvPr>
            <p:ph type="title"/>
          </p:nvPr>
        </p:nvSpPr>
        <p:spPr>
          <a:xfrm>
            <a:off x="2209800" y="533400"/>
            <a:ext cx="4002088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pitchFamily="34" charset="-128"/>
              </a:rPr>
              <a:t>Causes of DBP Accumulation</a:t>
            </a:r>
          </a:p>
        </p:txBody>
      </p:sp>
      <p:grpSp>
        <p:nvGrpSpPr>
          <p:cNvPr id="13315" name="Group 10"/>
          <p:cNvGrpSpPr>
            <a:grpSpLocks/>
          </p:cNvGrpSpPr>
          <p:nvPr/>
        </p:nvGrpSpPr>
        <p:grpSpPr bwMode="auto">
          <a:xfrm>
            <a:off x="1981200" y="776289"/>
            <a:ext cx="7924800" cy="5213273"/>
            <a:chOff x="0" y="762000"/>
            <a:chExt cx="8839200" cy="6137536"/>
          </a:xfrm>
        </p:grpSpPr>
        <p:sp>
          <p:nvSpPr>
            <p:cNvPr id="13316" name="AutoShape 4"/>
            <p:cNvSpPr>
              <a:spLocks noChangeArrowheads="1"/>
            </p:cNvSpPr>
            <p:nvPr/>
          </p:nvSpPr>
          <p:spPr bwMode="auto">
            <a:xfrm rot="16200000" flipH="1">
              <a:off x="707231" y="4096544"/>
              <a:ext cx="301625" cy="649288"/>
            </a:xfrm>
            <a:prstGeom prst="flowChartDelay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17" name="Oval 5"/>
            <p:cNvSpPr>
              <a:spLocks noChangeArrowheads="1"/>
            </p:cNvSpPr>
            <p:nvPr/>
          </p:nvSpPr>
          <p:spPr bwMode="auto">
            <a:xfrm flipH="1">
              <a:off x="6291263" y="1965325"/>
              <a:ext cx="661987" cy="5413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 flipH="1">
              <a:off x="6273800" y="1905000"/>
              <a:ext cx="69691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auto">
            <a:xfrm flipH="1">
              <a:off x="6291263" y="1965325"/>
              <a:ext cx="661987" cy="54133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>
              <a:off x="6842125" y="2446338"/>
              <a:ext cx="220663" cy="17446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 flipH="1">
              <a:off x="6181725" y="2446338"/>
              <a:ext cx="220663" cy="17446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 flipH="1" flipV="1">
              <a:off x="1423988" y="3429000"/>
              <a:ext cx="0" cy="533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11"/>
            <p:cNvSpPr>
              <a:spLocks noChangeShapeType="1"/>
            </p:cNvSpPr>
            <p:nvPr/>
          </p:nvSpPr>
          <p:spPr bwMode="auto">
            <a:xfrm>
              <a:off x="1423988" y="3429000"/>
              <a:ext cx="304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>
              <a:off x="2185988" y="3352800"/>
              <a:ext cx="3810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>
              <a:off x="3405188" y="4114800"/>
              <a:ext cx="304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>
              <a:off x="3862388" y="4114800"/>
              <a:ext cx="2743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Line 15"/>
            <p:cNvSpPr>
              <a:spLocks noChangeShapeType="1"/>
            </p:cNvSpPr>
            <p:nvPr/>
          </p:nvSpPr>
          <p:spPr bwMode="auto">
            <a:xfrm flipH="1" flipV="1">
              <a:off x="6605588" y="2438400"/>
              <a:ext cx="0" cy="1676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8" name="Line 16"/>
            <p:cNvSpPr>
              <a:spLocks noChangeShapeType="1"/>
            </p:cNvSpPr>
            <p:nvPr/>
          </p:nvSpPr>
          <p:spPr bwMode="auto">
            <a:xfrm>
              <a:off x="6605588" y="4114800"/>
              <a:ext cx="1371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Line 17"/>
            <p:cNvSpPr>
              <a:spLocks noChangeShapeType="1"/>
            </p:cNvSpPr>
            <p:nvPr/>
          </p:nvSpPr>
          <p:spPr bwMode="auto">
            <a:xfrm flipH="1">
              <a:off x="1119188" y="4114800"/>
              <a:ext cx="304800" cy="304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Rectangle 18"/>
            <p:cNvSpPr>
              <a:spLocks noChangeArrowheads="1"/>
            </p:cNvSpPr>
            <p:nvPr/>
          </p:nvSpPr>
          <p:spPr bwMode="auto">
            <a:xfrm flipH="1">
              <a:off x="2490788" y="3429000"/>
              <a:ext cx="914400" cy="685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31" name="Rectangle 19"/>
            <p:cNvSpPr>
              <a:spLocks noChangeArrowheads="1"/>
            </p:cNvSpPr>
            <p:nvPr/>
          </p:nvSpPr>
          <p:spPr bwMode="auto">
            <a:xfrm flipH="1">
              <a:off x="2490788" y="3276600"/>
              <a:ext cx="914400" cy="838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32" name="AutoShape 20"/>
            <p:cNvSpPr>
              <a:spLocks noChangeArrowheads="1"/>
            </p:cNvSpPr>
            <p:nvPr/>
          </p:nvSpPr>
          <p:spPr bwMode="auto">
            <a:xfrm flipH="1">
              <a:off x="1344613" y="3886200"/>
              <a:ext cx="231775" cy="241300"/>
            </a:xfrm>
            <a:prstGeom prst="flowChartMagneticTap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33" name="Rectangle 21"/>
            <p:cNvSpPr>
              <a:spLocks noChangeArrowheads="1"/>
            </p:cNvSpPr>
            <p:nvPr/>
          </p:nvSpPr>
          <p:spPr bwMode="auto">
            <a:xfrm flipH="1">
              <a:off x="2084388" y="3276600"/>
              <a:ext cx="177800" cy="25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34" name="Rectangle 22"/>
            <p:cNvSpPr>
              <a:spLocks noChangeArrowheads="1"/>
            </p:cNvSpPr>
            <p:nvPr/>
          </p:nvSpPr>
          <p:spPr bwMode="auto">
            <a:xfrm flipH="1">
              <a:off x="1905000" y="3276600"/>
              <a:ext cx="179388" cy="25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35" name="Rectangle 23"/>
            <p:cNvSpPr>
              <a:spLocks noChangeArrowheads="1"/>
            </p:cNvSpPr>
            <p:nvPr/>
          </p:nvSpPr>
          <p:spPr bwMode="auto">
            <a:xfrm flipH="1">
              <a:off x="1727200" y="3276600"/>
              <a:ext cx="177800" cy="25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36" name="Rectangle 24"/>
            <p:cNvSpPr>
              <a:spLocks noChangeArrowheads="1"/>
            </p:cNvSpPr>
            <p:nvPr/>
          </p:nvSpPr>
          <p:spPr bwMode="auto">
            <a:xfrm flipH="1">
              <a:off x="2084388" y="3336925"/>
              <a:ext cx="177800" cy="195263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37" name="Rectangle 25"/>
            <p:cNvSpPr>
              <a:spLocks noChangeArrowheads="1"/>
            </p:cNvSpPr>
            <p:nvPr/>
          </p:nvSpPr>
          <p:spPr bwMode="auto">
            <a:xfrm flipH="1">
              <a:off x="1905000" y="3336925"/>
              <a:ext cx="179388" cy="195263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38" name="Rectangle 26"/>
            <p:cNvSpPr>
              <a:spLocks noChangeArrowheads="1"/>
            </p:cNvSpPr>
            <p:nvPr/>
          </p:nvSpPr>
          <p:spPr bwMode="auto">
            <a:xfrm flipH="1">
              <a:off x="1727200" y="3336925"/>
              <a:ext cx="177800" cy="195263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39" name="AutoShape 27"/>
            <p:cNvSpPr>
              <a:spLocks noChangeArrowheads="1"/>
            </p:cNvSpPr>
            <p:nvPr/>
          </p:nvSpPr>
          <p:spPr bwMode="auto">
            <a:xfrm flipH="1">
              <a:off x="3706813" y="3886200"/>
              <a:ext cx="231775" cy="241300"/>
            </a:xfrm>
            <a:prstGeom prst="flowChartMagneticTap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40" name="Rectangle 28"/>
            <p:cNvSpPr>
              <a:spLocks noChangeArrowheads="1"/>
            </p:cNvSpPr>
            <p:nvPr/>
          </p:nvSpPr>
          <p:spPr bwMode="auto">
            <a:xfrm flipH="1">
              <a:off x="7950200" y="3657600"/>
              <a:ext cx="547688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41" name="AutoShape 29"/>
            <p:cNvSpPr>
              <a:spLocks noChangeArrowheads="1"/>
            </p:cNvSpPr>
            <p:nvPr/>
          </p:nvSpPr>
          <p:spPr bwMode="auto">
            <a:xfrm flipH="1">
              <a:off x="7748588" y="3429000"/>
              <a:ext cx="950912" cy="2286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42" name="Line 30"/>
            <p:cNvSpPr>
              <a:spLocks noChangeShapeType="1"/>
            </p:cNvSpPr>
            <p:nvPr/>
          </p:nvSpPr>
          <p:spPr bwMode="auto">
            <a:xfrm flipH="1" flipV="1">
              <a:off x="7977188" y="38862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Line 31"/>
            <p:cNvSpPr>
              <a:spLocks noChangeShapeType="1"/>
            </p:cNvSpPr>
            <p:nvPr/>
          </p:nvSpPr>
          <p:spPr bwMode="auto">
            <a:xfrm>
              <a:off x="7977188" y="38862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Rectangle 32"/>
            <p:cNvSpPr>
              <a:spLocks noChangeArrowheads="1"/>
            </p:cNvSpPr>
            <p:nvPr/>
          </p:nvSpPr>
          <p:spPr bwMode="auto">
            <a:xfrm flipH="1">
              <a:off x="7975600" y="2857500"/>
              <a:ext cx="547688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45" name="AutoShape 33"/>
            <p:cNvSpPr>
              <a:spLocks noChangeArrowheads="1"/>
            </p:cNvSpPr>
            <p:nvPr/>
          </p:nvSpPr>
          <p:spPr bwMode="auto">
            <a:xfrm flipH="1">
              <a:off x="7773988" y="2628900"/>
              <a:ext cx="950912" cy="2286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46" name="Line 34"/>
            <p:cNvSpPr>
              <a:spLocks noChangeShapeType="1"/>
            </p:cNvSpPr>
            <p:nvPr/>
          </p:nvSpPr>
          <p:spPr bwMode="auto">
            <a:xfrm flipH="1" flipV="1">
              <a:off x="8002588" y="30861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Line 35"/>
            <p:cNvSpPr>
              <a:spLocks noChangeShapeType="1"/>
            </p:cNvSpPr>
            <p:nvPr/>
          </p:nvSpPr>
          <p:spPr bwMode="auto">
            <a:xfrm>
              <a:off x="8002588" y="30861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Line 36"/>
            <p:cNvSpPr>
              <a:spLocks noChangeShapeType="1"/>
            </p:cNvSpPr>
            <p:nvPr/>
          </p:nvSpPr>
          <p:spPr bwMode="auto">
            <a:xfrm flipH="1" flipV="1">
              <a:off x="7658100" y="3314700"/>
              <a:ext cx="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Line 37"/>
            <p:cNvSpPr>
              <a:spLocks noChangeShapeType="1"/>
            </p:cNvSpPr>
            <p:nvPr/>
          </p:nvSpPr>
          <p:spPr bwMode="auto">
            <a:xfrm flipH="1">
              <a:off x="7658100" y="331470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Rectangle 38"/>
            <p:cNvSpPr>
              <a:spLocks noChangeArrowheads="1"/>
            </p:cNvSpPr>
            <p:nvPr/>
          </p:nvSpPr>
          <p:spPr bwMode="auto">
            <a:xfrm flipH="1">
              <a:off x="7935913" y="4457700"/>
              <a:ext cx="547687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51" name="AutoShape 39"/>
            <p:cNvSpPr>
              <a:spLocks noChangeArrowheads="1"/>
            </p:cNvSpPr>
            <p:nvPr/>
          </p:nvSpPr>
          <p:spPr bwMode="auto">
            <a:xfrm flipH="1">
              <a:off x="7734300" y="4229100"/>
              <a:ext cx="950913" cy="2286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3352" name="Line 40"/>
            <p:cNvSpPr>
              <a:spLocks noChangeShapeType="1"/>
            </p:cNvSpPr>
            <p:nvPr/>
          </p:nvSpPr>
          <p:spPr bwMode="auto">
            <a:xfrm flipH="1" flipV="1">
              <a:off x="7962900" y="46863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41"/>
            <p:cNvSpPr>
              <a:spLocks noChangeShapeType="1"/>
            </p:cNvSpPr>
            <p:nvPr/>
          </p:nvSpPr>
          <p:spPr bwMode="auto">
            <a:xfrm>
              <a:off x="7962900" y="4686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Line 42"/>
            <p:cNvSpPr>
              <a:spLocks noChangeShapeType="1"/>
            </p:cNvSpPr>
            <p:nvPr/>
          </p:nvSpPr>
          <p:spPr bwMode="auto">
            <a:xfrm flipH="1">
              <a:off x="7658100" y="491490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5" name="Line 43"/>
            <p:cNvSpPr>
              <a:spLocks noChangeShapeType="1"/>
            </p:cNvSpPr>
            <p:nvPr/>
          </p:nvSpPr>
          <p:spPr bwMode="auto">
            <a:xfrm flipH="1" flipV="1">
              <a:off x="7658100" y="4076700"/>
              <a:ext cx="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6" name="Line 44"/>
            <p:cNvSpPr>
              <a:spLocks noChangeShapeType="1"/>
            </p:cNvSpPr>
            <p:nvPr/>
          </p:nvSpPr>
          <p:spPr bwMode="auto">
            <a:xfrm flipH="1">
              <a:off x="5905500" y="4686300"/>
              <a:ext cx="1752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7" name="Line 45"/>
            <p:cNvSpPr>
              <a:spLocks noChangeShapeType="1"/>
            </p:cNvSpPr>
            <p:nvPr/>
          </p:nvSpPr>
          <p:spPr bwMode="auto">
            <a:xfrm flipH="1">
              <a:off x="5905500" y="4138613"/>
              <a:ext cx="0" cy="5476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8" name="Rectangle 46"/>
            <p:cNvSpPr>
              <a:spLocks noChangeArrowheads="1"/>
            </p:cNvSpPr>
            <p:nvPr/>
          </p:nvSpPr>
          <p:spPr bwMode="auto">
            <a:xfrm>
              <a:off x="44450" y="5105401"/>
              <a:ext cx="4107885" cy="543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1. Poor source water quality</a:t>
              </a:r>
            </a:p>
          </p:txBody>
        </p:sp>
        <p:sp>
          <p:nvSpPr>
            <p:cNvPr id="13359" name="Rectangle 47"/>
            <p:cNvSpPr>
              <a:spLocks noChangeArrowheads="1"/>
            </p:cNvSpPr>
            <p:nvPr/>
          </p:nvSpPr>
          <p:spPr bwMode="auto">
            <a:xfrm>
              <a:off x="0" y="1905001"/>
              <a:ext cx="4634691" cy="97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tabLst>
                  <a:tab pos="228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tabLst>
                  <a:tab pos="228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tabLst>
                  <a:tab pos="228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tabLst>
                  <a:tab pos="228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tabLst>
                  <a:tab pos="228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2. Inadequate water treatment/</a:t>
              </a:r>
            </a:p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	filter media fouling</a:t>
              </a:r>
            </a:p>
          </p:txBody>
        </p:sp>
        <p:sp>
          <p:nvSpPr>
            <p:cNvPr id="13360" name="Rectangle 48"/>
            <p:cNvSpPr>
              <a:spLocks noChangeArrowheads="1"/>
            </p:cNvSpPr>
            <p:nvPr/>
          </p:nvSpPr>
          <p:spPr bwMode="auto">
            <a:xfrm>
              <a:off x="3886200" y="5486400"/>
              <a:ext cx="4953000" cy="141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282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tabLst>
                  <a:tab pos="282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tabLst>
                  <a:tab pos="282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tabLst>
                  <a:tab pos="282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tabLst>
                  <a:tab pos="282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3. Contamination and long residence time in the storage and distribution system</a:t>
              </a:r>
            </a:p>
          </p:txBody>
        </p:sp>
        <p:grpSp>
          <p:nvGrpSpPr>
            <p:cNvPr id="13361" name="Group 49"/>
            <p:cNvGrpSpPr>
              <a:grpSpLocks/>
            </p:cNvGrpSpPr>
            <p:nvPr/>
          </p:nvGrpSpPr>
          <p:grpSpPr bwMode="auto">
            <a:xfrm>
              <a:off x="7696200" y="762000"/>
              <a:ext cx="950913" cy="685800"/>
              <a:chOff x="2417" y="912"/>
              <a:chExt cx="599" cy="432"/>
            </a:xfrm>
          </p:grpSpPr>
          <p:sp>
            <p:nvSpPr>
              <p:cNvPr id="13380" name="Rectangle 50"/>
              <p:cNvSpPr>
                <a:spLocks noChangeArrowheads="1"/>
              </p:cNvSpPr>
              <p:nvPr/>
            </p:nvSpPr>
            <p:spPr bwMode="auto">
              <a:xfrm flipH="1">
                <a:off x="2544" y="1056"/>
                <a:ext cx="345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3381" name="AutoShape 51"/>
              <p:cNvSpPr>
                <a:spLocks noChangeArrowheads="1"/>
              </p:cNvSpPr>
              <p:nvPr/>
            </p:nvSpPr>
            <p:spPr bwMode="auto">
              <a:xfrm flipH="1">
                <a:off x="2417" y="912"/>
                <a:ext cx="599" cy="144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3382" name="Line 52"/>
              <p:cNvSpPr>
                <a:spLocks noChangeShapeType="1"/>
              </p:cNvSpPr>
              <p:nvPr/>
            </p:nvSpPr>
            <p:spPr bwMode="auto">
              <a:xfrm flipH="1" flipV="1">
                <a:off x="2561" y="1200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3" name="Line 53"/>
              <p:cNvSpPr>
                <a:spLocks noChangeShapeType="1"/>
              </p:cNvSpPr>
              <p:nvPr/>
            </p:nvSpPr>
            <p:spPr bwMode="auto">
              <a:xfrm>
                <a:off x="2561" y="1200"/>
                <a:ext cx="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62" name="Group 54"/>
            <p:cNvGrpSpPr>
              <a:grpSpLocks/>
            </p:cNvGrpSpPr>
            <p:nvPr/>
          </p:nvGrpSpPr>
          <p:grpSpPr bwMode="auto">
            <a:xfrm>
              <a:off x="5029200" y="762000"/>
              <a:ext cx="950913" cy="685800"/>
              <a:chOff x="2705" y="384"/>
              <a:chExt cx="599" cy="432"/>
            </a:xfrm>
          </p:grpSpPr>
          <p:sp>
            <p:nvSpPr>
              <p:cNvPr id="13376" name="Rectangle 55"/>
              <p:cNvSpPr>
                <a:spLocks noChangeArrowheads="1"/>
              </p:cNvSpPr>
              <p:nvPr/>
            </p:nvSpPr>
            <p:spPr bwMode="auto">
              <a:xfrm flipH="1">
                <a:off x="2832" y="528"/>
                <a:ext cx="345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3377" name="AutoShape 56"/>
              <p:cNvSpPr>
                <a:spLocks noChangeArrowheads="1"/>
              </p:cNvSpPr>
              <p:nvPr/>
            </p:nvSpPr>
            <p:spPr bwMode="auto">
              <a:xfrm flipH="1">
                <a:off x="2705" y="384"/>
                <a:ext cx="599" cy="144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3378" name="Line 57"/>
              <p:cNvSpPr>
                <a:spLocks noChangeShapeType="1"/>
              </p:cNvSpPr>
              <p:nvPr/>
            </p:nvSpPr>
            <p:spPr bwMode="auto">
              <a:xfrm flipH="1" flipV="1">
                <a:off x="2849" y="672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9" name="Line 58"/>
              <p:cNvSpPr>
                <a:spLocks noChangeShapeType="1"/>
              </p:cNvSpPr>
              <p:nvPr/>
            </p:nvSpPr>
            <p:spPr bwMode="auto">
              <a:xfrm>
                <a:off x="2849" y="672"/>
                <a:ext cx="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63" name="Group 59"/>
            <p:cNvGrpSpPr>
              <a:grpSpLocks/>
            </p:cNvGrpSpPr>
            <p:nvPr/>
          </p:nvGrpSpPr>
          <p:grpSpPr bwMode="auto">
            <a:xfrm>
              <a:off x="6324600" y="762000"/>
              <a:ext cx="950913" cy="685800"/>
              <a:chOff x="2705" y="384"/>
              <a:chExt cx="599" cy="432"/>
            </a:xfrm>
          </p:grpSpPr>
          <p:sp>
            <p:nvSpPr>
              <p:cNvPr id="13372" name="Rectangle 60"/>
              <p:cNvSpPr>
                <a:spLocks noChangeArrowheads="1"/>
              </p:cNvSpPr>
              <p:nvPr/>
            </p:nvSpPr>
            <p:spPr bwMode="auto">
              <a:xfrm flipH="1">
                <a:off x="2832" y="528"/>
                <a:ext cx="345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3373" name="AutoShape 61"/>
              <p:cNvSpPr>
                <a:spLocks noChangeArrowheads="1"/>
              </p:cNvSpPr>
              <p:nvPr/>
            </p:nvSpPr>
            <p:spPr bwMode="auto">
              <a:xfrm flipH="1">
                <a:off x="2705" y="384"/>
                <a:ext cx="599" cy="144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3374" name="Line 62"/>
              <p:cNvSpPr>
                <a:spLocks noChangeShapeType="1"/>
              </p:cNvSpPr>
              <p:nvPr/>
            </p:nvSpPr>
            <p:spPr bwMode="auto">
              <a:xfrm flipH="1" flipV="1">
                <a:off x="2849" y="672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5" name="Line 63"/>
              <p:cNvSpPr>
                <a:spLocks noChangeShapeType="1"/>
              </p:cNvSpPr>
              <p:nvPr/>
            </p:nvSpPr>
            <p:spPr bwMode="auto">
              <a:xfrm>
                <a:off x="2849" y="672"/>
                <a:ext cx="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64" name="Line 64"/>
            <p:cNvSpPr>
              <a:spLocks noChangeShapeType="1"/>
            </p:cNvSpPr>
            <p:nvPr/>
          </p:nvSpPr>
          <p:spPr bwMode="auto">
            <a:xfrm flipH="1">
              <a:off x="4876800" y="1447800"/>
              <a:ext cx="304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5" name="Line 65"/>
            <p:cNvSpPr>
              <a:spLocks noChangeShapeType="1"/>
            </p:cNvSpPr>
            <p:nvPr/>
          </p:nvSpPr>
          <p:spPr bwMode="auto">
            <a:xfrm flipH="1">
              <a:off x="4876800" y="1447800"/>
              <a:ext cx="0" cy="2667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Line 66"/>
            <p:cNvSpPr>
              <a:spLocks noChangeShapeType="1"/>
            </p:cNvSpPr>
            <p:nvPr/>
          </p:nvSpPr>
          <p:spPr bwMode="auto">
            <a:xfrm flipH="1" flipV="1">
              <a:off x="4876800" y="2057400"/>
              <a:ext cx="1143000" cy="3429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Line 67"/>
            <p:cNvSpPr>
              <a:spLocks noChangeShapeType="1"/>
            </p:cNvSpPr>
            <p:nvPr/>
          </p:nvSpPr>
          <p:spPr bwMode="auto">
            <a:xfrm flipH="1" flipV="1">
              <a:off x="3200400" y="4191000"/>
              <a:ext cx="281940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Line 68"/>
            <p:cNvSpPr>
              <a:spLocks noChangeShapeType="1"/>
            </p:cNvSpPr>
            <p:nvPr/>
          </p:nvSpPr>
          <p:spPr bwMode="auto">
            <a:xfrm flipV="1">
              <a:off x="6019800" y="3505200"/>
              <a:ext cx="5334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9" name="Line 69"/>
            <p:cNvSpPr>
              <a:spLocks noChangeShapeType="1"/>
            </p:cNvSpPr>
            <p:nvPr/>
          </p:nvSpPr>
          <p:spPr bwMode="auto">
            <a:xfrm flipV="1">
              <a:off x="6019800" y="4724400"/>
              <a:ext cx="14478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Line 70"/>
            <p:cNvSpPr>
              <a:spLocks noChangeShapeType="1"/>
            </p:cNvSpPr>
            <p:nvPr/>
          </p:nvSpPr>
          <p:spPr bwMode="auto">
            <a:xfrm flipH="1" flipV="1">
              <a:off x="914400" y="4648200"/>
              <a:ext cx="762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Line 71"/>
            <p:cNvSpPr>
              <a:spLocks noChangeShapeType="1"/>
            </p:cNvSpPr>
            <p:nvPr/>
          </p:nvSpPr>
          <p:spPr bwMode="auto">
            <a:xfrm flipH="1" flipV="1">
              <a:off x="1676400" y="2590800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V="1">
            <a:off x="4282637" y="3559460"/>
            <a:ext cx="1853803" cy="1839854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06286" y="5544457"/>
            <a:ext cx="297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Purchasing Systems/ Consecutive Systems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92100"/>
            <a:ext cx="8229600" cy="698500"/>
          </a:xfrm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C80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 Chart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1066800"/>
            <a:ext cx="8610600" cy="55906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TOC Reduction	 Fight Low Chlorine Residual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4262907" y="2400300"/>
            <a:ext cx="2290293" cy="1809750"/>
          </a:xfrm>
          <a:prstGeom prst="ellipse">
            <a:avLst/>
          </a:prstGeom>
          <a:solidFill>
            <a:srgbClr val="0C80C3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SOLUTIONS</a:t>
            </a: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1981201" y="4578440"/>
            <a:ext cx="1921098" cy="762000"/>
          </a:xfrm>
          <a:prstGeom prst="ellipse">
            <a:avLst/>
          </a:prstGeom>
          <a:solidFill>
            <a:srgbClr val="0C80C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Residence Time</a:t>
            </a: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1600200" y="1946076"/>
            <a:ext cx="1981200" cy="1073240"/>
          </a:xfrm>
          <a:prstGeom prst="ellipse">
            <a:avLst/>
          </a:prstGeom>
          <a:solidFill>
            <a:srgbClr val="0C80C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DEMAND</a:t>
            </a:r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6743700" y="4107019"/>
            <a:ext cx="1295400" cy="685800"/>
          </a:xfrm>
          <a:prstGeom prst="ellipse">
            <a:avLst/>
          </a:prstGeom>
          <a:solidFill>
            <a:srgbClr val="0C80C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Flushing</a:t>
            </a:r>
          </a:p>
        </p:txBody>
      </p:sp>
      <p:sp>
        <p:nvSpPr>
          <p:cNvPr id="18452" name="Oval 20"/>
          <p:cNvSpPr>
            <a:spLocks noChangeArrowheads="1"/>
          </p:cNvSpPr>
          <p:nvPr/>
        </p:nvSpPr>
        <p:spPr bwMode="auto">
          <a:xfrm>
            <a:off x="4816699" y="5543550"/>
            <a:ext cx="1965101" cy="685800"/>
          </a:xfrm>
          <a:prstGeom prst="ellipse">
            <a:avLst/>
          </a:prstGeom>
          <a:solidFill>
            <a:srgbClr val="0C80C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Tank Turn Over</a:t>
            </a:r>
          </a:p>
        </p:txBody>
      </p:sp>
      <p:sp>
        <p:nvSpPr>
          <p:cNvPr id="18456" name="Oval 24"/>
          <p:cNvSpPr>
            <a:spLocks noChangeArrowheads="1"/>
          </p:cNvSpPr>
          <p:nvPr/>
        </p:nvSpPr>
        <p:spPr bwMode="auto">
          <a:xfrm>
            <a:off x="7830354" y="3211727"/>
            <a:ext cx="1790163" cy="762000"/>
          </a:xfrm>
          <a:prstGeom prst="ellipse">
            <a:avLst/>
          </a:prstGeom>
          <a:solidFill>
            <a:srgbClr val="0C80C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Chemical Feed </a:t>
            </a:r>
          </a:p>
        </p:txBody>
      </p:sp>
      <p:sp>
        <p:nvSpPr>
          <p:cNvPr id="18458" name="Oval 26"/>
          <p:cNvSpPr>
            <a:spLocks noChangeArrowheads="1"/>
          </p:cNvSpPr>
          <p:nvPr/>
        </p:nvSpPr>
        <p:spPr bwMode="auto">
          <a:xfrm>
            <a:off x="7961485" y="2025740"/>
            <a:ext cx="1447800" cy="685800"/>
          </a:xfrm>
          <a:prstGeom prst="ellipse">
            <a:avLst/>
          </a:prstGeom>
          <a:solidFill>
            <a:srgbClr val="0C80C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Training</a:t>
            </a: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flipH="1">
            <a:off x="3581400" y="3886200"/>
            <a:ext cx="15240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H="1" flipV="1">
            <a:off x="3427820" y="2476500"/>
            <a:ext cx="1112520" cy="2350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 flipV="1">
            <a:off x="5817494" y="2381250"/>
            <a:ext cx="2183506" cy="247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>
            <a:off x="6091706" y="2984410"/>
            <a:ext cx="2202287" cy="32546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>
            <a:off x="5867400" y="3962401"/>
            <a:ext cx="914400" cy="4255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7" name="Line 35"/>
          <p:cNvSpPr>
            <a:spLocks noChangeShapeType="1"/>
          </p:cNvSpPr>
          <p:nvPr/>
        </p:nvSpPr>
        <p:spPr bwMode="auto">
          <a:xfrm>
            <a:off x="5486400" y="4038600"/>
            <a:ext cx="331094" cy="1508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76864" y="4578440"/>
            <a:ext cx="2582271" cy="186705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/>
          <p:cNvSpPr/>
          <p:nvPr/>
        </p:nvSpPr>
        <p:spPr>
          <a:xfrm>
            <a:off x="9829799" y="2166398"/>
            <a:ext cx="1984884" cy="194062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3895726" y="2499377"/>
            <a:ext cx="866775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833938" y="2515310"/>
            <a:ext cx="260044" cy="851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4756591" y="1874665"/>
            <a:ext cx="1590675" cy="830997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600" b="0" dirty="0">
                <a:solidFill>
                  <a:schemeClr val="tx2"/>
                </a:solidFill>
                <a:latin typeface="+mn-lt"/>
              </a:rPr>
              <a:t>Wetted Surface cleaning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943747" y="2275841"/>
            <a:ext cx="307025" cy="24126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2702557" y="3163531"/>
            <a:ext cx="304800" cy="53816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Can 11"/>
          <p:cNvSpPr/>
          <p:nvPr/>
        </p:nvSpPr>
        <p:spPr>
          <a:xfrm>
            <a:off x="2754005" y="3014450"/>
            <a:ext cx="168275" cy="1524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379" name="TextBox 14"/>
          <p:cNvSpPr txBox="1">
            <a:spLocks noChangeArrowheads="1"/>
          </p:cNvSpPr>
          <p:nvPr/>
        </p:nvSpPr>
        <p:spPr bwMode="auto">
          <a:xfrm>
            <a:off x="1901490" y="1917690"/>
            <a:ext cx="1227137" cy="338554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600" b="0" dirty="0">
                <a:solidFill>
                  <a:schemeClr val="tx2"/>
                </a:solidFill>
                <a:latin typeface="+mn-lt"/>
              </a:rPr>
              <a:t>Aeration</a:t>
            </a:r>
          </a:p>
        </p:txBody>
      </p:sp>
      <p:cxnSp>
        <p:nvCxnSpPr>
          <p:cNvPr id="17" name="Straight Connector 16"/>
          <p:cNvCxnSpPr>
            <a:stCxn id="58379" idx="2"/>
            <a:endCxn id="11" idx="2"/>
          </p:cNvCxnSpPr>
          <p:nvPr/>
        </p:nvCxnSpPr>
        <p:spPr>
          <a:xfrm>
            <a:off x="2515059" y="2256244"/>
            <a:ext cx="187498" cy="11763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itle 8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8099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Remediation Critical Control Points</a:t>
            </a:r>
          </a:p>
        </p:txBody>
      </p:sp>
      <p:grpSp>
        <p:nvGrpSpPr>
          <p:cNvPr id="84" name="Group 10"/>
          <p:cNvGrpSpPr>
            <a:grpSpLocks/>
          </p:cNvGrpSpPr>
          <p:nvPr/>
        </p:nvGrpSpPr>
        <p:grpSpPr bwMode="auto">
          <a:xfrm>
            <a:off x="1901490" y="1113448"/>
            <a:ext cx="8946619" cy="4597620"/>
            <a:chOff x="44450" y="762000"/>
            <a:chExt cx="8794749" cy="5099942"/>
          </a:xfrm>
        </p:grpSpPr>
        <p:sp>
          <p:nvSpPr>
            <p:cNvPr id="85" name="AutoShape 4"/>
            <p:cNvSpPr>
              <a:spLocks noChangeArrowheads="1"/>
            </p:cNvSpPr>
            <p:nvPr/>
          </p:nvSpPr>
          <p:spPr bwMode="auto">
            <a:xfrm rot="16200000" flipH="1">
              <a:off x="327618" y="3831233"/>
              <a:ext cx="609600" cy="1100543"/>
            </a:xfrm>
            <a:prstGeom prst="flowChartDelay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86" name="Oval 5"/>
            <p:cNvSpPr>
              <a:spLocks noChangeArrowheads="1"/>
            </p:cNvSpPr>
            <p:nvPr/>
          </p:nvSpPr>
          <p:spPr bwMode="auto">
            <a:xfrm flipH="1">
              <a:off x="6291263" y="1965325"/>
              <a:ext cx="661987" cy="541338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87" name="Rectangle 6"/>
            <p:cNvSpPr>
              <a:spLocks noChangeArrowheads="1"/>
            </p:cNvSpPr>
            <p:nvPr/>
          </p:nvSpPr>
          <p:spPr bwMode="auto">
            <a:xfrm flipH="1">
              <a:off x="7073898" y="1632585"/>
              <a:ext cx="1625600" cy="813754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Calibri" pitchFamily="34" charset="0"/>
                </a:rPr>
                <a:t>Storage Tank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  <a:latin typeface="Calibri" pitchFamily="34" charset="0"/>
                </a:rPr>
                <a:t>cleaning</a:t>
              </a:r>
            </a:p>
          </p:txBody>
        </p:sp>
        <p:sp>
          <p:nvSpPr>
            <p:cNvPr id="88" name="Oval 7"/>
            <p:cNvSpPr>
              <a:spLocks noChangeArrowheads="1"/>
            </p:cNvSpPr>
            <p:nvPr/>
          </p:nvSpPr>
          <p:spPr bwMode="auto">
            <a:xfrm flipH="1">
              <a:off x="6291263" y="1965325"/>
              <a:ext cx="661987" cy="541338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>
              <a:off x="6842125" y="2446340"/>
              <a:ext cx="220663" cy="1692274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0" name="Line 9"/>
            <p:cNvSpPr>
              <a:spLocks noChangeShapeType="1"/>
            </p:cNvSpPr>
            <p:nvPr/>
          </p:nvSpPr>
          <p:spPr bwMode="auto">
            <a:xfrm flipH="1">
              <a:off x="6203903" y="2446340"/>
              <a:ext cx="198485" cy="1630361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1" name="Line 10"/>
            <p:cNvSpPr>
              <a:spLocks noChangeShapeType="1"/>
            </p:cNvSpPr>
            <p:nvPr/>
          </p:nvSpPr>
          <p:spPr bwMode="auto">
            <a:xfrm flipH="1" flipV="1">
              <a:off x="1423988" y="3429000"/>
              <a:ext cx="0" cy="5334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2" name="Line 11"/>
            <p:cNvSpPr>
              <a:spLocks noChangeShapeType="1"/>
            </p:cNvSpPr>
            <p:nvPr/>
          </p:nvSpPr>
          <p:spPr bwMode="auto">
            <a:xfrm>
              <a:off x="1423988" y="3429000"/>
              <a:ext cx="3048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3" name="Line 12"/>
            <p:cNvSpPr>
              <a:spLocks noChangeShapeType="1"/>
            </p:cNvSpPr>
            <p:nvPr/>
          </p:nvSpPr>
          <p:spPr bwMode="auto">
            <a:xfrm>
              <a:off x="2185988" y="3352800"/>
              <a:ext cx="381000" cy="6858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4" name="Line 13"/>
            <p:cNvSpPr>
              <a:spLocks noChangeShapeType="1"/>
            </p:cNvSpPr>
            <p:nvPr/>
          </p:nvSpPr>
          <p:spPr bwMode="auto">
            <a:xfrm>
              <a:off x="3405188" y="4114800"/>
              <a:ext cx="3048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>
              <a:off x="3862388" y="4114800"/>
              <a:ext cx="27432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6" name="Line 15"/>
            <p:cNvSpPr>
              <a:spLocks noChangeShapeType="1"/>
            </p:cNvSpPr>
            <p:nvPr/>
          </p:nvSpPr>
          <p:spPr bwMode="auto">
            <a:xfrm flipH="1" flipV="1">
              <a:off x="6605588" y="2438400"/>
              <a:ext cx="0" cy="16764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>
              <a:off x="6605588" y="4114800"/>
              <a:ext cx="13716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" name="Line 17"/>
            <p:cNvSpPr>
              <a:spLocks noChangeShapeType="1"/>
            </p:cNvSpPr>
            <p:nvPr/>
          </p:nvSpPr>
          <p:spPr bwMode="auto">
            <a:xfrm flipH="1">
              <a:off x="1119188" y="4114800"/>
              <a:ext cx="304800" cy="3048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" name="Rectangle 18"/>
            <p:cNvSpPr>
              <a:spLocks noChangeArrowheads="1"/>
            </p:cNvSpPr>
            <p:nvPr/>
          </p:nvSpPr>
          <p:spPr bwMode="auto">
            <a:xfrm flipH="1">
              <a:off x="2490788" y="3429000"/>
              <a:ext cx="914400" cy="6858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0" name="Rectangle 19"/>
            <p:cNvSpPr>
              <a:spLocks noChangeArrowheads="1"/>
            </p:cNvSpPr>
            <p:nvPr/>
          </p:nvSpPr>
          <p:spPr bwMode="auto">
            <a:xfrm flipH="1">
              <a:off x="2490788" y="3276600"/>
              <a:ext cx="914400" cy="8382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1" name="AutoShape 20"/>
            <p:cNvSpPr>
              <a:spLocks noChangeArrowheads="1"/>
            </p:cNvSpPr>
            <p:nvPr/>
          </p:nvSpPr>
          <p:spPr bwMode="auto">
            <a:xfrm flipH="1">
              <a:off x="1344613" y="3886200"/>
              <a:ext cx="231775" cy="241300"/>
            </a:xfrm>
            <a:prstGeom prst="flowChartMagneticTap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2" name="Rectangle 21"/>
            <p:cNvSpPr>
              <a:spLocks noChangeArrowheads="1"/>
            </p:cNvSpPr>
            <p:nvPr/>
          </p:nvSpPr>
          <p:spPr bwMode="auto">
            <a:xfrm flipH="1">
              <a:off x="2084388" y="3276600"/>
              <a:ext cx="177800" cy="255588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3" name="Rectangle 22"/>
            <p:cNvSpPr>
              <a:spLocks noChangeArrowheads="1"/>
            </p:cNvSpPr>
            <p:nvPr/>
          </p:nvSpPr>
          <p:spPr bwMode="auto">
            <a:xfrm flipH="1">
              <a:off x="1905000" y="3276600"/>
              <a:ext cx="179388" cy="255588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4" name="Rectangle 23"/>
            <p:cNvSpPr>
              <a:spLocks noChangeArrowheads="1"/>
            </p:cNvSpPr>
            <p:nvPr/>
          </p:nvSpPr>
          <p:spPr bwMode="auto">
            <a:xfrm flipH="1">
              <a:off x="1727200" y="3276600"/>
              <a:ext cx="177800" cy="255588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5" name="Rectangle 24"/>
            <p:cNvSpPr>
              <a:spLocks noChangeArrowheads="1"/>
            </p:cNvSpPr>
            <p:nvPr/>
          </p:nvSpPr>
          <p:spPr bwMode="auto">
            <a:xfrm flipH="1">
              <a:off x="2084388" y="3336925"/>
              <a:ext cx="177800" cy="19526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6" name="Rectangle 25"/>
            <p:cNvSpPr>
              <a:spLocks noChangeArrowheads="1"/>
            </p:cNvSpPr>
            <p:nvPr/>
          </p:nvSpPr>
          <p:spPr bwMode="auto">
            <a:xfrm flipH="1">
              <a:off x="1905000" y="3336925"/>
              <a:ext cx="179388" cy="19526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7" name="Rectangle 26"/>
            <p:cNvSpPr>
              <a:spLocks noChangeArrowheads="1"/>
            </p:cNvSpPr>
            <p:nvPr/>
          </p:nvSpPr>
          <p:spPr bwMode="auto">
            <a:xfrm flipH="1">
              <a:off x="1727200" y="3336925"/>
              <a:ext cx="177800" cy="19526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8" name="AutoShape 27"/>
            <p:cNvSpPr>
              <a:spLocks noChangeArrowheads="1"/>
            </p:cNvSpPr>
            <p:nvPr/>
          </p:nvSpPr>
          <p:spPr bwMode="auto">
            <a:xfrm flipH="1">
              <a:off x="3706813" y="3886200"/>
              <a:ext cx="231775" cy="241300"/>
            </a:xfrm>
            <a:prstGeom prst="flowChartMagneticTap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9" name="Rectangle 28"/>
            <p:cNvSpPr>
              <a:spLocks noChangeArrowheads="1"/>
            </p:cNvSpPr>
            <p:nvPr/>
          </p:nvSpPr>
          <p:spPr bwMode="auto">
            <a:xfrm flipH="1">
              <a:off x="7950200" y="3657600"/>
              <a:ext cx="547688" cy="4572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10" name="AutoShape 29"/>
            <p:cNvSpPr>
              <a:spLocks noChangeArrowheads="1"/>
            </p:cNvSpPr>
            <p:nvPr/>
          </p:nvSpPr>
          <p:spPr bwMode="auto">
            <a:xfrm flipH="1">
              <a:off x="7748588" y="3429000"/>
              <a:ext cx="950912" cy="228600"/>
            </a:xfrm>
            <a:prstGeom prst="triangle">
              <a:avLst>
                <a:gd name="adj" fmla="val 5000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11" name="Line 30"/>
            <p:cNvSpPr>
              <a:spLocks noChangeShapeType="1"/>
            </p:cNvSpPr>
            <p:nvPr/>
          </p:nvSpPr>
          <p:spPr bwMode="auto">
            <a:xfrm flipH="1" flipV="1">
              <a:off x="7977188" y="3886200"/>
              <a:ext cx="0" cy="2286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Line 31"/>
            <p:cNvSpPr>
              <a:spLocks noChangeShapeType="1"/>
            </p:cNvSpPr>
            <p:nvPr/>
          </p:nvSpPr>
          <p:spPr bwMode="auto">
            <a:xfrm>
              <a:off x="7977188" y="3886200"/>
              <a:ext cx="762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3" name="Rectangle 32"/>
            <p:cNvSpPr>
              <a:spLocks noChangeArrowheads="1"/>
            </p:cNvSpPr>
            <p:nvPr/>
          </p:nvSpPr>
          <p:spPr bwMode="auto">
            <a:xfrm flipH="1">
              <a:off x="7975600" y="2857500"/>
              <a:ext cx="547688" cy="4572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14" name="AutoShape 33"/>
            <p:cNvSpPr>
              <a:spLocks noChangeArrowheads="1"/>
            </p:cNvSpPr>
            <p:nvPr/>
          </p:nvSpPr>
          <p:spPr bwMode="auto">
            <a:xfrm flipH="1">
              <a:off x="7773988" y="2628900"/>
              <a:ext cx="950912" cy="228600"/>
            </a:xfrm>
            <a:prstGeom prst="triangle">
              <a:avLst>
                <a:gd name="adj" fmla="val 5000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15" name="Line 34"/>
            <p:cNvSpPr>
              <a:spLocks noChangeShapeType="1"/>
            </p:cNvSpPr>
            <p:nvPr/>
          </p:nvSpPr>
          <p:spPr bwMode="auto">
            <a:xfrm flipH="1" flipV="1">
              <a:off x="8002588" y="3086100"/>
              <a:ext cx="0" cy="2286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6" name="Line 35"/>
            <p:cNvSpPr>
              <a:spLocks noChangeShapeType="1"/>
            </p:cNvSpPr>
            <p:nvPr/>
          </p:nvSpPr>
          <p:spPr bwMode="auto">
            <a:xfrm>
              <a:off x="8002588" y="3086100"/>
              <a:ext cx="762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7" name="Line 36"/>
            <p:cNvSpPr>
              <a:spLocks noChangeShapeType="1"/>
            </p:cNvSpPr>
            <p:nvPr/>
          </p:nvSpPr>
          <p:spPr bwMode="auto">
            <a:xfrm flipH="1" flipV="1">
              <a:off x="7658100" y="3314700"/>
              <a:ext cx="0" cy="7620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8" name="Line 37"/>
            <p:cNvSpPr>
              <a:spLocks noChangeShapeType="1"/>
            </p:cNvSpPr>
            <p:nvPr/>
          </p:nvSpPr>
          <p:spPr bwMode="auto">
            <a:xfrm flipH="1">
              <a:off x="7658100" y="3314700"/>
              <a:ext cx="3048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9" name="Rectangle 38"/>
            <p:cNvSpPr>
              <a:spLocks noChangeArrowheads="1"/>
            </p:cNvSpPr>
            <p:nvPr/>
          </p:nvSpPr>
          <p:spPr bwMode="auto">
            <a:xfrm flipH="1">
              <a:off x="7935913" y="4457700"/>
              <a:ext cx="547687" cy="4572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20" name="AutoShape 39"/>
            <p:cNvSpPr>
              <a:spLocks noChangeArrowheads="1"/>
            </p:cNvSpPr>
            <p:nvPr/>
          </p:nvSpPr>
          <p:spPr bwMode="auto">
            <a:xfrm flipH="1">
              <a:off x="7734300" y="4229100"/>
              <a:ext cx="950913" cy="228600"/>
            </a:xfrm>
            <a:prstGeom prst="triangle">
              <a:avLst>
                <a:gd name="adj" fmla="val 5000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21" name="Line 40"/>
            <p:cNvSpPr>
              <a:spLocks noChangeShapeType="1"/>
            </p:cNvSpPr>
            <p:nvPr/>
          </p:nvSpPr>
          <p:spPr bwMode="auto">
            <a:xfrm flipH="1" flipV="1">
              <a:off x="7962900" y="4686300"/>
              <a:ext cx="0" cy="2286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2" name="Line 41"/>
            <p:cNvSpPr>
              <a:spLocks noChangeShapeType="1"/>
            </p:cNvSpPr>
            <p:nvPr/>
          </p:nvSpPr>
          <p:spPr bwMode="auto">
            <a:xfrm>
              <a:off x="7962900" y="4686300"/>
              <a:ext cx="762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3" name="Line 42"/>
            <p:cNvSpPr>
              <a:spLocks noChangeShapeType="1"/>
            </p:cNvSpPr>
            <p:nvPr/>
          </p:nvSpPr>
          <p:spPr bwMode="auto">
            <a:xfrm flipH="1">
              <a:off x="7658100" y="4914900"/>
              <a:ext cx="3048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4" name="Line 43"/>
            <p:cNvSpPr>
              <a:spLocks noChangeShapeType="1"/>
            </p:cNvSpPr>
            <p:nvPr/>
          </p:nvSpPr>
          <p:spPr bwMode="auto">
            <a:xfrm flipH="1" flipV="1">
              <a:off x="7658100" y="4076700"/>
              <a:ext cx="0" cy="8382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5" name="Line 44"/>
            <p:cNvSpPr>
              <a:spLocks noChangeShapeType="1"/>
            </p:cNvSpPr>
            <p:nvPr/>
          </p:nvSpPr>
          <p:spPr bwMode="auto">
            <a:xfrm flipH="1">
              <a:off x="5905500" y="4686300"/>
              <a:ext cx="17526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" name="Line 45"/>
            <p:cNvSpPr>
              <a:spLocks noChangeShapeType="1"/>
            </p:cNvSpPr>
            <p:nvPr/>
          </p:nvSpPr>
          <p:spPr bwMode="auto">
            <a:xfrm flipH="1">
              <a:off x="5905500" y="4138613"/>
              <a:ext cx="0" cy="547687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" name="Rectangle 46"/>
            <p:cNvSpPr>
              <a:spLocks noChangeArrowheads="1"/>
            </p:cNvSpPr>
            <p:nvPr/>
          </p:nvSpPr>
          <p:spPr bwMode="auto">
            <a:xfrm>
              <a:off x="44450" y="5105399"/>
              <a:ext cx="3894137" cy="648666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Source Water Protection, Raw Water Line &amp; Storage cleaning</a:t>
              </a:r>
            </a:p>
          </p:txBody>
        </p:sp>
        <p:sp>
          <p:nvSpPr>
            <p:cNvPr id="128" name="Rectangle 47"/>
            <p:cNvSpPr>
              <a:spLocks noChangeArrowheads="1"/>
            </p:cNvSpPr>
            <p:nvPr/>
          </p:nvSpPr>
          <p:spPr bwMode="auto">
            <a:xfrm>
              <a:off x="82147" y="855867"/>
              <a:ext cx="2706716" cy="420699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tabLst>
                  <a:tab pos="228600" algn="l"/>
                </a:tabLst>
              </a:pPr>
              <a:r>
                <a:rPr lang="en-US" sz="1600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	Filtration Media cleaning</a:t>
              </a:r>
            </a:p>
          </p:txBody>
        </p:sp>
        <p:sp>
          <p:nvSpPr>
            <p:cNvPr id="129" name="Rectangle 48"/>
            <p:cNvSpPr>
              <a:spLocks noChangeArrowheads="1"/>
            </p:cNvSpPr>
            <p:nvPr/>
          </p:nvSpPr>
          <p:spPr bwMode="auto">
            <a:xfrm>
              <a:off x="4234892" y="5486399"/>
              <a:ext cx="4604307" cy="375543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tabLst>
                  <a:tab pos="282575" algn="l"/>
                </a:tabLst>
              </a:pPr>
              <a:r>
                <a:rPr lang="en-US" sz="1600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Reduction of chlorine feed, Distribution Line cleaning</a:t>
              </a:r>
            </a:p>
          </p:txBody>
        </p:sp>
        <p:grpSp>
          <p:nvGrpSpPr>
            <p:cNvPr id="130" name="Group 49"/>
            <p:cNvGrpSpPr>
              <a:grpSpLocks/>
            </p:cNvGrpSpPr>
            <p:nvPr/>
          </p:nvGrpSpPr>
          <p:grpSpPr bwMode="auto">
            <a:xfrm>
              <a:off x="7696200" y="762000"/>
              <a:ext cx="950913" cy="685800"/>
              <a:chOff x="2417" y="912"/>
              <a:chExt cx="599" cy="432"/>
            </a:xfrm>
          </p:grpSpPr>
          <p:sp>
            <p:nvSpPr>
              <p:cNvPr id="149" name="Rectangle 50"/>
              <p:cNvSpPr>
                <a:spLocks noChangeArrowheads="1"/>
              </p:cNvSpPr>
              <p:nvPr/>
            </p:nvSpPr>
            <p:spPr bwMode="auto">
              <a:xfrm flipH="1">
                <a:off x="2544" y="1056"/>
                <a:ext cx="345" cy="288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50" name="AutoShape 51"/>
              <p:cNvSpPr>
                <a:spLocks noChangeArrowheads="1"/>
              </p:cNvSpPr>
              <p:nvPr/>
            </p:nvSpPr>
            <p:spPr bwMode="auto">
              <a:xfrm flipH="1">
                <a:off x="2417" y="912"/>
                <a:ext cx="599" cy="144"/>
              </a:xfrm>
              <a:prstGeom prst="triangle">
                <a:avLst>
                  <a:gd name="adj" fmla="val 5000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51" name="Line 52"/>
              <p:cNvSpPr>
                <a:spLocks noChangeShapeType="1"/>
              </p:cNvSpPr>
              <p:nvPr/>
            </p:nvSpPr>
            <p:spPr bwMode="auto">
              <a:xfrm flipH="1" flipV="1">
                <a:off x="2561" y="1200"/>
                <a:ext cx="0" cy="14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152" name="Line 53"/>
              <p:cNvSpPr>
                <a:spLocks noChangeShapeType="1"/>
              </p:cNvSpPr>
              <p:nvPr/>
            </p:nvSpPr>
            <p:spPr bwMode="auto">
              <a:xfrm>
                <a:off x="2561" y="1200"/>
                <a:ext cx="48" cy="0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31" name="Group 54"/>
            <p:cNvGrpSpPr>
              <a:grpSpLocks/>
            </p:cNvGrpSpPr>
            <p:nvPr/>
          </p:nvGrpSpPr>
          <p:grpSpPr bwMode="auto">
            <a:xfrm>
              <a:off x="5029200" y="762000"/>
              <a:ext cx="950913" cy="685800"/>
              <a:chOff x="2705" y="384"/>
              <a:chExt cx="599" cy="432"/>
            </a:xfrm>
          </p:grpSpPr>
          <p:sp>
            <p:nvSpPr>
              <p:cNvPr id="145" name="Rectangle 55"/>
              <p:cNvSpPr>
                <a:spLocks noChangeArrowheads="1"/>
              </p:cNvSpPr>
              <p:nvPr/>
            </p:nvSpPr>
            <p:spPr bwMode="auto">
              <a:xfrm flipH="1">
                <a:off x="2832" y="528"/>
                <a:ext cx="345" cy="288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46" name="AutoShape 56"/>
              <p:cNvSpPr>
                <a:spLocks noChangeArrowheads="1"/>
              </p:cNvSpPr>
              <p:nvPr/>
            </p:nvSpPr>
            <p:spPr bwMode="auto">
              <a:xfrm flipH="1">
                <a:off x="2705" y="384"/>
                <a:ext cx="599" cy="144"/>
              </a:xfrm>
              <a:prstGeom prst="triangle">
                <a:avLst>
                  <a:gd name="adj" fmla="val 5000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47" name="Line 57"/>
              <p:cNvSpPr>
                <a:spLocks noChangeShapeType="1"/>
              </p:cNvSpPr>
              <p:nvPr/>
            </p:nvSpPr>
            <p:spPr bwMode="auto">
              <a:xfrm flipH="1" flipV="1">
                <a:off x="2849" y="672"/>
                <a:ext cx="0" cy="14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148" name="Line 58"/>
              <p:cNvSpPr>
                <a:spLocks noChangeShapeType="1"/>
              </p:cNvSpPr>
              <p:nvPr/>
            </p:nvSpPr>
            <p:spPr bwMode="auto">
              <a:xfrm>
                <a:off x="2849" y="672"/>
                <a:ext cx="48" cy="0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32" name="Group 59"/>
            <p:cNvGrpSpPr>
              <a:grpSpLocks/>
            </p:cNvGrpSpPr>
            <p:nvPr/>
          </p:nvGrpSpPr>
          <p:grpSpPr bwMode="auto">
            <a:xfrm>
              <a:off x="6324600" y="762000"/>
              <a:ext cx="950913" cy="685800"/>
              <a:chOff x="2705" y="384"/>
              <a:chExt cx="599" cy="432"/>
            </a:xfrm>
          </p:grpSpPr>
          <p:sp>
            <p:nvSpPr>
              <p:cNvPr id="141" name="Rectangle 60"/>
              <p:cNvSpPr>
                <a:spLocks noChangeArrowheads="1"/>
              </p:cNvSpPr>
              <p:nvPr/>
            </p:nvSpPr>
            <p:spPr bwMode="auto">
              <a:xfrm flipH="1">
                <a:off x="2832" y="528"/>
                <a:ext cx="345" cy="288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42" name="AutoShape 61"/>
              <p:cNvSpPr>
                <a:spLocks noChangeArrowheads="1"/>
              </p:cNvSpPr>
              <p:nvPr/>
            </p:nvSpPr>
            <p:spPr bwMode="auto">
              <a:xfrm flipH="1">
                <a:off x="2705" y="384"/>
                <a:ext cx="599" cy="144"/>
              </a:xfrm>
              <a:prstGeom prst="triangle">
                <a:avLst>
                  <a:gd name="adj" fmla="val 5000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43" name="Line 62"/>
              <p:cNvSpPr>
                <a:spLocks noChangeShapeType="1"/>
              </p:cNvSpPr>
              <p:nvPr/>
            </p:nvSpPr>
            <p:spPr bwMode="auto">
              <a:xfrm flipH="1" flipV="1">
                <a:off x="2849" y="672"/>
                <a:ext cx="0" cy="14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144" name="Line 63"/>
              <p:cNvSpPr>
                <a:spLocks noChangeShapeType="1"/>
              </p:cNvSpPr>
              <p:nvPr/>
            </p:nvSpPr>
            <p:spPr bwMode="auto">
              <a:xfrm>
                <a:off x="2849" y="672"/>
                <a:ext cx="48" cy="0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33" name="Line 64"/>
            <p:cNvSpPr>
              <a:spLocks noChangeShapeType="1"/>
            </p:cNvSpPr>
            <p:nvPr/>
          </p:nvSpPr>
          <p:spPr bwMode="auto">
            <a:xfrm flipH="1">
              <a:off x="4876800" y="1447800"/>
              <a:ext cx="30480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4" name="Line 65"/>
            <p:cNvSpPr>
              <a:spLocks noChangeShapeType="1"/>
            </p:cNvSpPr>
            <p:nvPr/>
          </p:nvSpPr>
          <p:spPr bwMode="auto">
            <a:xfrm flipH="1">
              <a:off x="4876800" y="1447800"/>
              <a:ext cx="0" cy="26670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5" name="Line 66"/>
            <p:cNvSpPr>
              <a:spLocks noChangeShapeType="1"/>
            </p:cNvSpPr>
            <p:nvPr/>
          </p:nvSpPr>
          <p:spPr bwMode="auto">
            <a:xfrm flipH="1" flipV="1">
              <a:off x="4876800" y="2057400"/>
              <a:ext cx="1143000" cy="34290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6" name="Line 67"/>
            <p:cNvSpPr>
              <a:spLocks noChangeShapeType="1"/>
            </p:cNvSpPr>
            <p:nvPr/>
          </p:nvSpPr>
          <p:spPr bwMode="auto">
            <a:xfrm flipH="1" flipV="1">
              <a:off x="3200400" y="4191000"/>
              <a:ext cx="2819400" cy="12954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7" name="Line 68"/>
            <p:cNvSpPr>
              <a:spLocks noChangeShapeType="1"/>
            </p:cNvSpPr>
            <p:nvPr/>
          </p:nvSpPr>
          <p:spPr bwMode="auto">
            <a:xfrm flipV="1">
              <a:off x="6019800" y="3505200"/>
              <a:ext cx="533400" cy="19812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8" name="Line 69"/>
            <p:cNvSpPr>
              <a:spLocks noChangeShapeType="1"/>
            </p:cNvSpPr>
            <p:nvPr/>
          </p:nvSpPr>
          <p:spPr bwMode="auto">
            <a:xfrm flipV="1">
              <a:off x="6019799" y="4572002"/>
              <a:ext cx="1638300" cy="914399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9" name="Line 70"/>
            <p:cNvSpPr>
              <a:spLocks noChangeShapeType="1"/>
            </p:cNvSpPr>
            <p:nvPr/>
          </p:nvSpPr>
          <p:spPr bwMode="auto">
            <a:xfrm flipH="1" flipV="1">
              <a:off x="914400" y="4648200"/>
              <a:ext cx="76200" cy="4572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0" name="Line 71"/>
            <p:cNvSpPr>
              <a:spLocks noChangeShapeType="1"/>
            </p:cNvSpPr>
            <p:nvPr/>
          </p:nvSpPr>
          <p:spPr bwMode="auto">
            <a:xfrm flipH="1" flipV="1">
              <a:off x="1460500" y="1582530"/>
              <a:ext cx="520698" cy="161787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58" name="Line 66"/>
          <p:cNvSpPr>
            <a:spLocks noChangeShapeType="1"/>
          </p:cNvSpPr>
          <p:nvPr/>
        </p:nvSpPr>
        <p:spPr bwMode="auto">
          <a:xfrm flipH="1" flipV="1">
            <a:off x="6474071" y="1325418"/>
            <a:ext cx="0" cy="3250025"/>
          </a:xfrm>
          <a:prstGeom prst="line">
            <a:avLst/>
          </a:prstGeom>
          <a:noFill/>
          <a:ln w="76200">
            <a:solidFill>
              <a:schemeClr val="accent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805682" y="4234608"/>
            <a:ext cx="1207664" cy="8037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20129613">
            <a:off x="6247837" y="3406124"/>
            <a:ext cx="5727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Water Contact 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354" y="5680587"/>
            <a:ext cx="73882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Wetted Surfaces</a:t>
            </a:r>
          </a:p>
        </p:txBody>
      </p:sp>
      <p:sp>
        <p:nvSpPr>
          <p:cNvPr id="6" name="Rectangle 5"/>
          <p:cNvSpPr/>
          <p:nvPr/>
        </p:nvSpPr>
        <p:spPr>
          <a:xfrm rot="19191561">
            <a:off x="2007740" y="2870981"/>
            <a:ext cx="2435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-6 Hrs.</a:t>
            </a:r>
          </a:p>
        </p:txBody>
      </p:sp>
      <p:sp>
        <p:nvSpPr>
          <p:cNvPr id="153" name="Rectangle 152"/>
          <p:cNvSpPr/>
          <p:nvPr/>
        </p:nvSpPr>
        <p:spPr>
          <a:xfrm rot="19961031">
            <a:off x="6391243" y="2350718"/>
            <a:ext cx="5141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24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-96 Hrs. +</a:t>
            </a:r>
          </a:p>
        </p:txBody>
      </p:sp>
      <p:sp>
        <p:nvSpPr>
          <p:cNvPr id="154" name="TextBox 14">
            <a:extLst>
              <a:ext uri="{FF2B5EF4-FFF2-40B4-BE49-F238E27FC236}">
                <a16:creationId xmlns:a16="http://schemas.microsoft.com/office/drawing/2014/main" id="{5FF9D653-EA9A-4726-B488-364B8F49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80" y="2472189"/>
            <a:ext cx="1227137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600" b="0" dirty="0">
                <a:solidFill>
                  <a:schemeClr val="tx2"/>
                </a:solidFill>
                <a:latin typeface="+mn-lt"/>
              </a:rPr>
              <a:t>Pre Oxidants</a:t>
            </a:r>
          </a:p>
        </p:txBody>
      </p:sp>
    </p:spTree>
    <p:extLst>
      <p:ext uri="{BB962C8B-B14F-4D97-AF65-F5344CB8AC3E}">
        <p14:creationId xmlns:p14="http://schemas.microsoft.com/office/powerpoint/2010/main" val="10659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  <p:sndAc>
          <p:endSnd/>
        </p:sndAc>
      </p:transition>
    </mc:Choice>
    <mc:Fallback xmlns="">
      <p:transition>
        <p:dissolv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1312985"/>
          </a:xfrm>
        </p:spPr>
        <p:txBody>
          <a:bodyPr/>
          <a:lstStyle/>
          <a:p>
            <a:r>
              <a:rPr lang="en-US" dirty="0"/>
              <a:t>Distribution Applications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3" y="1922585"/>
            <a:ext cx="4279549" cy="4454769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Main Flushing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Storage Management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Water mixing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Main Cleaning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Biofilm Removal &amp; Prevention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Elimination of Dead Ends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Satellite Feed Systems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Filtration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609600"/>
            <a:ext cx="6199187" cy="540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809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457200"/>
            <a:ext cx="8458670" cy="2671895"/>
          </a:xfrm>
        </p:spPr>
        <p:txBody>
          <a:bodyPr/>
          <a:lstStyle/>
          <a:p>
            <a:r>
              <a:rPr lang="en-US" dirty="0"/>
              <a:t>What Contributes to Water 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00200" y="1600201"/>
            <a:ext cx="4114800" cy="5105399"/>
          </a:xfrm>
        </p:spPr>
        <p:txBody>
          <a:bodyPr/>
          <a:lstStyle/>
          <a:p>
            <a:r>
              <a:rPr lang="en-US" dirty="0"/>
              <a:t>Long Residence time in storage tanks</a:t>
            </a:r>
          </a:p>
          <a:p>
            <a:r>
              <a:rPr lang="en-US" dirty="0"/>
              <a:t>Fire Flow requirements in new construction Area</a:t>
            </a:r>
          </a:p>
          <a:p>
            <a:r>
              <a:rPr lang="en-US" dirty="0"/>
              <a:t>Low flow &amp; Lack of Water usage in large diameter piping</a:t>
            </a:r>
          </a:p>
          <a:p>
            <a:r>
              <a:rPr lang="en-US" dirty="0"/>
              <a:t>Dead end lines with low usage</a:t>
            </a:r>
          </a:p>
          <a:p>
            <a:r>
              <a:rPr lang="en-US" dirty="0"/>
              <a:t>High Chlorine Demand (Organic &amp; Inorganics)</a:t>
            </a:r>
          </a:p>
        </p:txBody>
      </p:sp>
      <p:pic>
        <p:nvPicPr>
          <p:cNvPr id="7" name="Content Placeholder 3" descr="Williamsburg.tif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1402" r="943" b="7469"/>
          <a:stretch>
            <a:fillRect/>
          </a:stretch>
        </p:blipFill>
        <p:spPr>
          <a:xfrm>
            <a:off x="5715000" y="1143001"/>
            <a:ext cx="4800600" cy="5562599"/>
          </a:xfrm>
        </p:spPr>
      </p:pic>
    </p:spTree>
    <p:extLst>
      <p:ext uri="{BB962C8B-B14F-4D97-AF65-F5344CB8AC3E}">
        <p14:creationId xmlns:p14="http://schemas.microsoft.com/office/powerpoint/2010/main" val="2805564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79600" y="544513"/>
            <a:ext cx="8432800" cy="1109662"/>
          </a:xfrm>
        </p:spPr>
        <p:txBody>
          <a:bodyPr/>
          <a:lstStyle/>
          <a:p>
            <a:pPr>
              <a:defRPr/>
            </a:pPr>
            <a:r>
              <a:rPr lang="en-US" altLang="en-US" b="1" dirty="0"/>
              <a:t>“Issues with Water Age”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927" y="1654175"/>
            <a:ext cx="11662610" cy="3784099"/>
          </a:xfrm>
        </p:spPr>
        <p:txBody>
          <a:bodyPr rtlCol="0">
            <a:normAutofit lnSpcReduction="10000"/>
          </a:bodyPr>
          <a:lstStyle/>
          <a:p>
            <a:pPr>
              <a:buNone/>
              <a:defRPr/>
            </a:pPr>
            <a:r>
              <a:rPr lang="en-US" altLang="en-US" sz="2718" b="1" u="sng" dirty="0"/>
              <a:t>	</a:t>
            </a:r>
          </a:p>
          <a:p>
            <a:pPr>
              <a:buNone/>
              <a:defRPr/>
            </a:pPr>
            <a:r>
              <a:rPr lang="en-US" altLang="en-US" sz="2900" b="1" u="sng" dirty="0"/>
              <a:t>Chemical 			Biological 		 	 Physical</a:t>
            </a:r>
          </a:p>
          <a:p>
            <a:pPr>
              <a:defRPr/>
            </a:pPr>
            <a:r>
              <a:rPr lang="en-US" altLang="en-US" sz="2900" dirty="0"/>
              <a:t>*DBP Formation	 *Biodegradation	  	Temp Increase</a:t>
            </a:r>
          </a:p>
          <a:p>
            <a:pPr>
              <a:defRPr/>
            </a:pPr>
            <a:r>
              <a:rPr lang="en-US" altLang="en-US" sz="2900" dirty="0"/>
              <a:t>Disinfection Decay	*Nitrification		Sediment</a:t>
            </a:r>
          </a:p>
          <a:p>
            <a:pPr>
              <a:defRPr/>
            </a:pPr>
            <a:r>
              <a:rPr lang="en-US" altLang="en-US" sz="2900" dirty="0"/>
              <a:t>*Corrosion Control *Microbial Regrowth  	Color   	</a:t>
            </a:r>
          </a:p>
          <a:p>
            <a:pPr>
              <a:defRPr/>
            </a:pPr>
            <a:r>
              <a:rPr lang="en-US" altLang="en-US" sz="2900" dirty="0"/>
              <a:t>Taste &amp; Odor		Taste &amp; Odor			Smell</a:t>
            </a:r>
          </a:p>
          <a:p>
            <a:pPr>
              <a:defRPr/>
            </a:pPr>
            <a:endParaRPr lang="en-US" altLang="en-US" sz="2900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122947" y="6087562"/>
            <a:ext cx="93365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747" dirty="0"/>
              <a:t>*</a:t>
            </a:r>
            <a:r>
              <a:rPr lang="en-US" altLang="en-US" sz="2000" b="1" dirty="0"/>
              <a:t>Potential Health Impacts associated with chemical and biological issues</a:t>
            </a:r>
          </a:p>
        </p:txBody>
      </p:sp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1" y="5394725"/>
            <a:ext cx="7425303" cy="1192617"/>
          </a:xfrm>
        </p:spPr>
        <p:txBody>
          <a:bodyPr/>
          <a:lstStyle/>
          <a:p>
            <a:r>
              <a:rPr lang="en-US" b="1" dirty="0"/>
              <a:t>Technical Briefing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04801" y="381000"/>
            <a:ext cx="10308238" cy="501372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Water Age – Increases formation of contaminates in tanks, pipes, pipe walls &amp; bulk water that can lead to adverse health effects.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Distribution System is a Reactor That </a:t>
            </a:r>
          </a:p>
          <a:p>
            <a:pPr marL="0" indent="0">
              <a:buNone/>
            </a:pPr>
            <a:r>
              <a:rPr lang="en-US" sz="2400" b="1" dirty="0"/>
              <a:t>Affects Water Quality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Water Quality Problems: Dbp’s, </a:t>
            </a:r>
          </a:p>
          <a:p>
            <a:pPr marL="0" indent="0">
              <a:buNone/>
            </a:pPr>
            <a:r>
              <a:rPr lang="en-US" sz="2400" b="1" dirty="0"/>
              <a:t>Nitrification, Microbial Survival &amp; Growth and Corrosion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Residence Time, System Turnover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anose="05000000000000000000" pitchFamily="2" charset="2"/>
              <a:buChar char="q"/>
            </a:pP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31" y="4860758"/>
            <a:ext cx="1367107" cy="1698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37" y="1475790"/>
            <a:ext cx="4380220" cy="25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41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Distribution System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GAC Filter Prior to Re-</a:t>
            </a:r>
            <a:r>
              <a:rPr lang="en-US" dirty="0" err="1"/>
              <a:t>chloramination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2386012"/>
            <a:ext cx="771525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8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1312985"/>
          </a:xfrm>
        </p:spPr>
        <p:txBody>
          <a:bodyPr>
            <a:normAutofit fontScale="90000"/>
          </a:bodyPr>
          <a:lstStyle/>
          <a:p>
            <a:r>
              <a:rPr lang="en-US" dirty="0"/>
              <a:t>Sampling &amp; Laboratory Management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41" y="3811464"/>
            <a:ext cx="2911826" cy="28575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3" y="1922585"/>
            <a:ext cx="4279549" cy="4454769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Represenative Water Samples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Preliminary &amp; Surrogate Testing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Split Samples Verification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Check Lab Results, Temperature, Holding Times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80" y="1266092"/>
            <a:ext cx="4078471" cy="3084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7" y="4350726"/>
            <a:ext cx="3381375" cy="2318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73" y="386862"/>
            <a:ext cx="3381375" cy="338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65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Calibri" panose="020F0502020204030204" pitchFamily="34" charset="0"/>
                <a:cs typeface="Calibri" panose="020F0502020204030204" pitchFamily="34" charset="0"/>
              </a:rPr>
              <a:t>System Wide Bacteria Testing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1682" y="1815354"/>
            <a:ext cx="8229600" cy="4525963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Calibri" panose="020F0502020204030204" pitchFamily="34" charset="0"/>
                <a:cs typeface="Calibri" panose="020F0502020204030204" pitchFamily="34" charset="0"/>
              </a:rPr>
              <a:t>BART’s Test Utilized to provide bacteria colony counts  leaving the WTP and through out the distribution System.        Slime, Iron &amp; Sulfur Reducing Bacteria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Calibri" panose="020F0502020204030204" pitchFamily="34" charset="0"/>
                <a:cs typeface="Calibri" panose="020F0502020204030204" pitchFamily="34" charset="0"/>
              </a:rPr>
              <a:t>Slime and Iron Bacteria Positive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49220"/>
            <a:ext cx="2940424" cy="2802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8" y="3849220"/>
            <a:ext cx="3736788" cy="2802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56" y="3671047"/>
            <a:ext cx="3581087" cy="29807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CF2F-F4F6-45BB-9C15-8429EFB99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" y="609600"/>
            <a:ext cx="6322963" cy="118491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State of the Commonwealth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r="18843"/>
          <a:stretch>
            <a:fillRect/>
          </a:stretch>
        </p:blipFill>
        <p:spPr>
          <a:xfrm>
            <a:off x="7619999" y="609600"/>
            <a:ext cx="4091353" cy="5181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BAB10-7388-45D8-A002-F82F52661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05144"/>
            <a:ext cx="7291754" cy="4190856"/>
          </a:xfrm>
        </p:spPr>
        <p:txBody>
          <a:bodyPr>
            <a:normAutofit/>
          </a:bodyPr>
          <a:lstStyle/>
          <a:p>
            <a:r>
              <a:rPr lang="en-US" sz="2800" dirty="0"/>
              <a:t>Current Regulations &amp; Compliance in Kentucky</a:t>
            </a:r>
          </a:p>
          <a:p>
            <a:r>
              <a:rPr lang="en-US" sz="2800" dirty="0"/>
              <a:t>Stage 1 &amp; 2 (11 DPB’s) Since 2015</a:t>
            </a:r>
          </a:p>
          <a:p>
            <a:r>
              <a:rPr lang="en-US" sz="2800" dirty="0"/>
              <a:t>Total Water Systems- 435 Public Water Systems</a:t>
            </a:r>
          </a:p>
          <a:p>
            <a:r>
              <a:rPr lang="en-US" sz="2800" dirty="0"/>
              <a:t>Non Compliant Systems-44</a:t>
            </a:r>
          </a:p>
          <a:p>
            <a:r>
              <a:rPr lang="en-US" sz="2800" dirty="0"/>
              <a:t>Consecutive Systems- 29</a:t>
            </a:r>
          </a:p>
        </p:txBody>
      </p:sp>
      <p:sp>
        <p:nvSpPr>
          <p:cNvPr id="3" name="Rectangle 2"/>
          <p:cNvSpPr/>
          <p:nvPr/>
        </p:nvSpPr>
        <p:spPr>
          <a:xfrm rot="19420452">
            <a:off x="6529839" y="2650639"/>
            <a:ext cx="59250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Trending Down</a:t>
            </a:r>
          </a:p>
        </p:txBody>
      </p:sp>
    </p:spTree>
    <p:extLst>
      <p:ext uri="{BB962C8B-B14F-4D97-AF65-F5344CB8AC3E}">
        <p14:creationId xmlns:p14="http://schemas.microsoft.com/office/powerpoint/2010/main" val="113698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34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00893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/>
              <a:t>Organics + Chlorine= DBP’s</a:t>
            </a:r>
          </a:p>
        </p:txBody>
      </p:sp>
      <p:grpSp>
        <p:nvGrpSpPr>
          <p:cNvPr id="56323" name="Group 2"/>
          <p:cNvGrpSpPr>
            <a:grpSpLocks/>
          </p:cNvGrpSpPr>
          <p:nvPr/>
        </p:nvGrpSpPr>
        <p:grpSpPr bwMode="auto">
          <a:xfrm>
            <a:off x="2006600" y="1455738"/>
            <a:ext cx="7932738" cy="4566808"/>
            <a:chOff x="754063" y="457200"/>
            <a:chExt cx="7932737" cy="5594785"/>
          </a:xfrm>
        </p:grpSpPr>
        <p:sp>
          <p:nvSpPr>
            <p:cNvPr id="56324" name="Oval 1028"/>
            <p:cNvSpPr>
              <a:spLocks noChangeAspect="1" noChangeArrowheads="1"/>
            </p:cNvSpPr>
            <p:nvPr/>
          </p:nvSpPr>
          <p:spPr bwMode="auto">
            <a:xfrm flipH="1">
              <a:off x="5761038" y="1508125"/>
              <a:ext cx="725487" cy="601663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5" name="Oval 1029"/>
            <p:cNvSpPr>
              <a:spLocks noChangeAspect="1" noChangeArrowheads="1"/>
            </p:cNvSpPr>
            <p:nvPr/>
          </p:nvSpPr>
          <p:spPr bwMode="auto">
            <a:xfrm flipH="1">
              <a:off x="5761038" y="1508125"/>
              <a:ext cx="725487" cy="60166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6" name="Line 1030"/>
            <p:cNvSpPr>
              <a:spLocks noChangeAspect="1" noChangeShapeType="1"/>
            </p:cNvSpPr>
            <p:nvPr/>
          </p:nvSpPr>
          <p:spPr bwMode="auto">
            <a:xfrm>
              <a:off x="6364288" y="2041525"/>
              <a:ext cx="242887" cy="1939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7" name="Line 1031"/>
            <p:cNvSpPr>
              <a:spLocks noChangeAspect="1" noChangeShapeType="1"/>
            </p:cNvSpPr>
            <p:nvPr/>
          </p:nvSpPr>
          <p:spPr bwMode="auto">
            <a:xfrm flipH="1">
              <a:off x="5640388" y="2041525"/>
              <a:ext cx="241300" cy="1939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8" name="Line 1032"/>
            <p:cNvSpPr>
              <a:spLocks noChangeAspect="1" noChangeShapeType="1"/>
            </p:cNvSpPr>
            <p:nvPr/>
          </p:nvSpPr>
          <p:spPr bwMode="auto">
            <a:xfrm>
              <a:off x="3857625" y="3897313"/>
              <a:ext cx="41751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9" name="Line 1033"/>
            <p:cNvSpPr>
              <a:spLocks noChangeAspect="1" noChangeShapeType="1"/>
            </p:cNvSpPr>
            <p:nvPr/>
          </p:nvSpPr>
          <p:spPr bwMode="auto">
            <a:xfrm>
              <a:off x="4443413" y="3897313"/>
              <a:ext cx="166211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0" name="Line 1034"/>
            <p:cNvSpPr>
              <a:spLocks noChangeAspect="1" noChangeShapeType="1"/>
            </p:cNvSpPr>
            <p:nvPr/>
          </p:nvSpPr>
          <p:spPr bwMode="auto">
            <a:xfrm flipH="1" flipV="1">
              <a:off x="6105525" y="2033588"/>
              <a:ext cx="0" cy="1863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1" name="Line 1035"/>
            <p:cNvSpPr>
              <a:spLocks noChangeAspect="1" noChangeShapeType="1"/>
            </p:cNvSpPr>
            <p:nvPr/>
          </p:nvSpPr>
          <p:spPr bwMode="auto">
            <a:xfrm>
              <a:off x="6105525" y="3897313"/>
              <a:ext cx="1503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2" name="AutoShape 1036"/>
            <p:cNvSpPr>
              <a:spLocks noChangeAspect="1" noChangeArrowheads="1"/>
            </p:cNvSpPr>
            <p:nvPr/>
          </p:nvSpPr>
          <p:spPr bwMode="auto">
            <a:xfrm flipH="1">
              <a:off x="5170488" y="3727450"/>
              <a:ext cx="84137" cy="169863"/>
            </a:xfrm>
            <a:prstGeom prst="upArrow">
              <a:avLst>
                <a:gd name="adj1" fmla="val 50000"/>
                <a:gd name="adj2" fmla="val 5047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3" name="AutoShape 1037"/>
            <p:cNvSpPr>
              <a:spLocks noChangeAspect="1" noChangeArrowheads="1"/>
            </p:cNvSpPr>
            <p:nvPr/>
          </p:nvSpPr>
          <p:spPr bwMode="auto">
            <a:xfrm flipH="1">
              <a:off x="4586288" y="3727450"/>
              <a:ext cx="84137" cy="169863"/>
            </a:xfrm>
            <a:prstGeom prst="upArrow">
              <a:avLst>
                <a:gd name="adj1" fmla="val 50000"/>
                <a:gd name="adj2" fmla="val 5047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4" name="AutoShape 1038"/>
            <p:cNvSpPr>
              <a:spLocks noChangeAspect="1" noChangeArrowheads="1"/>
            </p:cNvSpPr>
            <p:nvPr/>
          </p:nvSpPr>
          <p:spPr bwMode="auto">
            <a:xfrm flipH="1">
              <a:off x="6954838" y="4360863"/>
              <a:ext cx="84137" cy="171450"/>
            </a:xfrm>
            <a:prstGeom prst="upArrow">
              <a:avLst>
                <a:gd name="adj1" fmla="val 50000"/>
                <a:gd name="adj2" fmla="val 5094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5" name="AutoShape 1039"/>
            <p:cNvSpPr>
              <a:spLocks noChangeAspect="1" noChangeArrowheads="1"/>
            </p:cNvSpPr>
            <p:nvPr/>
          </p:nvSpPr>
          <p:spPr bwMode="auto">
            <a:xfrm flipH="1">
              <a:off x="6958013" y="3727450"/>
              <a:ext cx="82550" cy="169863"/>
            </a:xfrm>
            <a:prstGeom prst="upArrow">
              <a:avLst>
                <a:gd name="adj1" fmla="val 50000"/>
                <a:gd name="adj2" fmla="val 5144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6" name="Rectangle 1040"/>
            <p:cNvSpPr>
              <a:spLocks noChangeAspect="1" noChangeArrowheads="1"/>
            </p:cNvSpPr>
            <p:nvPr/>
          </p:nvSpPr>
          <p:spPr bwMode="auto">
            <a:xfrm flipH="1">
              <a:off x="2662238" y="3773488"/>
              <a:ext cx="1169987" cy="1100137"/>
            </a:xfrm>
            <a:prstGeom prst="rect">
              <a:avLst/>
            </a:prstGeom>
            <a:solidFill>
              <a:srgbClr val="33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7" name="Rectangle 1041"/>
            <p:cNvSpPr>
              <a:spLocks noChangeAspect="1" noChangeArrowheads="1"/>
            </p:cNvSpPr>
            <p:nvPr/>
          </p:nvSpPr>
          <p:spPr bwMode="auto">
            <a:xfrm flipH="1">
              <a:off x="1709738" y="3135313"/>
              <a:ext cx="477837" cy="762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8" name="Rectangle 1042"/>
            <p:cNvSpPr>
              <a:spLocks noChangeAspect="1" noChangeArrowheads="1"/>
            </p:cNvSpPr>
            <p:nvPr/>
          </p:nvSpPr>
          <p:spPr bwMode="auto">
            <a:xfrm flipH="1">
              <a:off x="1231900" y="3135313"/>
              <a:ext cx="477838" cy="762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Rectangle 1043"/>
            <p:cNvSpPr>
              <a:spLocks noChangeAspect="1" noChangeArrowheads="1"/>
            </p:cNvSpPr>
            <p:nvPr/>
          </p:nvSpPr>
          <p:spPr bwMode="auto">
            <a:xfrm flipH="1">
              <a:off x="754063" y="3135313"/>
              <a:ext cx="477837" cy="762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0" name="Rectangle 1044"/>
            <p:cNvSpPr>
              <a:spLocks noChangeAspect="1" noChangeArrowheads="1"/>
            </p:cNvSpPr>
            <p:nvPr/>
          </p:nvSpPr>
          <p:spPr bwMode="auto">
            <a:xfrm flipH="1">
              <a:off x="1709738" y="3316288"/>
              <a:ext cx="477837" cy="581025"/>
            </a:xfrm>
            <a:prstGeom prst="rect">
              <a:avLst/>
            </a:prstGeom>
            <a:solidFill>
              <a:srgbClr val="33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1" name="Rectangle 1045"/>
            <p:cNvSpPr>
              <a:spLocks noChangeAspect="1" noChangeArrowheads="1"/>
            </p:cNvSpPr>
            <p:nvPr/>
          </p:nvSpPr>
          <p:spPr bwMode="auto">
            <a:xfrm flipH="1">
              <a:off x="1231900" y="3316288"/>
              <a:ext cx="477838" cy="581025"/>
            </a:xfrm>
            <a:prstGeom prst="rect">
              <a:avLst/>
            </a:prstGeom>
            <a:solidFill>
              <a:srgbClr val="33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2" name="Rectangle 1046"/>
            <p:cNvSpPr>
              <a:spLocks noChangeAspect="1" noChangeArrowheads="1"/>
            </p:cNvSpPr>
            <p:nvPr/>
          </p:nvSpPr>
          <p:spPr bwMode="auto">
            <a:xfrm flipH="1">
              <a:off x="754063" y="3316288"/>
              <a:ext cx="477837" cy="581025"/>
            </a:xfrm>
            <a:prstGeom prst="rect">
              <a:avLst/>
            </a:prstGeom>
            <a:solidFill>
              <a:srgbClr val="33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3" name="AutoShape 1047"/>
            <p:cNvSpPr>
              <a:spLocks noChangeAspect="1" noChangeArrowheads="1"/>
            </p:cNvSpPr>
            <p:nvPr/>
          </p:nvSpPr>
          <p:spPr bwMode="auto">
            <a:xfrm>
              <a:off x="4189413" y="3643313"/>
              <a:ext cx="254000" cy="266700"/>
            </a:xfrm>
            <a:prstGeom prst="flowChartMagneticTape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344" name="Group 1048"/>
            <p:cNvGrpSpPr>
              <a:grpSpLocks noChangeAspect="1"/>
            </p:cNvGrpSpPr>
            <p:nvPr/>
          </p:nvGrpSpPr>
          <p:grpSpPr bwMode="auto">
            <a:xfrm flipH="1">
              <a:off x="7358063" y="3135313"/>
              <a:ext cx="1042987" cy="762000"/>
              <a:chOff x="217" y="2400"/>
              <a:chExt cx="599" cy="432"/>
            </a:xfrm>
          </p:grpSpPr>
          <p:grpSp>
            <p:nvGrpSpPr>
              <p:cNvPr id="56374" name="Group 1049"/>
              <p:cNvGrpSpPr>
                <a:grpSpLocks noChangeAspect="1"/>
              </p:cNvGrpSpPr>
              <p:nvPr/>
            </p:nvGrpSpPr>
            <p:grpSpPr bwMode="auto">
              <a:xfrm>
                <a:off x="217" y="2400"/>
                <a:ext cx="599" cy="432"/>
                <a:chOff x="480" y="2832"/>
                <a:chExt cx="666" cy="576"/>
              </a:xfrm>
            </p:grpSpPr>
            <p:sp>
              <p:nvSpPr>
                <p:cNvPr id="56377" name="Rectangle 1050"/>
                <p:cNvSpPr>
                  <a:spLocks noChangeAspect="1" noChangeArrowheads="1"/>
                </p:cNvSpPr>
                <p:nvPr/>
              </p:nvSpPr>
              <p:spPr bwMode="auto">
                <a:xfrm>
                  <a:off x="621" y="3024"/>
                  <a:ext cx="384" cy="38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78" name="AutoShape 1051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832"/>
                  <a:ext cx="666" cy="192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375" name="Line 1052"/>
              <p:cNvSpPr>
                <a:spLocks noChangeAspect="1" noChangeShapeType="1"/>
              </p:cNvSpPr>
              <p:nvPr/>
            </p:nvSpPr>
            <p:spPr bwMode="auto">
              <a:xfrm flipV="1">
                <a:off x="672" y="26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6" name="Line 1053"/>
              <p:cNvSpPr>
                <a:spLocks noChangeAspect="1" noChangeShapeType="1"/>
              </p:cNvSpPr>
              <p:nvPr/>
            </p:nvSpPr>
            <p:spPr bwMode="auto">
              <a:xfrm flipH="1">
                <a:off x="624" y="2688"/>
                <a:ext cx="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45" name="Line 1054"/>
            <p:cNvSpPr>
              <a:spLocks noChangeAspect="1" noChangeShapeType="1"/>
            </p:cNvSpPr>
            <p:nvPr/>
          </p:nvSpPr>
          <p:spPr bwMode="auto">
            <a:xfrm flipH="1" flipV="1">
              <a:off x="7637463" y="2754313"/>
              <a:ext cx="0" cy="254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Line 1055"/>
            <p:cNvSpPr>
              <a:spLocks noChangeAspect="1" noChangeShapeType="1"/>
            </p:cNvSpPr>
            <p:nvPr/>
          </p:nvSpPr>
          <p:spPr bwMode="auto">
            <a:xfrm>
              <a:off x="7637463" y="2754313"/>
              <a:ext cx="825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Line 1056"/>
            <p:cNvSpPr>
              <a:spLocks noChangeAspect="1" noChangeShapeType="1"/>
            </p:cNvSpPr>
            <p:nvPr/>
          </p:nvSpPr>
          <p:spPr bwMode="auto">
            <a:xfrm flipH="1" flipV="1">
              <a:off x="7259638" y="3008313"/>
              <a:ext cx="0" cy="846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Line 1057"/>
            <p:cNvSpPr>
              <a:spLocks noChangeAspect="1" noChangeShapeType="1"/>
            </p:cNvSpPr>
            <p:nvPr/>
          </p:nvSpPr>
          <p:spPr bwMode="auto">
            <a:xfrm flipH="1">
              <a:off x="7259638" y="3008313"/>
              <a:ext cx="3603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349" name="Group 1058"/>
            <p:cNvGrpSpPr>
              <a:grpSpLocks noChangeAspect="1"/>
            </p:cNvGrpSpPr>
            <p:nvPr/>
          </p:nvGrpSpPr>
          <p:grpSpPr bwMode="auto">
            <a:xfrm flipH="1">
              <a:off x="7343775" y="4022725"/>
              <a:ext cx="1042988" cy="763588"/>
              <a:chOff x="217" y="2400"/>
              <a:chExt cx="599" cy="432"/>
            </a:xfrm>
          </p:grpSpPr>
          <p:grpSp>
            <p:nvGrpSpPr>
              <p:cNvPr id="56369" name="Group 1059"/>
              <p:cNvGrpSpPr>
                <a:grpSpLocks noChangeAspect="1"/>
              </p:cNvGrpSpPr>
              <p:nvPr/>
            </p:nvGrpSpPr>
            <p:grpSpPr bwMode="auto">
              <a:xfrm>
                <a:off x="217" y="2400"/>
                <a:ext cx="599" cy="432"/>
                <a:chOff x="480" y="2832"/>
                <a:chExt cx="666" cy="576"/>
              </a:xfrm>
            </p:grpSpPr>
            <p:sp>
              <p:nvSpPr>
                <p:cNvPr id="56372" name="Rectangle 1060"/>
                <p:cNvSpPr>
                  <a:spLocks noChangeAspect="1" noChangeArrowheads="1"/>
                </p:cNvSpPr>
                <p:nvPr/>
              </p:nvSpPr>
              <p:spPr bwMode="auto">
                <a:xfrm>
                  <a:off x="621" y="3024"/>
                  <a:ext cx="384" cy="38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73" name="AutoShape 1061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832"/>
                  <a:ext cx="666" cy="192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370" name="Line 1062"/>
              <p:cNvSpPr>
                <a:spLocks noChangeAspect="1" noChangeShapeType="1"/>
              </p:cNvSpPr>
              <p:nvPr/>
            </p:nvSpPr>
            <p:spPr bwMode="auto">
              <a:xfrm flipV="1">
                <a:off x="672" y="26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1" name="Line 1063"/>
              <p:cNvSpPr>
                <a:spLocks noChangeAspect="1" noChangeShapeType="1"/>
              </p:cNvSpPr>
              <p:nvPr/>
            </p:nvSpPr>
            <p:spPr bwMode="auto">
              <a:xfrm flipH="1">
                <a:off x="624" y="2688"/>
                <a:ext cx="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50" name="Line 1064"/>
            <p:cNvSpPr>
              <a:spLocks noChangeAspect="1" noChangeShapeType="1"/>
            </p:cNvSpPr>
            <p:nvPr/>
          </p:nvSpPr>
          <p:spPr bwMode="auto">
            <a:xfrm flipH="1">
              <a:off x="7259638" y="4786313"/>
              <a:ext cx="3349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1" name="Line 1065"/>
            <p:cNvSpPr>
              <a:spLocks noChangeAspect="1" noChangeShapeType="1"/>
            </p:cNvSpPr>
            <p:nvPr/>
          </p:nvSpPr>
          <p:spPr bwMode="auto">
            <a:xfrm flipH="1" flipV="1">
              <a:off x="7259638" y="3854450"/>
              <a:ext cx="0" cy="931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Line 1066"/>
            <p:cNvSpPr>
              <a:spLocks noChangeAspect="1" noChangeShapeType="1"/>
            </p:cNvSpPr>
            <p:nvPr/>
          </p:nvSpPr>
          <p:spPr bwMode="auto">
            <a:xfrm flipH="1">
              <a:off x="5335588" y="4532313"/>
              <a:ext cx="19240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Line 1067"/>
            <p:cNvSpPr>
              <a:spLocks noChangeAspect="1" noChangeShapeType="1"/>
            </p:cNvSpPr>
            <p:nvPr/>
          </p:nvSpPr>
          <p:spPr bwMode="auto">
            <a:xfrm flipH="1">
              <a:off x="5335588" y="3922713"/>
              <a:ext cx="0" cy="609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Line 1068"/>
            <p:cNvSpPr>
              <a:spLocks noChangeAspect="1" noChangeShapeType="1"/>
            </p:cNvSpPr>
            <p:nvPr/>
          </p:nvSpPr>
          <p:spPr bwMode="auto">
            <a:xfrm flipH="1">
              <a:off x="6534150" y="4532313"/>
              <a:ext cx="0" cy="6080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Line 1069"/>
            <p:cNvSpPr>
              <a:spLocks noChangeAspect="1" noChangeShapeType="1"/>
            </p:cNvSpPr>
            <p:nvPr/>
          </p:nvSpPr>
          <p:spPr bwMode="auto">
            <a:xfrm flipH="1">
              <a:off x="5335588" y="4532313"/>
              <a:ext cx="0" cy="6080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Line 1070"/>
            <p:cNvSpPr>
              <a:spLocks noChangeAspect="1" noChangeShapeType="1"/>
            </p:cNvSpPr>
            <p:nvPr/>
          </p:nvSpPr>
          <p:spPr bwMode="auto">
            <a:xfrm>
              <a:off x="2187575" y="3897313"/>
              <a:ext cx="5016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357" name="Group 1071"/>
            <p:cNvGrpSpPr>
              <a:grpSpLocks/>
            </p:cNvGrpSpPr>
            <p:nvPr/>
          </p:nvGrpSpPr>
          <p:grpSpPr bwMode="auto">
            <a:xfrm>
              <a:off x="7300913" y="1447800"/>
              <a:ext cx="1233487" cy="1562100"/>
              <a:chOff x="4613" y="1616"/>
              <a:chExt cx="576" cy="720"/>
            </a:xfrm>
          </p:grpSpPr>
          <p:sp>
            <p:nvSpPr>
              <p:cNvPr id="56366" name="Rectangle 1072"/>
              <p:cNvSpPr>
                <a:spLocks noChangeArrowheads="1"/>
              </p:cNvSpPr>
              <p:nvPr/>
            </p:nvSpPr>
            <p:spPr bwMode="auto">
              <a:xfrm>
                <a:off x="4661" y="2048"/>
                <a:ext cx="480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7" name="AutoShape 1073"/>
              <p:cNvSpPr>
                <a:spLocks noChangeArrowheads="1"/>
              </p:cNvSpPr>
              <p:nvPr/>
            </p:nvSpPr>
            <p:spPr bwMode="auto">
              <a:xfrm flipH="1">
                <a:off x="4613" y="1904"/>
                <a:ext cx="528" cy="144"/>
              </a:xfrm>
              <a:prstGeom prst="rtTriangl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8" name="Rectangle 1074"/>
              <p:cNvSpPr>
                <a:spLocks noChangeArrowheads="1"/>
              </p:cNvSpPr>
              <p:nvPr/>
            </p:nvSpPr>
            <p:spPr bwMode="auto">
              <a:xfrm>
                <a:off x="5141" y="1616"/>
                <a:ext cx="48" cy="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358" name="Line 1075"/>
            <p:cNvSpPr>
              <a:spLocks noChangeAspect="1" noChangeShapeType="1"/>
            </p:cNvSpPr>
            <p:nvPr/>
          </p:nvSpPr>
          <p:spPr bwMode="auto">
            <a:xfrm flipH="1" flipV="1">
              <a:off x="2303463" y="2940050"/>
              <a:ext cx="0" cy="9318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359" name="Group 1076"/>
            <p:cNvGrpSpPr>
              <a:grpSpLocks/>
            </p:cNvGrpSpPr>
            <p:nvPr/>
          </p:nvGrpSpPr>
          <p:grpSpPr bwMode="auto">
            <a:xfrm>
              <a:off x="2046288" y="2524125"/>
              <a:ext cx="514350" cy="425450"/>
              <a:chOff x="2064" y="1968"/>
              <a:chExt cx="240" cy="196"/>
            </a:xfrm>
          </p:grpSpPr>
          <p:sp>
            <p:nvSpPr>
              <p:cNvPr id="56364" name="Oval 1077">
                <a:hlinkClick r:id="rId2" action="ppaction://hlinksldjump"/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2064" y="1968"/>
                <a:ext cx="240" cy="196"/>
              </a:xfrm>
              <a:prstGeom prst="ellipse">
                <a:avLst/>
              </a:prstGeom>
              <a:solidFill>
                <a:srgbClr val="3399FF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5" name="Oval 1078"/>
              <p:cNvSpPr>
                <a:spLocks noChangeAspect="1" noChangeArrowheads="1"/>
              </p:cNvSpPr>
              <p:nvPr/>
            </p:nvSpPr>
            <p:spPr bwMode="auto">
              <a:xfrm flipH="1">
                <a:off x="2064" y="1968"/>
                <a:ext cx="240" cy="19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360" name="AutoShape 1079"/>
            <p:cNvSpPr>
              <a:spLocks noChangeArrowheads="1"/>
            </p:cNvSpPr>
            <p:nvPr/>
          </p:nvSpPr>
          <p:spPr bwMode="auto">
            <a:xfrm>
              <a:off x="914400" y="5334000"/>
              <a:ext cx="7772400" cy="609600"/>
            </a:xfrm>
            <a:prstGeom prst="rtTriangl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1" name="Text Box 1080"/>
            <p:cNvSpPr txBox="1">
              <a:spLocks noChangeArrowheads="1"/>
            </p:cNvSpPr>
            <p:nvPr/>
          </p:nvSpPr>
          <p:spPr bwMode="auto">
            <a:xfrm>
              <a:off x="990600" y="5486400"/>
              <a:ext cx="2799164" cy="56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2400"/>
                <a:t>Chlorine Residual</a:t>
              </a:r>
            </a:p>
          </p:txBody>
        </p:sp>
        <p:sp>
          <p:nvSpPr>
            <p:cNvPr id="56362" name="AutoShape 1081"/>
            <p:cNvSpPr>
              <a:spLocks noChangeArrowheads="1"/>
            </p:cNvSpPr>
            <p:nvPr/>
          </p:nvSpPr>
          <p:spPr bwMode="auto">
            <a:xfrm flipH="1">
              <a:off x="762000" y="457200"/>
              <a:ext cx="7772400" cy="609600"/>
            </a:xfrm>
            <a:prstGeom prst="rtTriangl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3" name="Text Box 1082"/>
            <p:cNvSpPr txBox="1">
              <a:spLocks noChangeArrowheads="1"/>
            </p:cNvSpPr>
            <p:nvPr/>
          </p:nvSpPr>
          <p:spPr bwMode="auto">
            <a:xfrm>
              <a:off x="7443256" y="533400"/>
              <a:ext cx="1007007" cy="56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2400"/>
                <a:t>DBPs</a:t>
              </a: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4803B40-1749-4AFA-A7BC-04739F961E26}"/>
              </a:ext>
            </a:extLst>
          </p:cNvPr>
          <p:cNvSpPr/>
          <p:nvPr/>
        </p:nvSpPr>
        <p:spPr>
          <a:xfrm>
            <a:off x="103187" y="2264327"/>
            <a:ext cx="1600200" cy="2834640"/>
          </a:xfrm>
          <a:custGeom>
            <a:avLst/>
            <a:gdLst>
              <a:gd name="connsiteX0" fmla="*/ 1120140 w 1600200"/>
              <a:gd name="connsiteY0" fmla="*/ 1394460 h 2834640"/>
              <a:gd name="connsiteX1" fmla="*/ 1120140 w 1600200"/>
              <a:gd name="connsiteY1" fmla="*/ 1394460 h 2834640"/>
              <a:gd name="connsiteX2" fmla="*/ 1085850 w 1600200"/>
              <a:gd name="connsiteY2" fmla="*/ 1577340 h 2834640"/>
              <a:gd name="connsiteX3" fmla="*/ 1062990 w 1600200"/>
              <a:gd name="connsiteY3" fmla="*/ 1680210 h 2834640"/>
              <a:gd name="connsiteX4" fmla="*/ 1051560 w 1600200"/>
              <a:gd name="connsiteY4" fmla="*/ 1771650 h 2834640"/>
              <a:gd name="connsiteX5" fmla="*/ 1028700 w 1600200"/>
              <a:gd name="connsiteY5" fmla="*/ 1874520 h 2834640"/>
              <a:gd name="connsiteX6" fmla="*/ 1040130 w 1600200"/>
              <a:gd name="connsiteY6" fmla="*/ 2057400 h 2834640"/>
              <a:gd name="connsiteX7" fmla="*/ 1051560 w 1600200"/>
              <a:gd name="connsiteY7" fmla="*/ 2114550 h 2834640"/>
              <a:gd name="connsiteX8" fmla="*/ 1040130 w 1600200"/>
              <a:gd name="connsiteY8" fmla="*/ 2423160 h 2834640"/>
              <a:gd name="connsiteX9" fmla="*/ 1028700 w 1600200"/>
              <a:gd name="connsiteY9" fmla="*/ 2457450 h 2834640"/>
              <a:gd name="connsiteX10" fmla="*/ 1005840 w 1600200"/>
              <a:gd name="connsiteY10" fmla="*/ 2514600 h 2834640"/>
              <a:gd name="connsiteX11" fmla="*/ 960120 w 1600200"/>
              <a:gd name="connsiteY11" fmla="*/ 2606040 h 2834640"/>
              <a:gd name="connsiteX12" fmla="*/ 925830 w 1600200"/>
              <a:gd name="connsiteY12" fmla="*/ 2674620 h 2834640"/>
              <a:gd name="connsiteX13" fmla="*/ 857250 w 1600200"/>
              <a:gd name="connsiteY13" fmla="*/ 2766060 h 2834640"/>
              <a:gd name="connsiteX14" fmla="*/ 754380 w 1600200"/>
              <a:gd name="connsiteY14" fmla="*/ 2823210 h 2834640"/>
              <a:gd name="connsiteX15" fmla="*/ 720090 w 1600200"/>
              <a:gd name="connsiteY15" fmla="*/ 2834640 h 2834640"/>
              <a:gd name="connsiteX16" fmla="*/ 674370 w 1600200"/>
              <a:gd name="connsiteY16" fmla="*/ 2811780 h 2834640"/>
              <a:gd name="connsiteX17" fmla="*/ 605790 w 1600200"/>
              <a:gd name="connsiteY17" fmla="*/ 2766060 h 2834640"/>
              <a:gd name="connsiteX18" fmla="*/ 560070 w 1600200"/>
              <a:gd name="connsiteY18" fmla="*/ 2754630 h 2834640"/>
              <a:gd name="connsiteX19" fmla="*/ 457200 w 1600200"/>
              <a:gd name="connsiteY19" fmla="*/ 2663190 h 2834640"/>
              <a:gd name="connsiteX20" fmla="*/ 400050 w 1600200"/>
              <a:gd name="connsiteY20" fmla="*/ 2594610 h 2834640"/>
              <a:gd name="connsiteX21" fmla="*/ 365760 w 1600200"/>
              <a:gd name="connsiteY21" fmla="*/ 2526030 h 2834640"/>
              <a:gd name="connsiteX22" fmla="*/ 331470 w 1600200"/>
              <a:gd name="connsiteY22" fmla="*/ 2411730 h 2834640"/>
              <a:gd name="connsiteX23" fmla="*/ 308610 w 1600200"/>
              <a:gd name="connsiteY23" fmla="*/ 2366010 h 2834640"/>
              <a:gd name="connsiteX24" fmla="*/ 285750 w 1600200"/>
              <a:gd name="connsiteY24" fmla="*/ 2286000 h 2834640"/>
              <a:gd name="connsiteX25" fmla="*/ 251460 w 1600200"/>
              <a:gd name="connsiteY25" fmla="*/ 2217420 h 2834640"/>
              <a:gd name="connsiteX26" fmla="*/ 228600 w 1600200"/>
              <a:gd name="connsiteY26" fmla="*/ 2125980 h 2834640"/>
              <a:gd name="connsiteX27" fmla="*/ 194310 w 1600200"/>
              <a:gd name="connsiteY27" fmla="*/ 1931670 h 2834640"/>
              <a:gd name="connsiteX28" fmla="*/ 160020 w 1600200"/>
              <a:gd name="connsiteY28" fmla="*/ 1817370 h 2834640"/>
              <a:gd name="connsiteX29" fmla="*/ 148590 w 1600200"/>
              <a:gd name="connsiteY29" fmla="*/ 1783080 h 2834640"/>
              <a:gd name="connsiteX30" fmla="*/ 137160 w 1600200"/>
              <a:gd name="connsiteY30" fmla="*/ 1737360 h 2834640"/>
              <a:gd name="connsiteX31" fmla="*/ 114300 w 1600200"/>
              <a:gd name="connsiteY31" fmla="*/ 1703070 h 2834640"/>
              <a:gd name="connsiteX32" fmla="*/ 102870 w 1600200"/>
              <a:gd name="connsiteY32" fmla="*/ 1668780 h 2834640"/>
              <a:gd name="connsiteX33" fmla="*/ 80010 w 1600200"/>
              <a:gd name="connsiteY33" fmla="*/ 1543050 h 2834640"/>
              <a:gd name="connsiteX34" fmla="*/ 57150 w 1600200"/>
              <a:gd name="connsiteY34" fmla="*/ 1474470 h 2834640"/>
              <a:gd name="connsiteX35" fmla="*/ 45720 w 1600200"/>
              <a:gd name="connsiteY35" fmla="*/ 1440180 h 2834640"/>
              <a:gd name="connsiteX36" fmla="*/ 22860 w 1600200"/>
              <a:gd name="connsiteY36" fmla="*/ 994410 h 2834640"/>
              <a:gd name="connsiteX37" fmla="*/ 0 w 1600200"/>
              <a:gd name="connsiteY37" fmla="*/ 742950 h 2834640"/>
              <a:gd name="connsiteX38" fmla="*/ 11430 w 1600200"/>
              <a:gd name="connsiteY38" fmla="*/ 491490 h 2834640"/>
              <a:gd name="connsiteX39" fmla="*/ 34290 w 1600200"/>
              <a:gd name="connsiteY39" fmla="*/ 422910 h 2834640"/>
              <a:gd name="connsiteX40" fmla="*/ 91440 w 1600200"/>
              <a:gd name="connsiteY40" fmla="*/ 320040 h 2834640"/>
              <a:gd name="connsiteX41" fmla="*/ 125730 w 1600200"/>
              <a:gd name="connsiteY41" fmla="*/ 285750 h 2834640"/>
              <a:gd name="connsiteX42" fmla="*/ 148590 w 1600200"/>
              <a:gd name="connsiteY42" fmla="*/ 251460 h 2834640"/>
              <a:gd name="connsiteX43" fmla="*/ 217170 w 1600200"/>
              <a:gd name="connsiteY43" fmla="*/ 194310 h 2834640"/>
              <a:gd name="connsiteX44" fmla="*/ 240030 w 1600200"/>
              <a:gd name="connsiteY44" fmla="*/ 160020 h 2834640"/>
              <a:gd name="connsiteX45" fmla="*/ 308610 w 1600200"/>
              <a:gd name="connsiteY45" fmla="*/ 125730 h 2834640"/>
              <a:gd name="connsiteX46" fmla="*/ 342900 w 1600200"/>
              <a:gd name="connsiteY46" fmla="*/ 102870 h 2834640"/>
              <a:gd name="connsiteX47" fmla="*/ 377190 w 1600200"/>
              <a:gd name="connsiteY47" fmla="*/ 91440 h 2834640"/>
              <a:gd name="connsiteX48" fmla="*/ 411480 w 1600200"/>
              <a:gd name="connsiteY48" fmla="*/ 68580 h 2834640"/>
              <a:gd name="connsiteX49" fmla="*/ 445770 w 1600200"/>
              <a:gd name="connsiteY49" fmla="*/ 57150 h 2834640"/>
              <a:gd name="connsiteX50" fmla="*/ 480060 w 1600200"/>
              <a:gd name="connsiteY50" fmla="*/ 34290 h 2834640"/>
              <a:gd name="connsiteX51" fmla="*/ 525780 w 1600200"/>
              <a:gd name="connsiteY51" fmla="*/ 22860 h 2834640"/>
              <a:gd name="connsiteX52" fmla="*/ 605790 w 1600200"/>
              <a:gd name="connsiteY52" fmla="*/ 0 h 2834640"/>
              <a:gd name="connsiteX53" fmla="*/ 948690 w 1600200"/>
              <a:gd name="connsiteY53" fmla="*/ 11430 h 2834640"/>
              <a:gd name="connsiteX54" fmla="*/ 1017270 w 1600200"/>
              <a:gd name="connsiteY54" fmla="*/ 22860 h 2834640"/>
              <a:gd name="connsiteX55" fmla="*/ 1085850 w 1600200"/>
              <a:gd name="connsiteY55" fmla="*/ 57150 h 2834640"/>
              <a:gd name="connsiteX56" fmla="*/ 1188720 w 1600200"/>
              <a:gd name="connsiteY56" fmla="*/ 148590 h 2834640"/>
              <a:gd name="connsiteX57" fmla="*/ 1245870 w 1600200"/>
              <a:gd name="connsiteY57" fmla="*/ 217170 h 2834640"/>
              <a:gd name="connsiteX58" fmla="*/ 1268730 w 1600200"/>
              <a:gd name="connsiteY58" fmla="*/ 251460 h 2834640"/>
              <a:gd name="connsiteX59" fmla="*/ 1348740 w 1600200"/>
              <a:gd name="connsiteY59" fmla="*/ 354330 h 2834640"/>
              <a:gd name="connsiteX60" fmla="*/ 1371600 w 1600200"/>
              <a:gd name="connsiteY60" fmla="*/ 422910 h 2834640"/>
              <a:gd name="connsiteX61" fmla="*/ 1383030 w 1600200"/>
              <a:gd name="connsiteY61" fmla="*/ 457200 h 2834640"/>
              <a:gd name="connsiteX62" fmla="*/ 1417320 w 1600200"/>
              <a:gd name="connsiteY62" fmla="*/ 480060 h 2834640"/>
              <a:gd name="connsiteX63" fmla="*/ 1474470 w 1600200"/>
              <a:gd name="connsiteY63" fmla="*/ 582930 h 2834640"/>
              <a:gd name="connsiteX64" fmla="*/ 1497330 w 1600200"/>
              <a:gd name="connsiteY64" fmla="*/ 628650 h 2834640"/>
              <a:gd name="connsiteX65" fmla="*/ 1554480 w 1600200"/>
              <a:gd name="connsiteY65" fmla="*/ 708660 h 2834640"/>
              <a:gd name="connsiteX66" fmla="*/ 1577340 w 1600200"/>
              <a:gd name="connsiteY66" fmla="*/ 742950 h 2834640"/>
              <a:gd name="connsiteX67" fmla="*/ 1600200 w 1600200"/>
              <a:gd name="connsiteY67" fmla="*/ 868680 h 2834640"/>
              <a:gd name="connsiteX68" fmla="*/ 1588770 w 1600200"/>
              <a:gd name="connsiteY68" fmla="*/ 1040130 h 2834640"/>
              <a:gd name="connsiteX69" fmla="*/ 1565910 w 1600200"/>
              <a:gd name="connsiteY69" fmla="*/ 1120140 h 2834640"/>
              <a:gd name="connsiteX70" fmla="*/ 1508760 w 1600200"/>
              <a:gd name="connsiteY70" fmla="*/ 1188720 h 2834640"/>
              <a:gd name="connsiteX71" fmla="*/ 1474470 w 1600200"/>
              <a:gd name="connsiteY71" fmla="*/ 1211580 h 2834640"/>
              <a:gd name="connsiteX72" fmla="*/ 1417320 w 1600200"/>
              <a:gd name="connsiteY72" fmla="*/ 1268730 h 2834640"/>
              <a:gd name="connsiteX73" fmla="*/ 1394460 w 1600200"/>
              <a:gd name="connsiteY73" fmla="*/ 1303020 h 2834640"/>
              <a:gd name="connsiteX74" fmla="*/ 1325880 w 1600200"/>
              <a:gd name="connsiteY74" fmla="*/ 1348740 h 2834640"/>
              <a:gd name="connsiteX75" fmla="*/ 1234440 w 1600200"/>
              <a:gd name="connsiteY75" fmla="*/ 1405890 h 2834640"/>
              <a:gd name="connsiteX76" fmla="*/ 1200150 w 1600200"/>
              <a:gd name="connsiteY76" fmla="*/ 1428750 h 2834640"/>
              <a:gd name="connsiteX77" fmla="*/ 1131570 w 1600200"/>
              <a:gd name="connsiteY77" fmla="*/ 1451610 h 2834640"/>
              <a:gd name="connsiteX78" fmla="*/ 1097280 w 1600200"/>
              <a:gd name="connsiteY78" fmla="*/ 1463040 h 2834640"/>
              <a:gd name="connsiteX79" fmla="*/ 1040130 w 1600200"/>
              <a:gd name="connsiteY79" fmla="*/ 1520190 h 2834640"/>
              <a:gd name="connsiteX80" fmla="*/ 1017270 w 1600200"/>
              <a:gd name="connsiteY80" fmla="*/ 1508760 h 2834640"/>
              <a:gd name="connsiteX81" fmla="*/ 1120140 w 1600200"/>
              <a:gd name="connsiteY81" fmla="*/ 1451610 h 2834640"/>
              <a:gd name="connsiteX82" fmla="*/ 1120140 w 1600200"/>
              <a:gd name="connsiteY82" fmla="*/ 139446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600200" h="2834640">
                <a:moveTo>
                  <a:pt x="1120140" y="1394460"/>
                </a:moveTo>
                <a:lnTo>
                  <a:pt x="1120140" y="1394460"/>
                </a:lnTo>
                <a:cubicBezTo>
                  <a:pt x="1108710" y="1455420"/>
                  <a:pt x="1096945" y="1516318"/>
                  <a:pt x="1085850" y="1577340"/>
                </a:cubicBezTo>
                <a:cubicBezTo>
                  <a:pt x="1069757" y="1665851"/>
                  <a:pt x="1083143" y="1619751"/>
                  <a:pt x="1062990" y="1680210"/>
                </a:cubicBezTo>
                <a:cubicBezTo>
                  <a:pt x="1059180" y="1710690"/>
                  <a:pt x="1056231" y="1741290"/>
                  <a:pt x="1051560" y="1771650"/>
                </a:cubicBezTo>
                <a:cubicBezTo>
                  <a:pt x="1045756" y="1809378"/>
                  <a:pt x="1037802" y="1838113"/>
                  <a:pt x="1028700" y="1874520"/>
                </a:cubicBezTo>
                <a:cubicBezTo>
                  <a:pt x="1032510" y="1935480"/>
                  <a:pt x="1034339" y="1996596"/>
                  <a:pt x="1040130" y="2057400"/>
                </a:cubicBezTo>
                <a:cubicBezTo>
                  <a:pt x="1041972" y="2076740"/>
                  <a:pt x="1051560" y="2095123"/>
                  <a:pt x="1051560" y="2114550"/>
                </a:cubicBezTo>
                <a:cubicBezTo>
                  <a:pt x="1051560" y="2217491"/>
                  <a:pt x="1046978" y="2320447"/>
                  <a:pt x="1040130" y="2423160"/>
                </a:cubicBezTo>
                <a:cubicBezTo>
                  <a:pt x="1039329" y="2435182"/>
                  <a:pt x="1032930" y="2446169"/>
                  <a:pt x="1028700" y="2457450"/>
                </a:cubicBezTo>
                <a:cubicBezTo>
                  <a:pt x="1021496" y="2476661"/>
                  <a:pt x="1014438" y="2495971"/>
                  <a:pt x="1005840" y="2514600"/>
                </a:cubicBezTo>
                <a:cubicBezTo>
                  <a:pt x="991559" y="2545541"/>
                  <a:pt x="970896" y="2573711"/>
                  <a:pt x="960120" y="2606040"/>
                </a:cubicBezTo>
                <a:cubicBezTo>
                  <a:pt x="946339" y="2647383"/>
                  <a:pt x="953101" y="2637123"/>
                  <a:pt x="925830" y="2674620"/>
                </a:cubicBezTo>
                <a:cubicBezTo>
                  <a:pt x="903421" y="2705433"/>
                  <a:pt x="889920" y="2746458"/>
                  <a:pt x="857250" y="2766060"/>
                </a:cubicBezTo>
                <a:cubicBezTo>
                  <a:pt x="821122" y="2787737"/>
                  <a:pt x="792641" y="2806812"/>
                  <a:pt x="754380" y="2823210"/>
                </a:cubicBezTo>
                <a:cubicBezTo>
                  <a:pt x="743306" y="2827956"/>
                  <a:pt x="731520" y="2830830"/>
                  <a:pt x="720090" y="2834640"/>
                </a:cubicBezTo>
                <a:cubicBezTo>
                  <a:pt x="704850" y="2827020"/>
                  <a:pt x="688981" y="2820546"/>
                  <a:pt x="674370" y="2811780"/>
                </a:cubicBezTo>
                <a:cubicBezTo>
                  <a:pt x="650811" y="2797645"/>
                  <a:pt x="632444" y="2772723"/>
                  <a:pt x="605790" y="2766060"/>
                </a:cubicBezTo>
                <a:lnTo>
                  <a:pt x="560070" y="2754630"/>
                </a:lnTo>
                <a:cubicBezTo>
                  <a:pt x="498881" y="2713837"/>
                  <a:pt x="535494" y="2741484"/>
                  <a:pt x="457200" y="2663190"/>
                </a:cubicBezTo>
                <a:cubicBezTo>
                  <a:pt x="431921" y="2637911"/>
                  <a:pt x="415963" y="2626436"/>
                  <a:pt x="400050" y="2594610"/>
                </a:cubicBezTo>
                <a:cubicBezTo>
                  <a:pt x="352728" y="2499966"/>
                  <a:pt x="431274" y="2624300"/>
                  <a:pt x="365760" y="2526030"/>
                </a:cubicBezTo>
                <a:cubicBezTo>
                  <a:pt x="357556" y="2493216"/>
                  <a:pt x="345384" y="2439558"/>
                  <a:pt x="331470" y="2411730"/>
                </a:cubicBezTo>
                <a:cubicBezTo>
                  <a:pt x="323850" y="2396490"/>
                  <a:pt x="314593" y="2381964"/>
                  <a:pt x="308610" y="2366010"/>
                </a:cubicBezTo>
                <a:cubicBezTo>
                  <a:pt x="297623" y="2336712"/>
                  <a:pt x="299566" y="2313633"/>
                  <a:pt x="285750" y="2286000"/>
                </a:cubicBezTo>
                <a:cubicBezTo>
                  <a:pt x="254538" y="2223576"/>
                  <a:pt x="268698" y="2280625"/>
                  <a:pt x="251460" y="2217420"/>
                </a:cubicBezTo>
                <a:cubicBezTo>
                  <a:pt x="243193" y="2187109"/>
                  <a:pt x="233043" y="2157082"/>
                  <a:pt x="228600" y="2125980"/>
                </a:cubicBezTo>
                <a:cubicBezTo>
                  <a:pt x="221432" y="2075805"/>
                  <a:pt x="208382" y="1973885"/>
                  <a:pt x="194310" y="1931670"/>
                </a:cubicBezTo>
                <a:cubicBezTo>
                  <a:pt x="139985" y="1768695"/>
                  <a:pt x="194569" y="1938290"/>
                  <a:pt x="160020" y="1817370"/>
                </a:cubicBezTo>
                <a:cubicBezTo>
                  <a:pt x="156710" y="1805785"/>
                  <a:pt x="151900" y="1794665"/>
                  <a:pt x="148590" y="1783080"/>
                </a:cubicBezTo>
                <a:cubicBezTo>
                  <a:pt x="144274" y="1767975"/>
                  <a:pt x="143348" y="1751799"/>
                  <a:pt x="137160" y="1737360"/>
                </a:cubicBezTo>
                <a:cubicBezTo>
                  <a:pt x="131749" y="1724734"/>
                  <a:pt x="120443" y="1715357"/>
                  <a:pt x="114300" y="1703070"/>
                </a:cubicBezTo>
                <a:cubicBezTo>
                  <a:pt x="108912" y="1692294"/>
                  <a:pt x="106680" y="1680210"/>
                  <a:pt x="102870" y="1668780"/>
                </a:cubicBezTo>
                <a:cubicBezTo>
                  <a:pt x="94820" y="1612429"/>
                  <a:pt x="94708" y="1592043"/>
                  <a:pt x="80010" y="1543050"/>
                </a:cubicBezTo>
                <a:cubicBezTo>
                  <a:pt x="73086" y="1519970"/>
                  <a:pt x="64770" y="1497330"/>
                  <a:pt x="57150" y="1474470"/>
                </a:cubicBezTo>
                <a:lnTo>
                  <a:pt x="45720" y="1440180"/>
                </a:lnTo>
                <a:cubicBezTo>
                  <a:pt x="27611" y="951240"/>
                  <a:pt x="45059" y="1294091"/>
                  <a:pt x="22860" y="994410"/>
                </a:cubicBezTo>
                <a:cubicBezTo>
                  <a:pt x="6587" y="774720"/>
                  <a:pt x="20965" y="889708"/>
                  <a:pt x="0" y="742950"/>
                </a:cubicBezTo>
                <a:cubicBezTo>
                  <a:pt x="3810" y="659130"/>
                  <a:pt x="2491" y="574919"/>
                  <a:pt x="11430" y="491490"/>
                </a:cubicBezTo>
                <a:cubicBezTo>
                  <a:pt x="13997" y="467531"/>
                  <a:pt x="26670" y="445770"/>
                  <a:pt x="34290" y="422910"/>
                </a:cubicBezTo>
                <a:cubicBezTo>
                  <a:pt x="48663" y="379791"/>
                  <a:pt x="52138" y="359342"/>
                  <a:pt x="91440" y="320040"/>
                </a:cubicBezTo>
                <a:cubicBezTo>
                  <a:pt x="102870" y="308610"/>
                  <a:pt x="115382" y="298168"/>
                  <a:pt x="125730" y="285750"/>
                </a:cubicBezTo>
                <a:cubicBezTo>
                  <a:pt x="134524" y="275197"/>
                  <a:pt x="139796" y="262013"/>
                  <a:pt x="148590" y="251460"/>
                </a:cubicBezTo>
                <a:cubicBezTo>
                  <a:pt x="176092" y="218457"/>
                  <a:pt x="183454" y="216787"/>
                  <a:pt x="217170" y="194310"/>
                </a:cubicBezTo>
                <a:cubicBezTo>
                  <a:pt x="224790" y="182880"/>
                  <a:pt x="230316" y="169734"/>
                  <a:pt x="240030" y="160020"/>
                </a:cubicBezTo>
                <a:cubicBezTo>
                  <a:pt x="272787" y="127263"/>
                  <a:pt x="271425" y="144323"/>
                  <a:pt x="308610" y="125730"/>
                </a:cubicBezTo>
                <a:cubicBezTo>
                  <a:pt x="320897" y="119587"/>
                  <a:pt x="330613" y="109013"/>
                  <a:pt x="342900" y="102870"/>
                </a:cubicBezTo>
                <a:cubicBezTo>
                  <a:pt x="353676" y="97482"/>
                  <a:pt x="366414" y="96828"/>
                  <a:pt x="377190" y="91440"/>
                </a:cubicBezTo>
                <a:cubicBezTo>
                  <a:pt x="389477" y="85297"/>
                  <a:pt x="399193" y="74723"/>
                  <a:pt x="411480" y="68580"/>
                </a:cubicBezTo>
                <a:cubicBezTo>
                  <a:pt x="422256" y="63192"/>
                  <a:pt x="434994" y="62538"/>
                  <a:pt x="445770" y="57150"/>
                </a:cubicBezTo>
                <a:cubicBezTo>
                  <a:pt x="458057" y="51007"/>
                  <a:pt x="467434" y="39701"/>
                  <a:pt x="480060" y="34290"/>
                </a:cubicBezTo>
                <a:cubicBezTo>
                  <a:pt x="494499" y="28102"/>
                  <a:pt x="510675" y="27176"/>
                  <a:pt x="525780" y="22860"/>
                </a:cubicBezTo>
                <a:cubicBezTo>
                  <a:pt x="640563" y="-9935"/>
                  <a:pt x="462862" y="35732"/>
                  <a:pt x="605790" y="0"/>
                </a:cubicBezTo>
                <a:cubicBezTo>
                  <a:pt x="720090" y="3810"/>
                  <a:pt x="834503" y="5086"/>
                  <a:pt x="948690" y="11430"/>
                </a:cubicBezTo>
                <a:cubicBezTo>
                  <a:pt x="971830" y="12716"/>
                  <a:pt x="994647" y="17833"/>
                  <a:pt x="1017270" y="22860"/>
                </a:cubicBezTo>
                <a:cubicBezTo>
                  <a:pt x="1043750" y="28744"/>
                  <a:pt x="1065299" y="38883"/>
                  <a:pt x="1085850" y="57150"/>
                </a:cubicBezTo>
                <a:cubicBezTo>
                  <a:pt x="1203290" y="161542"/>
                  <a:pt x="1110897" y="96708"/>
                  <a:pt x="1188720" y="148590"/>
                </a:cubicBezTo>
                <a:cubicBezTo>
                  <a:pt x="1245477" y="233726"/>
                  <a:pt x="1172531" y="129163"/>
                  <a:pt x="1245870" y="217170"/>
                </a:cubicBezTo>
                <a:cubicBezTo>
                  <a:pt x="1254664" y="227723"/>
                  <a:pt x="1259936" y="240907"/>
                  <a:pt x="1268730" y="251460"/>
                </a:cubicBezTo>
                <a:cubicBezTo>
                  <a:pt x="1301604" y="290908"/>
                  <a:pt x="1329481" y="296553"/>
                  <a:pt x="1348740" y="354330"/>
                </a:cubicBezTo>
                <a:lnTo>
                  <a:pt x="1371600" y="422910"/>
                </a:lnTo>
                <a:cubicBezTo>
                  <a:pt x="1375410" y="434340"/>
                  <a:pt x="1373005" y="450517"/>
                  <a:pt x="1383030" y="457200"/>
                </a:cubicBezTo>
                <a:lnTo>
                  <a:pt x="1417320" y="480060"/>
                </a:lnTo>
                <a:cubicBezTo>
                  <a:pt x="1448928" y="574885"/>
                  <a:pt x="1395865" y="425720"/>
                  <a:pt x="1474470" y="582930"/>
                </a:cubicBezTo>
                <a:cubicBezTo>
                  <a:pt x="1482090" y="598170"/>
                  <a:pt x="1488876" y="613856"/>
                  <a:pt x="1497330" y="628650"/>
                </a:cubicBezTo>
                <a:cubicBezTo>
                  <a:pt x="1512723" y="655587"/>
                  <a:pt x="1536957" y="684128"/>
                  <a:pt x="1554480" y="708660"/>
                </a:cubicBezTo>
                <a:cubicBezTo>
                  <a:pt x="1562465" y="719838"/>
                  <a:pt x="1569720" y="731520"/>
                  <a:pt x="1577340" y="742950"/>
                </a:cubicBezTo>
                <a:cubicBezTo>
                  <a:pt x="1587344" y="782966"/>
                  <a:pt x="1600200" y="827725"/>
                  <a:pt x="1600200" y="868680"/>
                </a:cubicBezTo>
                <a:cubicBezTo>
                  <a:pt x="1600200" y="925957"/>
                  <a:pt x="1594766" y="983168"/>
                  <a:pt x="1588770" y="1040130"/>
                </a:cubicBezTo>
                <a:cubicBezTo>
                  <a:pt x="1587793" y="1049408"/>
                  <a:pt x="1572049" y="1107862"/>
                  <a:pt x="1565910" y="1120140"/>
                </a:cubicBezTo>
                <a:cubicBezTo>
                  <a:pt x="1553066" y="1145829"/>
                  <a:pt x="1530427" y="1170664"/>
                  <a:pt x="1508760" y="1188720"/>
                </a:cubicBezTo>
                <a:cubicBezTo>
                  <a:pt x="1498207" y="1197514"/>
                  <a:pt x="1485900" y="1203960"/>
                  <a:pt x="1474470" y="1211580"/>
                </a:cubicBezTo>
                <a:cubicBezTo>
                  <a:pt x="1413510" y="1303020"/>
                  <a:pt x="1493520" y="1192530"/>
                  <a:pt x="1417320" y="1268730"/>
                </a:cubicBezTo>
                <a:cubicBezTo>
                  <a:pt x="1407606" y="1278444"/>
                  <a:pt x="1404798" y="1293974"/>
                  <a:pt x="1394460" y="1303020"/>
                </a:cubicBezTo>
                <a:cubicBezTo>
                  <a:pt x="1373783" y="1321112"/>
                  <a:pt x="1325880" y="1348740"/>
                  <a:pt x="1325880" y="1348740"/>
                </a:cubicBezTo>
                <a:cubicBezTo>
                  <a:pt x="1271043" y="1430995"/>
                  <a:pt x="1348697" y="1329719"/>
                  <a:pt x="1234440" y="1405890"/>
                </a:cubicBezTo>
                <a:cubicBezTo>
                  <a:pt x="1223010" y="1413510"/>
                  <a:pt x="1212703" y="1423171"/>
                  <a:pt x="1200150" y="1428750"/>
                </a:cubicBezTo>
                <a:cubicBezTo>
                  <a:pt x="1178130" y="1438537"/>
                  <a:pt x="1154430" y="1443990"/>
                  <a:pt x="1131570" y="1451610"/>
                </a:cubicBezTo>
                <a:lnTo>
                  <a:pt x="1097280" y="1463040"/>
                </a:lnTo>
                <a:cubicBezTo>
                  <a:pt x="1072851" y="1536326"/>
                  <a:pt x="1096159" y="1542602"/>
                  <a:pt x="1040130" y="1520190"/>
                </a:cubicBezTo>
                <a:cubicBezTo>
                  <a:pt x="1032220" y="1517026"/>
                  <a:pt x="1024890" y="1512570"/>
                  <a:pt x="1017270" y="1508760"/>
                </a:cubicBezTo>
                <a:lnTo>
                  <a:pt x="1120140" y="1451610"/>
                </a:lnTo>
                <a:lnTo>
                  <a:pt x="1120140" y="1394460"/>
                </a:lnTo>
                <a:close/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04F9B7-2C02-4AEE-B91C-BE8A7479FC14}"/>
              </a:ext>
            </a:extLst>
          </p:cNvPr>
          <p:cNvCxnSpPr>
            <a:cxnSpLocks/>
            <a:stCxn id="2" idx="4"/>
            <a:endCxn id="56342" idx="3"/>
          </p:cNvCxnSpPr>
          <p:nvPr/>
        </p:nvCxnSpPr>
        <p:spPr>
          <a:xfrm flipV="1">
            <a:off x="1154747" y="4026636"/>
            <a:ext cx="851853" cy="934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20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Water Storage</a:t>
            </a:r>
          </a:p>
        </p:txBody>
      </p:sp>
      <p:pic>
        <p:nvPicPr>
          <p:cNvPr id="26627" name="Picture 4" descr="P917009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49" y="1816265"/>
            <a:ext cx="4566277" cy="4114800"/>
          </a:xfrm>
          <a:prstGeom prst="rect">
            <a:avLst/>
          </a:prstGeom>
        </p:spPr>
      </p:pic>
      <p:graphicFrame>
        <p:nvGraphicFramePr>
          <p:cNvPr id="4" name="Content Placeholder 6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228968265"/>
              </p:ext>
            </p:extLst>
          </p:nvPr>
        </p:nvGraphicFramePr>
        <p:xfrm>
          <a:off x="413081" y="1816265"/>
          <a:ext cx="6027672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hart" r:id="rId4" imgW="7062120" imgH="5366880" progId="Excel.Chart.8">
                  <p:embed/>
                </p:oleObj>
              </mc:Choice>
              <mc:Fallback>
                <p:oleObj name="Chart" r:id="rId4" imgW="7062120" imgH="5366880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081" y="1816265"/>
                        <a:ext cx="6027672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238" y="609600"/>
            <a:ext cx="8183562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Distribution Monitoring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>
          <a:xfrm>
            <a:off x="2027238" y="1219200"/>
            <a:ext cx="8183562" cy="45720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Loss of Disinfectant Residual</a:t>
            </a:r>
          </a:p>
          <a:p>
            <a:r>
              <a:rPr lang="en-US" altLang="en-US" dirty="0"/>
              <a:t>Increase in water temperature</a:t>
            </a:r>
          </a:p>
          <a:p>
            <a:r>
              <a:rPr lang="en-US" altLang="en-US" dirty="0"/>
              <a:t>Decrease in pH(Lower alkalinity affects buffering capability)</a:t>
            </a:r>
          </a:p>
          <a:p>
            <a:r>
              <a:rPr lang="en-US" altLang="en-US" dirty="0"/>
              <a:t>Decrease in Alkalinity(Significant amount of Bicarbonate consumed during nitrification)</a:t>
            </a:r>
          </a:p>
          <a:p>
            <a:r>
              <a:rPr lang="en-US" altLang="en-US" dirty="0"/>
              <a:t>Decrease in dissolved oxygen</a:t>
            </a:r>
          </a:p>
          <a:p>
            <a:r>
              <a:rPr lang="en-US" altLang="en-US" dirty="0"/>
              <a:t>Increase HPC (Heterotrophic Plate Count)</a:t>
            </a:r>
          </a:p>
          <a:p>
            <a:r>
              <a:rPr lang="en-US" altLang="en-US" dirty="0"/>
              <a:t>Bacterial re-growth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09330" y="2367094"/>
            <a:ext cx="7773340" cy="34241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Bacteriological sampling/bio penetrant feed</a:t>
            </a:r>
          </a:p>
          <a:p>
            <a:r>
              <a:rPr lang="en-US" dirty="0"/>
              <a:t>Pressure zone specific fluoride tracer study</a:t>
            </a:r>
          </a:p>
          <a:p>
            <a:r>
              <a:rPr lang="en-US" dirty="0"/>
              <a:t>Implement changes to valving (open/close) to prevent sloshing</a:t>
            </a:r>
          </a:p>
          <a:p>
            <a:r>
              <a:rPr lang="en-US" dirty="0"/>
              <a:t>Work with purchasers (</a:t>
            </a:r>
            <a:r>
              <a:rPr lang="en-US" dirty="0" err="1"/>
              <a:t>wD</a:t>
            </a:r>
            <a:r>
              <a:rPr lang="en-US" dirty="0"/>
              <a:t>) to continue water age study in their systems</a:t>
            </a:r>
          </a:p>
          <a:p>
            <a:r>
              <a:rPr lang="en-US" dirty="0"/>
              <a:t>Once changes are implemented, </a:t>
            </a:r>
            <a:r>
              <a:rPr lang="en-US" dirty="0" err="1"/>
              <a:t>dbp</a:t>
            </a:r>
            <a:r>
              <a:rPr lang="en-US" dirty="0"/>
              <a:t> testing, bacteriological sampling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78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09575"/>
          </a:xfrm>
        </p:spPr>
        <p:txBody>
          <a:bodyPr/>
          <a:lstStyle/>
          <a:p>
            <a:r>
              <a:rPr lang="en-US" dirty="0"/>
              <a:t>Case Study</a:t>
            </a:r>
            <a:br>
              <a:rPr lang="en-US" dirty="0"/>
            </a:br>
            <a:r>
              <a:rPr lang="en-US" dirty="0"/>
              <a:t>Central City WTP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3775" y="2028092"/>
            <a:ext cx="68234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sz="2400" b="1" dirty="0"/>
              <a:t>PAC Study-Highest Iodine number</a:t>
            </a:r>
          </a:p>
          <a:p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Tracer   Study- </a:t>
            </a:r>
          </a:p>
          <a:p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Bacteria Study-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Phosphate Study</a:t>
            </a:r>
          </a:p>
          <a:p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Main Flushing-</a:t>
            </a:r>
          </a:p>
          <a:p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Tank Management-</a:t>
            </a:r>
          </a:p>
        </p:txBody>
      </p:sp>
      <p:pic>
        <p:nvPicPr>
          <p:cNvPr id="4" name="Picture 2" descr="F:\Dropbox\Dropbox\S4 Customer Files\Central City, KY WTP\Fluoride Presentation\Water Plant A1-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59" y="2247854"/>
            <a:ext cx="5028279" cy="41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82" y="2696538"/>
            <a:ext cx="233362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64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br>
              <a:rPr lang="en-US" dirty="0"/>
            </a:br>
            <a:r>
              <a:rPr lang="en-US" dirty="0"/>
              <a:t>Bardstown WTP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8779" y="2274838"/>
            <a:ext cx="1004235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Lowest 3</a:t>
            </a:r>
            <a:r>
              <a:rPr lang="en-US" sz="3200" baseline="30000" dirty="0"/>
              <a:t>rd</a:t>
            </a:r>
            <a:r>
              <a:rPr lang="en-US" sz="3200" dirty="0"/>
              <a:t> Quarter (Aug-16) numbers in History of the facility</a:t>
            </a:r>
          </a:p>
          <a:p>
            <a:r>
              <a:rPr lang="en-US" sz="3200" dirty="0"/>
              <a:t> WTPHaa5- 0.024 		ttHM-0.035</a:t>
            </a:r>
          </a:p>
          <a:p>
            <a:r>
              <a:rPr lang="en-US" sz="3200" dirty="0"/>
              <a:t>N Neson-0.019					0.031</a:t>
            </a:r>
          </a:p>
          <a:p>
            <a:r>
              <a:rPr lang="en-US" sz="3200" dirty="0"/>
              <a:t>Bloomfield 0.028				0.038</a:t>
            </a:r>
          </a:p>
          <a:p>
            <a:r>
              <a:rPr lang="en-US" sz="3200" dirty="0"/>
              <a:t>New haven- 0.05				0.058</a:t>
            </a:r>
          </a:p>
          <a:p>
            <a:endParaRPr lang="en-US" dirty="0"/>
          </a:p>
          <a:p>
            <a:r>
              <a:rPr lang="en-US" dirty="0"/>
              <a:t>MCL@ 60ppb				MCL @ 80ppb</a:t>
            </a:r>
          </a:p>
        </p:txBody>
      </p:sp>
    </p:spTree>
    <p:extLst>
      <p:ext uri="{BB962C8B-B14F-4D97-AF65-F5344CB8AC3E}">
        <p14:creationId xmlns:p14="http://schemas.microsoft.com/office/powerpoint/2010/main" val="56337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</a:t>
            </a:r>
            <a:br>
              <a:rPr lang="en-US" dirty="0"/>
            </a:br>
            <a:r>
              <a:rPr lang="en-US" dirty="0"/>
              <a:t>Lebanon WTP</a:t>
            </a:r>
          </a:p>
        </p:txBody>
      </p:sp>
      <p:sp>
        <p:nvSpPr>
          <p:cNvPr id="3" name="TextBox 2"/>
          <p:cNvSpPr txBox="1"/>
          <p:nvPr/>
        </p:nvSpPr>
        <p:spPr>
          <a:xfrm rot="19892684">
            <a:off x="325385" y="1953084"/>
            <a:ext cx="274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OPTIMIZATION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1306" y="2422358"/>
            <a:ext cx="77002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Water Source Quality</a:t>
            </a:r>
          </a:p>
          <a:p>
            <a:r>
              <a:rPr lang="en-US" sz="2400" dirty="0"/>
              <a:t>Pre-oxidant Testing</a:t>
            </a:r>
          </a:p>
          <a:p>
            <a:r>
              <a:rPr lang="en-US" sz="2400" dirty="0"/>
              <a:t>Chemical Feed Points</a:t>
            </a:r>
          </a:p>
          <a:p>
            <a:r>
              <a:rPr lang="en-US" sz="2400" dirty="0"/>
              <a:t>Carbon Selection</a:t>
            </a:r>
          </a:p>
          <a:p>
            <a:r>
              <a:rPr lang="en-US" sz="2400" dirty="0"/>
              <a:t>Filtration Performance</a:t>
            </a:r>
          </a:p>
          <a:p>
            <a:r>
              <a:rPr lang="en-US" sz="2400" dirty="0"/>
              <a:t>Clearwell Management</a:t>
            </a:r>
          </a:p>
          <a:p>
            <a:r>
              <a:rPr lang="en-US" sz="2400" dirty="0"/>
              <a:t>Unidirectional Flushing of System </a:t>
            </a:r>
          </a:p>
          <a:p>
            <a:r>
              <a:rPr lang="en-US" sz="2400" dirty="0"/>
              <a:t>Tank Storage Management</a:t>
            </a:r>
          </a:p>
          <a:p>
            <a:r>
              <a:rPr lang="en-US" sz="2400" dirty="0"/>
              <a:t>Improved Sampling Plan</a:t>
            </a:r>
          </a:p>
          <a:p>
            <a:r>
              <a:rPr lang="en-US" sz="2400" dirty="0"/>
              <a:t>Background and Non Compliant Testing</a:t>
            </a:r>
          </a:p>
        </p:txBody>
      </p:sp>
      <p:sp>
        <p:nvSpPr>
          <p:cNvPr id="6" name="Rectangle 5"/>
          <p:cNvSpPr/>
          <p:nvPr/>
        </p:nvSpPr>
        <p:spPr>
          <a:xfrm rot="19998908">
            <a:off x="7238139" y="2637676"/>
            <a:ext cx="2981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56869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QUESTIONS???????</a:t>
            </a:r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121917"/>
              </p:ext>
            </p:extLst>
          </p:nvPr>
        </p:nvGraphicFramePr>
        <p:xfrm>
          <a:off x="7474311" y="938279"/>
          <a:ext cx="4281488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Clip" r:id="rId3" imgW="1857375" imgH="3995738" progId="MS_ClipArt_Gallery.2">
                  <p:embed/>
                </p:oleObj>
              </mc:Choice>
              <mc:Fallback>
                <p:oleObj name="Clip" r:id="rId3" imgW="1857375" imgH="399573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4311" y="938279"/>
                        <a:ext cx="4281488" cy="399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3" name="WordArt 5"/>
          <p:cNvSpPr>
            <a:spLocks noChangeArrowheads="1" noChangeShapeType="1" noTextEdit="1"/>
          </p:cNvSpPr>
          <p:nvPr/>
        </p:nvSpPr>
        <p:spPr bwMode="auto">
          <a:xfrm>
            <a:off x="1981200" y="4876800"/>
            <a:ext cx="83058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" It's not what you know, it's knowing where to find what you need. 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3657601"/>
            <a:ext cx="533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b="1" dirty="0"/>
              <a:t>Contact information:</a:t>
            </a:r>
          </a:p>
          <a:p>
            <a:r>
              <a:rPr lang="en-US" sz="2000" b="1" dirty="0"/>
              <a:t>Bob Cashion 270-790-2726</a:t>
            </a:r>
          </a:p>
          <a:p>
            <a:r>
              <a:rPr lang="en-US" sz="2000" b="1" dirty="0"/>
              <a:t>RKCashion @S4Water.net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5956636"/>
            <a:ext cx="4419600" cy="738664"/>
          </a:xfrm>
          <a:prstGeom prst="rect">
            <a:avLst/>
          </a:prstGeom>
          <a:noFill/>
          <a:ln>
            <a:solidFill>
              <a:srgbClr val="00539B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539B"/>
                </a:solidFill>
                <a:latin typeface="+mj-lt"/>
              </a:rPr>
              <a:t>The information included in this presentation is proprietary and/or confidential, and protected from disclosure. Do not disseminate, distribute or copy this presentation without the express consent of S4 Water Sales &amp; Service ,LLC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1" y="3721810"/>
            <a:ext cx="1087888" cy="1123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7D3EE-D894-4A53-B56D-659E01D1B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7069" y="2534456"/>
            <a:ext cx="706055" cy="5044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Violation Trends</a:t>
            </a:r>
          </a:p>
        </p:txBody>
      </p:sp>
      <p:pic>
        <p:nvPicPr>
          <p:cNvPr id="5122" name="Picture 2" descr="Public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669143"/>
            <a:ext cx="11771085" cy="50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6060831" y="3880338"/>
            <a:ext cx="0" cy="1582616"/>
          </a:xfrm>
          <a:prstGeom prst="straightConnector1">
            <a:avLst/>
          </a:prstGeom>
          <a:ln w="63500" cmpd="sng">
            <a:solidFill>
              <a:srgbClr val="FFFF00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80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Publicat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1" y="203200"/>
            <a:ext cx="11916229" cy="651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4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49594"/>
            <a:ext cx="10364451" cy="858591"/>
          </a:xfrm>
        </p:spPr>
        <p:txBody>
          <a:bodyPr/>
          <a:lstStyle/>
          <a:p>
            <a:r>
              <a:rPr lang="en-US" dirty="0"/>
              <a:t>Violations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367736"/>
              </p:ext>
            </p:extLst>
          </p:nvPr>
        </p:nvGraphicFramePr>
        <p:xfrm>
          <a:off x="200025" y="867509"/>
          <a:ext cx="11757513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4673600" y="2162629"/>
            <a:ext cx="1001486" cy="943428"/>
          </a:xfrm>
          <a:prstGeom prst="straightConnector1">
            <a:avLst/>
          </a:prstGeom>
          <a:ln w="66675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314083" y="1952172"/>
            <a:ext cx="1001486" cy="943428"/>
          </a:xfrm>
          <a:prstGeom prst="straightConnector1">
            <a:avLst/>
          </a:prstGeom>
          <a:ln w="66675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9506857" y="1596571"/>
            <a:ext cx="1436914" cy="355601"/>
          </a:xfrm>
          <a:prstGeom prst="straightConnector1">
            <a:avLst/>
          </a:prstGeom>
          <a:ln w="66675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62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9029" y="1691474"/>
            <a:ext cx="11493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Disinfectant And Disinfection Byproduct Rule (DBPR USEPA 2015)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2095" y="2959768"/>
            <a:ext cx="28635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4- THMs</a:t>
            </a:r>
          </a:p>
          <a:p>
            <a:r>
              <a:rPr lang="en-US" sz="2400" dirty="0"/>
              <a:t>5-HAAs</a:t>
            </a:r>
          </a:p>
          <a:p>
            <a:r>
              <a:rPr lang="en-US" sz="2400" dirty="0"/>
              <a:t>Chlorites</a:t>
            </a:r>
          </a:p>
          <a:p>
            <a:r>
              <a:rPr lang="en-US" sz="2400" dirty="0"/>
              <a:t>Bromates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Precursor Removal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15" y="3054512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7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785A-5E3A-47AB-AA87-EEBDA396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796290"/>
          </a:xfrm>
        </p:spPr>
        <p:txBody>
          <a:bodyPr/>
          <a:lstStyle/>
          <a:p>
            <a:r>
              <a:rPr lang="en-US" dirty="0"/>
              <a:t>Control Strategies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9" b="8129"/>
          <a:stretch>
            <a:fillRect/>
          </a:stretch>
        </p:blipFill>
        <p:spPr>
          <a:xfrm rot="5400000">
            <a:off x="6497882" y="1573213"/>
            <a:ext cx="5181600" cy="32543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51197-3745-4427-B40C-562A06519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054" y="1621227"/>
            <a:ext cx="5934949" cy="4404435"/>
          </a:xfrm>
        </p:spPr>
        <p:txBody>
          <a:bodyPr>
            <a:normAutofit fontScale="70000" lnSpcReduction="20000"/>
          </a:bodyPr>
          <a:lstStyle/>
          <a:p>
            <a:endParaRPr lang="en-US" sz="2400" b="1" i="1" u="sng" dirty="0"/>
          </a:p>
          <a:p>
            <a:r>
              <a:rPr lang="en-US" sz="3400" b="1" i="1" u="sng" dirty="0"/>
              <a:t>Three Primary Categories:</a:t>
            </a:r>
          </a:p>
          <a:p>
            <a:pPr marL="342900" indent="-342900" algn="l">
              <a:buAutoNum type="arabicPeriod"/>
            </a:pPr>
            <a:r>
              <a:rPr lang="en-US" sz="3400" dirty="0"/>
              <a:t>Removal of DBP Precursors (TOCs)</a:t>
            </a:r>
          </a:p>
          <a:p>
            <a:pPr marL="342900" indent="-342900" algn="l">
              <a:buAutoNum type="arabicPeriod"/>
            </a:pPr>
            <a:r>
              <a:rPr lang="en-US" sz="3400" dirty="0"/>
              <a:t>Modification and optimization of treatment and disinfection practices to minimize DBP formation</a:t>
            </a:r>
          </a:p>
          <a:p>
            <a:pPr marL="342900" indent="-342900" algn="l">
              <a:buAutoNum type="arabicPeriod"/>
            </a:pPr>
            <a:r>
              <a:rPr lang="en-US" sz="3400" dirty="0"/>
              <a:t>Removal of dbp’s after formation</a:t>
            </a:r>
          </a:p>
        </p:txBody>
      </p:sp>
    </p:spTree>
    <p:extLst>
      <p:ext uri="{BB962C8B-B14F-4D97-AF65-F5344CB8AC3E}">
        <p14:creationId xmlns:p14="http://schemas.microsoft.com/office/powerpoint/2010/main" val="628637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Applications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030" y="2632852"/>
            <a:ext cx="4312434" cy="400858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Pre-Oxidation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Oxidation &amp; Aeration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Feed Points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Adsorption with Pac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Enhanced Coagulation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Alternate disinfection methods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2000" dirty="0"/>
              <a:t>Filtration with Gac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en-US" sz="2000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78413" y="176463"/>
            <a:ext cx="6985250" cy="64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6812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TC104033925[[fn=Droplet]]</Template>
  <TotalTime>4546</TotalTime>
  <Words>1095</Words>
  <Application>Microsoft Office PowerPoint</Application>
  <PresentationFormat>Widescreen</PresentationFormat>
  <Paragraphs>298</Paragraphs>
  <Slides>38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ＭＳ Ｐゴシック</vt:lpstr>
      <vt:lpstr>Arial</vt:lpstr>
      <vt:lpstr>Arial Black</vt:lpstr>
      <vt:lpstr>Calibri</vt:lpstr>
      <vt:lpstr>Constantia</vt:lpstr>
      <vt:lpstr>Times New Roman</vt:lpstr>
      <vt:lpstr>Tw Cen MT</vt:lpstr>
      <vt:lpstr>Wingdings</vt:lpstr>
      <vt:lpstr>Droplet</vt:lpstr>
      <vt:lpstr>Chart</vt:lpstr>
      <vt:lpstr>Clip</vt:lpstr>
      <vt:lpstr>Lessons Learned: Fighting DBP Formations for improved water quality</vt:lpstr>
      <vt:lpstr>Take Home Message</vt:lpstr>
      <vt:lpstr>The State of the Commonwealth</vt:lpstr>
      <vt:lpstr>Violation Trends</vt:lpstr>
      <vt:lpstr>PowerPoint Presentation</vt:lpstr>
      <vt:lpstr>Violations</vt:lpstr>
      <vt:lpstr>Stage 2</vt:lpstr>
      <vt:lpstr>Control Strategies</vt:lpstr>
      <vt:lpstr>Treatment Applications</vt:lpstr>
      <vt:lpstr>TTHMs &amp; HAAs</vt:lpstr>
      <vt:lpstr>PowerPoint Presentation</vt:lpstr>
      <vt:lpstr>PowerPoint Presentation</vt:lpstr>
      <vt:lpstr>PowerPoint Presentation</vt:lpstr>
      <vt:lpstr>  Alternative Feed Points</vt:lpstr>
      <vt:lpstr>Filtration Works </vt:lpstr>
      <vt:lpstr>PowerPoint Presentation</vt:lpstr>
      <vt:lpstr>Filtration Has Two Mechanisms</vt:lpstr>
      <vt:lpstr>Contact Time = Removal Results</vt:lpstr>
      <vt:lpstr>Benefits of Activated Carbon</vt:lpstr>
      <vt:lpstr>Causes of DBP Accumulation</vt:lpstr>
      <vt:lpstr>Objectives Chart</vt:lpstr>
      <vt:lpstr>Remediation Critical Control Points</vt:lpstr>
      <vt:lpstr>Distribution Applications</vt:lpstr>
      <vt:lpstr>What Contributes to Water Age?</vt:lpstr>
      <vt:lpstr>“Issues with Water Age”</vt:lpstr>
      <vt:lpstr>Technical Briefing</vt:lpstr>
      <vt:lpstr>Distribution System Treatment</vt:lpstr>
      <vt:lpstr>Sampling &amp; Laboratory Management </vt:lpstr>
      <vt:lpstr>System Wide Bacteria Testing</vt:lpstr>
      <vt:lpstr>PowerPoint Presentation</vt:lpstr>
      <vt:lpstr>Organics + Chlorine= DBP’s</vt:lpstr>
      <vt:lpstr>Water Storage</vt:lpstr>
      <vt:lpstr>Distribution Monitoring</vt:lpstr>
      <vt:lpstr>What’s next</vt:lpstr>
      <vt:lpstr>Case Study Central City WTP</vt:lpstr>
      <vt:lpstr>Case Study Bardstown WTP</vt:lpstr>
      <vt:lpstr>Case Study  Lebanon WTP</vt:lpstr>
      <vt:lpstr>QUESTIONS???????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Tactical Advantages to Improve Water Quality</dc:title>
  <dc:creator>Robert Cashion</dc:creator>
  <cp:lastModifiedBy>Brandt Cashion</cp:lastModifiedBy>
  <cp:revision>74</cp:revision>
  <cp:lastPrinted>2014-08-17T19:14:44Z</cp:lastPrinted>
  <dcterms:created xsi:type="dcterms:W3CDTF">2014-08-11T01:30:54Z</dcterms:created>
  <dcterms:modified xsi:type="dcterms:W3CDTF">2018-10-16T15:21:32Z</dcterms:modified>
</cp:coreProperties>
</file>