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73" r:id="rId2"/>
    <p:sldId id="267" r:id="rId3"/>
    <p:sldId id="271" r:id="rId4"/>
    <p:sldId id="268" r:id="rId5"/>
    <p:sldId id="274" r:id="rId6"/>
    <p:sldId id="275" r:id="rId7"/>
    <p:sldId id="276" r:id="rId8"/>
    <p:sldId id="256" r:id="rId9"/>
    <p:sldId id="263" r:id="rId10"/>
    <p:sldId id="264" r:id="rId11"/>
    <p:sldId id="265" r:id="rId12"/>
    <p:sldId id="257" r:id="rId13"/>
    <p:sldId id="259" r:id="rId14"/>
    <p:sldId id="258" r:id="rId15"/>
    <p:sldId id="260" r:id="rId16"/>
    <p:sldId id="261" r:id="rId17"/>
    <p:sldId id="262" r:id="rId18"/>
    <p:sldId id="270" r:id="rId19"/>
    <p:sldId id="272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44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3417F-D427-4DF8-B24E-237FB820D192}" type="datetimeFigureOut">
              <a:rPr lang="en-US" smtClean="0"/>
              <a:t>4/1/2018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430D14-7B12-4082-8123-F619CA258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63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Blue Earth Labs’ Cleaning Mechanisms- Source to Tap.   NSF approved Off line &amp; On Line Cleaning chemistries and products for each portion of the infrastructure.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3B165-C491-4A2F-AF98-FE63D527FA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45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2A5FF-6966-3A47-9A50-2CEDDA8D05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676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234E-0A01-4FC0-B03B-7EABB8933C3B}" type="datetimeFigureOut">
              <a:rPr lang="en-US" smtClean="0"/>
              <a:t>4/1/2018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D6B28-46E9-4410-A629-11B613B5D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768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234E-0A01-4FC0-B03B-7EABB8933C3B}" type="datetimeFigureOut">
              <a:rPr lang="en-US" smtClean="0"/>
              <a:t>4/1/2018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D6B28-46E9-4410-A629-11B613B5D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68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234E-0A01-4FC0-B03B-7EABB8933C3B}" type="datetimeFigureOut">
              <a:rPr lang="en-US" smtClean="0"/>
              <a:t>4/1/2018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D6B28-46E9-4410-A629-11B613B5D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608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234E-0A01-4FC0-B03B-7EABB8933C3B}" type="datetimeFigureOut">
              <a:rPr lang="en-US" smtClean="0"/>
              <a:t>4/1/2018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D6B28-46E9-4410-A629-11B613B5D3B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8959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234E-0A01-4FC0-B03B-7EABB8933C3B}" type="datetimeFigureOut">
              <a:rPr lang="en-US" smtClean="0"/>
              <a:t>4/1/2018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D6B28-46E9-4410-A629-11B613B5D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31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234E-0A01-4FC0-B03B-7EABB8933C3B}" type="datetimeFigureOut">
              <a:rPr lang="en-US" smtClean="0"/>
              <a:t>4/1/2018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D6B28-46E9-4410-A629-11B613B5D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226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234E-0A01-4FC0-B03B-7EABB8933C3B}" type="datetimeFigureOut">
              <a:rPr lang="en-US" smtClean="0"/>
              <a:t>4/1/2018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D6B28-46E9-4410-A629-11B613B5D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917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234E-0A01-4FC0-B03B-7EABB8933C3B}" type="datetimeFigureOut">
              <a:rPr lang="en-US" smtClean="0"/>
              <a:t>4/1/2018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D6B28-46E9-4410-A629-11B613B5D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880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234E-0A01-4FC0-B03B-7EABB8933C3B}" type="datetimeFigureOut">
              <a:rPr lang="en-US" smtClean="0"/>
              <a:t>4/1/2018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D6B28-46E9-4410-A629-11B613B5D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15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234E-0A01-4FC0-B03B-7EABB8933C3B}" type="datetimeFigureOut">
              <a:rPr lang="en-US" smtClean="0"/>
              <a:t>4/1/2018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D6B28-46E9-4410-A629-11B613B5D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07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234E-0A01-4FC0-B03B-7EABB8933C3B}" type="datetimeFigureOut">
              <a:rPr lang="en-US" smtClean="0"/>
              <a:t>4/1/2018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D6B28-46E9-4410-A629-11B613B5D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850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234E-0A01-4FC0-B03B-7EABB8933C3B}" type="datetimeFigureOut">
              <a:rPr lang="en-US" smtClean="0"/>
              <a:t>4/1/2018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D6B28-46E9-4410-A629-11B613B5D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08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234E-0A01-4FC0-B03B-7EABB8933C3B}" type="datetimeFigureOut">
              <a:rPr lang="en-US" smtClean="0"/>
              <a:t>4/1/2018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D6B28-46E9-4410-A629-11B613B5D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06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234E-0A01-4FC0-B03B-7EABB8933C3B}" type="datetimeFigureOut">
              <a:rPr lang="en-US" smtClean="0"/>
              <a:t>4/1/2018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D6B28-46E9-4410-A629-11B613B5D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703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234E-0A01-4FC0-B03B-7EABB8933C3B}" type="datetimeFigureOut">
              <a:rPr lang="en-US" smtClean="0"/>
              <a:t>4/1/2018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D6B28-46E9-4410-A629-11B613B5D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76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234E-0A01-4FC0-B03B-7EABB8933C3B}" type="datetimeFigureOut">
              <a:rPr lang="en-US" smtClean="0"/>
              <a:t>4/1/2018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D6B28-46E9-4410-A629-11B613B5D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926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234E-0A01-4FC0-B03B-7EABB8933C3B}" type="datetimeFigureOut">
              <a:rPr lang="en-US" smtClean="0"/>
              <a:t>4/1/2018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D6B28-46E9-4410-A629-11B613B5D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97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03A234E-0A01-4FC0-B03B-7EABB8933C3B}" type="datetimeFigureOut">
              <a:rPr lang="en-US" smtClean="0"/>
              <a:t>4/1/2018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33D6B28-46E9-4410-A629-11B613B5D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06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jpg"/><Relationship Id="rId4" Type="http://schemas.openxmlformats.org/officeDocument/2006/relationships/image" Target="../media/image25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Fluoride Tracer Study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71900"/>
            <a:ext cx="7924799" cy="1304784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KWWOA   61st Annual Conference</a:t>
            </a:r>
            <a:endParaRPr lang="en-US" sz="2800" b="1" dirty="0">
              <a:solidFill>
                <a:schemeClr val="tx1"/>
              </a:solidFill>
            </a:endParaRPr>
          </a:p>
          <a:p>
            <a:r>
              <a:rPr lang="en-US" sz="2800" b="1" dirty="0" smtClean="0">
                <a:solidFill>
                  <a:schemeClr val="tx1"/>
                </a:solidFill>
              </a:rPr>
              <a:t>April 9, 2018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5431273"/>
            <a:ext cx="1237059" cy="13767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5888990"/>
            <a:ext cx="3733800" cy="9690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Determine what you want to accomplish?</a:t>
            </a:r>
          </a:p>
          <a:p>
            <a:r>
              <a:rPr lang="en-US" dirty="0" smtClean="0"/>
              <a:t>Determine what other analytical tests you want to run?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791200"/>
            <a:ext cx="750094" cy="92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20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ask for approval?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8077670" cy="3424107"/>
          </a:xfrm>
        </p:spPr>
        <p:txBody>
          <a:bodyPr/>
          <a:lstStyle/>
          <a:p>
            <a:r>
              <a:rPr lang="en-US" dirty="0" smtClean="0"/>
              <a:t>Notify your Regional </a:t>
            </a:r>
            <a:r>
              <a:rPr lang="en-US" dirty="0" smtClean="0"/>
              <a:t>KY-DOW </a:t>
            </a:r>
            <a:r>
              <a:rPr lang="en-US" dirty="0" smtClean="0"/>
              <a:t>compliance assistance </a:t>
            </a:r>
          </a:p>
          <a:p>
            <a:r>
              <a:rPr lang="en-US" dirty="0" smtClean="0"/>
              <a:t>Notify your Fluoride Inspector </a:t>
            </a:r>
          </a:p>
          <a:p>
            <a:r>
              <a:rPr lang="en-US" dirty="0" smtClean="0"/>
              <a:t>Do this in writing</a:t>
            </a:r>
          </a:p>
          <a:p>
            <a:r>
              <a:rPr lang="en-US" dirty="0" smtClean="0"/>
              <a:t>Notify the public if necessary, especially if sample sites are located in/around housing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576" y="5638800"/>
            <a:ext cx="750094" cy="92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52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Dropbox\Dropbox\S4 Customer Files\Central City, KY WTP\Fluoride Presentation\Water Plant A1-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 rot="1397044">
            <a:off x="4381501" y="1742647"/>
            <a:ext cx="381000" cy="2223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6698792">
            <a:off x="4426815" y="2101382"/>
            <a:ext cx="381000" cy="2223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6698792">
            <a:off x="4250327" y="2545287"/>
            <a:ext cx="381000" cy="2223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21052695">
            <a:off x="4555128" y="2689949"/>
            <a:ext cx="381000" cy="2223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6698792">
            <a:off x="5012327" y="2927262"/>
            <a:ext cx="381000" cy="2223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6698792">
            <a:off x="4783777" y="3764486"/>
            <a:ext cx="381000" cy="2223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6612527" y="716486"/>
            <a:ext cx="381000" cy="2223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162800" y="643017"/>
            <a:ext cx="1786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Direction of Flow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6200"/>
            <a:ext cx="1292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Water Plant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791200"/>
            <a:ext cx="750094" cy="92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72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Dropbox\Dropbox\S4 Customer Files\Central City, KY WTP\Fluoride Presentation\North Side of 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87868"/>
            <a:ext cx="2132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North Portion of City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91200"/>
            <a:ext cx="750094" cy="92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1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Dropbox\Dropbox\S4 Customer Files\Central City, KY WTP\Fluoride Presentation\Central Side of 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60752"/>
            <a:ext cx="2257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Central Portion of City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60752"/>
            <a:ext cx="750094" cy="92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27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Dropbox\Dropbox\S4 Customer Files\Central City, KY WTP\Fluoride Presentation\West Side of 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62"/>
            <a:ext cx="9144000" cy="686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236434"/>
            <a:ext cx="2058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West Portion of City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791200"/>
            <a:ext cx="750094" cy="92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99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Dropbox\Dropbox\S4 Customer Files\Central City, KY WTP\Fluoride Presentation\East Side of 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81800" y="152400"/>
            <a:ext cx="1965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East Portion of City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501" y="5791200"/>
            <a:ext cx="750094" cy="92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24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Dropbox\Dropbox\S4 Customer Files\Central City, KY WTP\Fluoride Presentation\South Side of 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1"/>
            <a:ext cx="9144000" cy="685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228600"/>
            <a:ext cx="213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South Portion of City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0" y="550857"/>
            <a:ext cx="750094" cy="92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07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</a:t>
            </a:r>
            <a:r>
              <a:rPr lang="en-US" b="1" dirty="0" smtClean="0"/>
              <a:t>Biological Aspects of Corrosion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BART’s Testing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48" y="3025589"/>
            <a:ext cx="2783541" cy="352761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Iron Bacteria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97" y="3075523"/>
            <a:ext cx="3887391" cy="3477677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236" y="428857"/>
            <a:ext cx="1479597" cy="16722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85" y="128597"/>
            <a:ext cx="617564" cy="76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6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713906" y="-715400"/>
            <a:ext cx="7773338" cy="2671856"/>
          </a:xfrm>
        </p:spPr>
        <p:txBody>
          <a:bodyPr/>
          <a:lstStyle/>
          <a:p>
            <a:pPr eaLnBrk="1" hangingPunct="1"/>
            <a:r>
              <a:rPr lang="en-US" dirty="0" smtClean="0"/>
              <a:t>QUESTIONS???????</a:t>
            </a:r>
          </a:p>
        </p:txBody>
      </p:sp>
      <p:graphicFrame>
        <p:nvGraphicFramePr>
          <p:cNvPr id="6349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1370919"/>
              </p:ext>
            </p:extLst>
          </p:nvPr>
        </p:nvGraphicFramePr>
        <p:xfrm>
          <a:off x="5690980" y="870283"/>
          <a:ext cx="3211116" cy="2996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Clip" r:id="rId3" imgW="1857375" imgH="3995738" progId="MS_ClipArt_Gallery.2">
                  <p:embed/>
                </p:oleObj>
              </mc:Choice>
              <mc:Fallback>
                <p:oleObj name="Clip" r:id="rId3" imgW="1857375" imgH="399573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0980" y="870283"/>
                        <a:ext cx="3211116" cy="29968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3" name="WordArt 5"/>
          <p:cNvSpPr>
            <a:spLocks noChangeArrowheads="1" noChangeShapeType="1" noTextEdit="1"/>
          </p:cNvSpPr>
          <p:nvPr/>
        </p:nvSpPr>
        <p:spPr bwMode="auto">
          <a:xfrm>
            <a:off x="76200" y="4444076"/>
            <a:ext cx="9067800" cy="8575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5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" It's not what you know, it's knowing where to find what you need. "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400" y="3289669"/>
            <a:ext cx="6096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 </a:t>
            </a:r>
            <a:r>
              <a:rPr lang="en-US" sz="1500" b="1" dirty="0"/>
              <a:t>Contact information:</a:t>
            </a:r>
          </a:p>
          <a:p>
            <a:r>
              <a:rPr lang="en-US" sz="1500" b="1" dirty="0"/>
              <a:t>Bob </a:t>
            </a:r>
            <a:r>
              <a:rPr lang="en-US" sz="1500" b="1" dirty="0"/>
              <a:t>Cashion 270-790-2726</a:t>
            </a:r>
            <a:endParaRPr lang="en-US" sz="1500" b="1" dirty="0"/>
          </a:p>
          <a:p>
            <a:r>
              <a:rPr lang="en-US" sz="1500" b="1" dirty="0"/>
              <a:t>RKCashion @S4Water.net</a:t>
            </a:r>
            <a:endParaRPr lang="en-US" sz="15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514600" y="5301644"/>
            <a:ext cx="4598257" cy="830997"/>
          </a:xfrm>
          <a:prstGeom prst="rect">
            <a:avLst/>
          </a:prstGeom>
          <a:noFill/>
          <a:ln>
            <a:solidFill>
              <a:srgbClr val="00539B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539B"/>
                </a:solidFill>
                <a:latin typeface="+mj-lt"/>
              </a:rPr>
              <a:t>The information included in this presentation is proprietary and/or confidential, and protected from disclosure. </a:t>
            </a:r>
            <a:r>
              <a:rPr lang="en-US" sz="1200" dirty="0">
                <a:solidFill>
                  <a:srgbClr val="00539B"/>
                </a:solidFill>
                <a:latin typeface="+mj-lt"/>
              </a:rPr>
              <a:t>Do not disseminate, distribute or copy this presentation without the express consent of </a:t>
            </a:r>
            <a:r>
              <a:rPr lang="en-US" sz="1200" dirty="0">
                <a:solidFill>
                  <a:srgbClr val="00539B"/>
                </a:solidFill>
                <a:latin typeface="+mj-lt"/>
              </a:rPr>
              <a:t>S4 Water Sales &amp; </a:t>
            </a:r>
            <a:r>
              <a:rPr lang="en-US" sz="1200" dirty="0" smtClean="0">
                <a:solidFill>
                  <a:srgbClr val="00539B"/>
                </a:solidFill>
                <a:latin typeface="+mj-lt"/>
              </a:rPr>
              <a:t>Service, LLC</a:t>
            </a:r>
            <a:endParaRPr lang="en-US" sz="1200" dirty="0">
              <a:solidFill>
                <a:srgbClr val="00539B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685" y="1071321"/>
            <a:ext cx="1771650" cy="1829066"/>
          </a:xfrm>
          <a:prstGeom prst="rect">
            <a:avLst/>
          </a:prstGeom>
        </p:spPr>
      </p:pic>
      <p:sp>
        <p:nvSpPr>
          <p:cNvPr id="8" name="WordArt 5"/>
          <p:cNvSpPr>
            <a:spLocks noChangeArrowheads="1" noChangeShapeType="1" noTextEdit="1"/>
          </p:cNvSpPr>
          <p:nvPr/>
        </p:nvSpPr>
        <p:spPr bwMode="auto">
          <a:xfrm>
            <a:off x="3276600" y="903621"/>
            <a:ext cx="2857807" cy="842359"/>
          </a:xfrm>
          <a:prstGeom prst="rect">
            <a:avLst/>
          </a:prstGeom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43727"/>
              </a:avLst>
            </a:prstTxWarp>
          </a:bodyPr>
          <a:lstStyle/>
          <a:p>
            <a:pPr algn="ctr"/>
            <a:r>
              <a:rPr lang="en-US" sz="2700" b="1" kern="1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“A Team”</a:t>
            </a:r>
            <a:endParaRPr lang="en-US" sz="2700" b="1" kern="1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-685800"/>
            <a:ext cx="7773338" cy="2900495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Take Home Message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1110" y="1397067"/>
            <a:ext cx="8881782" cy="505936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Water Age – Increases formation of contaminates in tanks, pipes, pipe walls &amp; bulk water that can lead to adverse health effects.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Distribution System is a Reactor That Affects Water Quality</a:t>
            </a:r>
            <a:endParaRPr lang="en-US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Water Quality Problems: DPB’s, Nitrification, Microbial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urvival &amp; Growth and Corrosion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Residence Time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Tracer Studies Gives You Knowledge</a:t>
            </a:r>
            <a:endParaRPr lang="en-US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014" y="5562600"/>
            <a:ext cx="1406986" cy="112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66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H="1">
            <a:off x="2921795" y="2731783"/>
            <a:ext cx="650081" cy="6286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3625454" y="2743732"/>
            <a:ext cx="195033" cy="6388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374" name="TextBox 5"/>
          <p:cNvSpPr txBox="1">
            <a:spLocks noChangeArrowheads="1"/>
          </p:cNvSpPr>
          <p:nvPr/>
        </p:nvSpPr>
        <p:spPr bwMode="auto">
          <a:xfrm>
            <a:off x="3567444" y="2263249"/>
            <a:ext cx="1193006" cy="646331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1200" dirty="0">
                <a:solidFill>
                  <a:schemeClr val="tx2"/>
                </a:solidFill>
                <a:latin typeface="+mn-lt"/>
              </a:rPr>
              <a:t>Wetted Surface </a:t>
            </a:r>
            <a:r>
              <a:rPr lang="en-US" sz="1200" dirty="0">
                <a:solidFill>
                  <a:schemeClr val="tx2"/>
                </a:solidFill>
                <a:latin typeface="+mn-lt"/>
              </a:rPr>
              <a:t>cleaning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6707811" y="2564131"/>
            <a:ext cx="230269" cy="18094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n 10"/>
          <p:cNvSpPr/>
          <p:nvPr/>
        </p:nvSpPr>
        <p:spPr>
          <a:xfrm>
            <a:off x="2026918" y="3229899"/>
            <a:ext cx="228600" cy="40362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2" name="Can 11"/>
          <p:cNvSpPr/>
          <p:nvPr/>
        </p:nvSpPr>
        <p:spPr>
          <a:xfrm>
            <a:off x="2065504" y="3118088"/>
            <a:ext cx="126206" cy="1143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58379" name="TextBox 14"/>
          <p:cNvSpPr txBox="1">
            <a:spLocks noChangeArrowheads="1"/>
          </p:cNvSpPr>
          <p:nvPr/>
        </p:nvSpPr>
        <p:spPr bwMode="auto">
          <a:xfrm>
            <a:off x="1426118" y="2295518"/>
            <a:ext cx="920353" cy="646331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1200" dirty="0">
                <a:solidFill>
                  <a:schemeClr val="tx2"/>
                </a:solidFill>
                <a:latin typeface="+mn-lt"/>
              </a:rPr>
              <a:t>A</a:t>
            </a:r>
            <a:r>
              <a:rPr lang="en-US" sz="1200" dirty="0">
                <a:solidFill>
                  <a:schemeClr val="tx2"/>
                </a:solidFill>
                <a:latin typeface="+mn-lt"/>
              </a:rPr>
              <a:t>ir </a:t>
            </a:r>
            <a:r>
              <a:rPr lang="en-US" sz="1200" dirty="0">
                <a:solidFill>
                  <a:schemeClr val="tx2"/>
                </a:solidFill>
                <a:latin typeface="+mn-lt"/>
              </a:rPr>
              <a:t>scrubber cleaning</a:t>
            </a:r>
          </a:p>
        </p:txBody>
      </p:sp>
      <p:cxnSp>
        <p:nvCxnSpPr>
          <p:cNvPr id="17" name="Straight Connector 16"/>
          <p:cNvCxnSpPr>
            <a:stCxn id="58379" idx="2"/>
            <a:endCxn id="11" idx="2"/>
          </p:cNvCxnSpPr>
          <p:nvPr/>
        </p:nvCxnSpPr>
        <p:spPr>
          <a:xfrm>
            <a:off x="1886295" y="2941849"/>
            <a:ext cx="140623" cy="48986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itle 8"/>
          <p:cNvSpPr>
            <a:spLocks noGrp="1"/>
          </p:cNvSpPr>
          <p:nvPr>
            <p:ph type="title"/>
          </p:nvPr>
        </p:nvSpPr>
        <p:spPr>
          <a:xfrm>
            <a:off x="1163782" y="403406"/>
            <a:ext cx="6972300" cy="510749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b="1" dirty="0">
                <a:solidFill>
                  <a:schemeClr val="tx2"/>
                </a:solidFill>
              </a:rPr>
              <a:t>Remediation Critical Control </a:t>
            </a:r>
            <a:r>
              <a:rPr lang="en-US" b="1" dirty="0" smtClean="0">
                <a:solidFill>
                  <a:schemeClr val="tx2"/>
                </a:solidFill>
              </a:rPr>
              <a:t>Points for a Tactical Advantage </a:t>
            </a:r>
            <a:endParaRPr lang="en-US" b="1" dirty="0">
              <a:solidFill>
                <a:schemeClr val="tx2"/>
              </a:solidFill>
            </a:endParaRPr>
          </a:p>
        </p:txBody>
      </p:sp>
      <p:grpSp>
        <p:nvGrpSpPr>
          <p:cNvPr id="84" name="Group 10"/>
          <p:cNvGrpSpPr>
            <a:grpSpLocks/>
          </p:cNvGrpSpPr>
          <p:nvPr/>
        </p:nvGrpSpPr>
        <p:grpSpPr bwMode="auto">
          <a:xfrm>
            <a:off x="831273" y="1692336"/>
            <a:ext cx="7304809" cy="3502077"/>
            <a:chOff x="44450" y="762000"/>
            <a:chExt cx="8794749" cy="5179604"/>
          </a:xfrm>
        </p:grpSpPr>
        <p:sp>
          <p:nvSpPr>
            <p:cNvPr id="85" name="AutoShape 4"/>
            <p:cNvSpPr>
              <a:spLocks noChangeArrowheads="1"/>
            </p:cNvSpPr>
            <p:nvPr/>
          </p:nvSpPr>
          <p:spPr bwMode="auto">
            <a:xfrm rot="16200000" flipH="1">
              <a:off x="327618" y="3831233"/>
              <a:ext cx="609600" cy="1100543"/>
            </a:xfrm>
            <a:prstGeom prst="flowChartDelay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1350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86" name="Oval 5"/>
            <p:cNvSpPr>
              <a:spLocks noChangeArrowheads="1"/>
            </p:cNvSpPr>
            <p:nvPr/>
          </p:nvSpPr>
          <p:spPr bwMode="auto">
            <a:xfrm flipH="1">
              <a:off x="6291263" y="1965325"/>
              <a:ext cx="661987" cy="541338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1350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87" name="Rectangle 6"/>
            <p:cNvSpPr>
              <a:spLocks noChangeArrowheads="1"/>
            </p:cNvSpPr>
            <p:nvPr/>
          </p:nvSpPr>
          <p:spPr bwMode="auto">
            <a:xfrm flipH="1">
              <a:off x="7073898" y="1632585"/>
              <a:ext cx="1625600" cy="813754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r>
                <a:rPr lang="en-US" sz="1350" b="1" dirty="0">
                  <a:solidFill>
                    <a:schemeClr val="tx2"/>
                  </a:solidFill>
                  <a:latin typeface="Calibri" pitchFamily="34" charset="0"/>
                </a:rPr>
                <a:t>Storage Tank</a:t>
              </a:r>
              <a:endParaRPr lang="en-US" sz="1350" b="1" dirty="0">
                <a:solidFill>
                  <a:schemeClr val="tx2"/>
                </a:solidFill>
                <a:latin typeface="Calibri" pitchFamily="34" charset="0"/>
              </a:endParaRPr>
            </a:p>
            <a:p>
              <a:pPr algn="ctr"/>
              <a:r>
                <a:rPr lang="en-US" sz="1350" b="1" dirty="0">
                  <a:solidFill>
                    <a:schemeClr val="tx2"/>
                  </a:solidFill>
                  <a:latin typeface="Calibri" pitchFamily="34" charset="0"/>
                </a:rPr>
                <a:t>cleaning</a:t>
              </a:r>
            </a:p>
          </p:txBody>
        </p:sp>
        <p:sp>
          <p:nvSpPr>
            <p:cNvPr id="88" name="Oval 7"/>
            <p:cNvSpPr>
              <a:spLocks noChangeArrowheads="1"/>
            </p:cNvSpPr>
            <p:nvPr/>
          </p:nvSpPr>
          <p:spPr bwMode="auto">
            <a:xfrm flipH="1">
              <a:off x="6291263" y="1965325"/>
              <a:ext cx="661987" cy="541338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1350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89" name="Line 8"/>
            <p:cNvSpPr>
              <a:spLocks noChangeShapeType="1"/>
            </p:cNvSpPr>
            <p:nvPr/>
          </p:nvSpPr>
          <p:spPr bwMode="auto">
            <a:xfrm>
              <a:off x="6842125" y="2446340"/>
              <a:ext cx="220663" cy="1692274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350">
                <a:solidFill>
                  <a:schemeClr val="tx2"/>
                </a:solidFill>
              </a:endParaRPr>
            </a:p>
          </p:txBody>
        </p:sp>
        <p:sp>
          <p:nvSpPr>
            <p:cNvPr id="90" name="Line 9"/>
            <p:cNvSpPr>
              <a:spLocks noChangeShapeType="1"/>
            </p:cNvSpPr>
            <p:nvPr/>
          </p:nvSpPr>
          <p:spPr bwMode="auto">
            <a:xfrm flipH="1">
              <a:off x="6203903" y="2446340"/>
              <a:ext cx="198485" cy="1630361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350">
                <a:solidFill>
                  <a:schemeClr val="tx2"/>
                </a:solidFill>
              </a:endParaRPr>
            </a:p>
          </p:txBody>
        </p:sp>
        <p:sp>
          <p:nvSpPr>
            <p:cNvPr id="91" name="Line 10"/>
            <p:cNvSpPr>
              <a:spLocks noChangeShapeType="1"/>
            </p:cNvSpPr>
            <p:nvPr/>
          </p:nvSpPr>
          <p:spPr bwMode="auto">
            <a:xfrm flipH="1" flipV="1">
              <a:off x="1423988" y="3429000"/>
              <a:ext cx="0" cy="53340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350">
                <a:solidFill>
                  <a:schemeClr val="tx2"/>
                </a:solidFill>
              </a:endParaRPr>
            </a:p>
          </p:txBody>
        </p:sp>
        <p:sp>
          <p:nvSpPr>
            <p:cNvPr id="92" name="Line 11"/>
            <p:cNvSpPr>
              <a:spLocks noChangeShapeType="1"/>
            </p:cNvSpPr>
            <p:nvPr/>
          </p:nvSpPr>
          <p:spPr bwMode="auto">
            <a:xfrm>
              <a:off x="1423988" y="3429000"/>
              <a:ext cx="304800" cy="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350">
                <a:solidFill>
                  <a:schemeClr val="tx2"/>
                </a:solidFill>
              </a:endParaRPr>
            </a:p>
          </p:txBody>
        </p:sp>
        <p:sp>
          <p:nvSpPr>
            <p:cNvPr id="93" name="Line 12"/>
            <p:cNvSpPr>
              <a:spLocks noChangeShapeType="1"/>
            </p:cNvSpPr>
            <p:nvPr/>
          </p:nvSpPr>
          <p:spPr bwMode="auto">
            <a:xfrm>
              <a:off x="2185988" y="3352800"/>
              <a:ext cx="381000" cy="68580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350">
                <a:solidFill>
                  <a:schemeClr val="tx2"/>
                </a:solidFill>
              </a:endParaRPr>
            </a:p>
          </p:txBody>
        </p:sp>
        <p:sp>
          <p:nvSpPr>
            <p:cNvPr id="94" name="Line 13"/>
            <p:cNvSpPr>
              <a:spLocks noChangeShapeType="1"/>
            </p:cNvSpPr>
            <p:nvPr/>
          </p:nvSpPr>
          <p:spPr bwMode="auto">
            <a:xfrm>
              <a:off x="3405188" y="4114800"/>
              <a:ext cx="304800" cy="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350">
                <a:solidFill>
                  <a:schemeClr val="tx2"/>
                </a:solidFill>
              </a:endParaRPr>
            </a:p>
          </p:txBody>
        </p:sp>
        <p:sp>
          <p:nvSpPr>
            <p:cNvPr id="95" name="Line 14"/>
            <p:cNvSpPr>
              <a:spLocks noChangeShapeType="1"/>
            </p:cNvSpPr>
            <p:nvPr/>
          </p:nvSpPr>
          <p:spPr bwMode="auto">
            <a:xfrm>
              <a:off x="3862388" y="4114800"/>
              <a:ext cx="2743200" cy="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350">
                <a:solidFill>
                  <a:schemeClr val="tx2"/>
                </a:solidFill>
              </a:endParaRPr>
            </a:p>
          </p:txBody>
        </p:sp>
        <p:sp>
          <p:nvSpPr>
            <p:cNvPr id="96" name="Line 15"/>
            <p:cNvSpPr>
              <a:spLocks noChangeShapeType="1"/>
            </p:cNvSpPr>
            <p:nvPr/>
          </p:nvSpPr>
          <p:spPr bwMode="auto">
            <a:xfrm flipH="1" flipV="1">
              <a:off x="6605588" y="2438400"/>
              <a:ext cx="0" cy="167640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350">
                <a:solidFill>
                  <a:schemeClr val="tx2"/>
                </a:solidFill>
              </a:endParaRPr>
            </a:p>
          </p:txBody>
        </p:sp>
        <p:sp>
          <p:nvSpPr>
            <p:cNvPr id="97" name="Line 16"/>
            <p:cNvSpPr>
              <a:spLocks noChangeShapeType="1"/>
            </p:cNvSpPr>
            <p:nvPr/>
          </p:nvSpPr>
          <p:spPr bwMode="auto">
            <a:xfrm>
              <a:off x="6605588" y="4114800"/>
              <a:ext cx="1371600" cy="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350">
                <a:solidFill>
                  <a:schemeClr val="tx2"/>
                </a:solidFill>
              </a:endParaRPr>
            </a:p>
          </p:txBody>
        </p:sp>
        <p:sp>
          <p:nvSpPr>
            <p:cNvPr id="98" name="Line 17"/>
            <p:cNvSpPr>
              <a:spLocks noChangeShapeType="1"/>
            </p:cNvSpPr>
            <p:nvPr/>
          </p:nvSpPr>
          <p:spPr bwMode="auto">
            <a:xfrm flipH="1">
              <a:off x="1119188" y="4114800"/>
              <a:ext cx="304800" cy="30480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350">
                <a:solidFill>
                  <a:schemeClr val="tx2"/>
                </a:solidFill>
              </a:endParaRPr>
            </a:p>
          </p:txBody>
        </p:sp>
        <p:sp>
          <p:nvSpPr>
            <p:cNvPr id="99" name="Rectangle 18"/>
            <p:cNvSpPr>
              <a:spLocks noChangeArrowheads="1"/>
            </p:cNvSpPr>
            <p:nvPr/>
          </p:nvSpPr>
          <p:spPr bwMode="auto">
            <a:xfrm flipH="1">
              <a:off x="2490788" y="3429000"/>
              <a:ext cx="914400" cy="685800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1350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100" name="Rectangle 19"/>
            <p:cNvSpPr>
              <a:spLocks noChangeArrowheads="1"/>
            </p:cNvSpPr>
            <p:nvPr/>
          </p:nvSpPr>
          <p:spPr bwMode="auto">
            <a:xfrm flipH="1">
              <a:off x="2490788" y="3276600"/>
              <a:ext cx="914400" cy="838200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1350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101" name="AutoShape 20"/>
            <p:cNvSpPr>
              <a:spLocks noChangeArrowheads="1"/>
            </p:cNvSpPr>
            <p:nvPr/>
          </p:nvSpPr>
          <p:spPr bwMode="auto">
            <a:xfrm flipH="1">
              <a:off x="1344613" y="3886200"/>
              <a:ext cx="231775" cy="241300"/>
            </a:xfrm>
            <a:prstGeom prst="flowChartMagneticTap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1350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102" name="Rectangle 21"/>
            <p:cNvSpPr>
              <a:spLocks noChangeArrowheads="1"/>
            </p:cNvSpPr>
            <p:nvPr/>
          </p:nvSpPr>
          <p:spPr bwMode="auto">
            <a:xfrm flipH="1">
              <a:off x="2084388" y="3276600"/>
              <a:ext cx="177800" cy="255588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1350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103" name="Rectangle 22"/>
            <p:cNvSpPr>
              <a:spLocks noChangeArrowheads="1"/>
            </p:cNvSpPr>
            <p:nvPr/>
          </p:nvSpPr>
          <p:spPr bwMode="auto">
            <a:xfrm flipH="1">
              <a:off x="1905000" y="3276600"/>
              <a:ext cx="179388" cy="255588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1350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104" name="Rectangle 23"/>
            <p:cNvSpPr>
              <a:spLocks noChangeArrowheads="1"/>
            </p:cNvSpPr>
            <p:nvPr/>
          </p:nvSpPr>
          <p:spPr bwMode="auto">
            <a:xfrm flipH="1">
              <a:off x="1727200" y="3276600"/>
              <a:ext cx="177800" cy="255588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1350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105" name="Rectangle 24"/>
            <p:cNvSpPr>
              <a:spLocks noChangeArrowheads="1"/>
            </p:cNvSpPr>
            <p:nvPr/>
          </p:nvSpPr>
          <p:spPr bwMode="auto">
            <a:xfrm flipH="1">
              <a:off x="2084388" y="3336925"/>
              <a:ext cx="177800" cy="19526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1350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106" name="Rectangle 25"/>
            <p:cNvSpPr>
              <a:spLocks noChangeArrowheads="1"/>
            </p:cNvSpPr>
            <p:nvPr/>
          </p:nvSpPr>
          <p:spPr bwMode="auto">
            <a:xfrm flipH="1">
              <a:off x="1905000" y="3336925"/>
              <a:ext cx="179388" cy="19526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1350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107" name="Rectangle 26"/>
            <p:cNvSpPr>
              <a:spLocks noChangeArrowheads="1"/>
            </p:cNvSpPr>
            <p:nvPr/>
          </p:nvSpPr>
          <p:spPr bwMode="auto">
            <a:xfrm flipH="1">
              <a:off x="1727200" y="3336925"/>
              <a:ext cx="177800" cy="19526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1350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108" name="AutoShape 27"/>
            <p:cNvSpPr>
              <a:spLocks noChangeArrowheads="1"/>
            </p:cNvSpPr>
            <p:nvPr/>
          </p:nvSpPr>
          <p:spPr bwMode="auto">
            <a:xfrm flipH="1">
              <a:off x="3706813" y="3886200"/>
              <a:ext cx="231775" cy="241300"/>
            </a:xfrm>
            <a:prstGeom prst="flowChartMagneticTape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1350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109" name="Rectangle 28"/>
            <p:cNvSpPr>
              <a:spLocks noChangeArrowheads="1"/>
            </p:cNvSpPr>
            <p:nvPr/>
          </p:nvSpPr>
          <p:spPr bwMode="auto">
            <a:xfrm flipH="1">
              <a:off x="7950200" y="3657600"/>
              <a:ext cx="547688" cy="457200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1350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110" name="AutoShape 29"/>
            <p:cNvSpPr>
              <a:spLocks noChangeArrowheads="1"/>
            </p:cNvSpPr>
            <p:nvPr/>
          </p:nvSpPr>
          <p:spPr bwMode="auto">
            <a:xfrm flipH="1">
              <a:off x="7748588" y="3429000"/>
              <a:ext cx="950912" cy="228600"/>
            </a:xfrm>
            <a:prstGeom prst="triangle">
              <a:avLst>
                <a:gd name="adj" fmla="val 50000"/>
              </a:avLst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1350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111" name="Line 30"/>
            <p:cNvSpPr>
              <a:spLocks noChangeShapeType="1"/>
            </p:cNvSpPr>
            <p:nvPr/>
          </p:nvSpPr>
          <p:spPr bwMode="auto">
            <a:xfrm flipH="1" flipV="1">
              <a:off x="7977188" y="3886200"/>
              <a:ext cx="0" cy="22860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350">
                <a:solidFill>
                  <a:schemeClr val="tx2"/>
                </a:solidFill>
              </a:endParaRPr>
            </a:p>
          </p:txBody>
        </p:sp>
        <p:sp>
          <p:nvSpPr>
            <p:cNvPr id="112" name="Line 31"/>
            <p:cNvSpPr>
              <a:spLocks noChangeShapeType="1"/>
            </p:cNvSpPr>
            <p:nvPr/>
          </p:nvSpPr>
          <p:spPr bwMode="auto">
            <a:xfrm>
              <a:off x="7977188" y="3886200"/>
              <a:ext cx="76200" cy="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350">
                <a:solidFill>
                  <a:schemeClr val="tx2"/>
                </a:solidFill>
              </a:endParaRPr>
            </a:p>
          </p:txBody>
        </p:sp>
        <p:sp>
          <p:nvSpPr>
            <p:cNvPr id="113" name="Rectangle 32"/>
            <p:cNvSpPr>
              <a:spLocks noChangeArrowheads="1"/>
            </p:cNvSpPr>
            <p:nvPr/>
          </p:nvSpPr>
          <p:spPr bwMode="auto">
            <a:xfrm flipH="1">
              <a:off x="7975600" y="2857500"/>
              <a:ext cx="547688" cy="457200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1350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114" name="AutoShape 33"/>
            <p:cNvSpPr>
              <a:spLocks noChangeArrowheads="1"/>
            </p:cNvSpPr>
            <p:nvPr/>
          </p:nvSpPr>
          <p:spPr bwMode="auto">
            <a:xfrm flipH="1">
              <a:off x="7773988" y="2628900"/>
              <a:ext cx="950912" cy="228600"/>
            </a:xfrm>
            <a:prstGeom prst="triangle">
              <a:avLst>
                <a:gd name="adj" fmla="val 50000"/>
              </a:avLst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1350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115" name="Line 34"/>
            <p:cNvSpPr>
              <a:spLocks noChangeShapeType="1"/>
            </p:cNvSpPr>
            <p:nvPr/>
          </p:nvSpPr>
          <p:spPr bwMode="auto">
            <a:xfrm flipH="1" flipV="1">
              <a:off x="8002588" y="3086100"/>
              <a:ext cx="0" cy="22860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350">
                <a:solidFill>
                  <a:schemeClr val="tx2"/>
                </a:solidFill>
              </a:endParaRPr>
            </a:p>
          </p:txBody>
        </p:sp>
        <p:sp>
          <p:nvSpPr>
            <p:cNvPr id="116" name="Line 35"/>
            <p:cNvSpPr>
              <a:spLocks noChangeShapeType="1"/>
            </p:cNvSpPr>
            <p:nvPr/>
          </p:nvSpPr>
          <p:spPr bwMode="auto">
            <a:xfrm>
              <a:off x="8002588" y="3086100"/>
              <a:ext cx="76200" cy="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350">
                <a:solidFill>
                  <a:schemeClr val="tx2"/>
                </a:solidFill>
              </a:endParaRPr>
            </a:p>
          </p:txBody>
        </p:sp>
        <p:sp>
          <p:nvSpPr>
            <p:cNvPr id="117" name="Line 36"/>
            <p:cNvSpPr>
              <a:spLocks noChangeShapeType="1"/>
            </p:cNvSpPr>
            <p:nvPr/>
          </p:nvSpPr>
          <p:spPr bwMode="auto">
            <a:xfrm flipH="1" flipV="1">
              <a:off x="7658100" y="3314700"/>
              <a:ext cx="0" cy="76200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350">
                <a:solidFill>
                  <a:schemeClr val="tx2"/>
                </a:solidFill>
              </a:endParaRPr>
            </a:p>
          </p:txBody>
        </p:sp>
        <p:sp>
          <p:nvSpPr>
            <p:cNvPr id="118" name="Line 37"/>
            <p:cNvSpPr>
              <a:spLocks noChangeShapeType="1"/>
            </p:cNvSpPr>
            <p:nvPr/>
          </p:nvSpPr>
          <p:spPr bwMode="auto">
            <a:xfrm flipH="1">
              <a:off x="7658100" y="3314700"/>
              <a:ext cx="304800" cy="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350">
                <a:solidFill>
                  <a:schemeClr val="tx2"/>
                </a:solidFill>
              </a:endParaRPr>
            </a:p>
          </p:txBody>
        </p:sp>
        <p:sp>
          <p:nvSpPr>
            <p:cNvPr id="119" name="Rectangle 38"/>
            <p:cNvSpPr>
              <a:spLocks noChangeArrowheads="1"/>
            </p:cNvSpPr>
            <p:nvPr/>
          </p:nvSpPr>
          <p:spPr bwMode="auto">
            <a:xfrm flipH="1">
              <a:off x="7935913" y="4457700"/>
              <a:ext cx="547687" cy="457200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1350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120" name="AutoShape 39"/>
            <p:cNvSpPr>
              <a:spLocks noChangeArrowheads="1"/>
            </p:cNvSpPr>
            <p:nvPr/>
          </p:nvSpPr>
          <p:spPr bwMode="auto">
            <a:xfrm flipH="1">
              <a:off x="7734300" y="4229100"/>
              <a:ext cx="950913" cy="228600"/>
            </a:xfrm>
            <a:prstGeom prst="triangle">
              <a:avLst>
                <a:gd name="adj" fmla="val 50000"/>
              </a:avLst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1350">
                <a:solidFill>
                  <a:schemeClr val="tx2"/>
                </a:solidFill>
                <a:latin typeface="Calibri" pitchFamily="34" charset="0"/>
              </a:endParaRPr>
            </a:p>
          </p:txBody>
        </p:sp>
        <p:sp>
          <p:nvSpPr>
            <p:cNvPr id="121" name="Line 40"/>
            <p:cNvSpPr>
              <a:spLocks noChangeShapeType="1"/>
            </p:cNvSpPr>
            <p:nvPr/>
          </p:nvSpPr>
          <p:spPr bwMode="auto">
            <a:xfrm flipH="1" flipV="1">
              <a:off x="7962900" y="4686300"/>
              <a:ext cx="0" cy="22860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350">
                <a:solidFill>
                  <a:schemeClr val="tx2"/>
                </a:solidFill>
              </a:endParaRPr>
            </a:p>
          </p:txBody>
        </p:sp>
        <p:sp>
          <p:nvSpPr>
            <p:cNvPr id="122" name="Line 41"/>
            <p:cNvSpPr>
              <a:spLocks noChangeShapeType="1"/>
            </p:cNvSpPr>
            <p:nvPr/>
          </p:nvSpPr>
          <p:spPr bwMode="auto">
            <a:xfrm>
              <a:off x="7962900" y="4686300"/>
              <a:ext cx="76200" cy="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350">
                <a:solidFill>
                  <a:schemeClr val="tx2"/>
                </a:solidFill>
              </a:endParaRPr>
            </a:p>
          </p:txBody>
        </p:sp>
        <p:sp>
          <p:nvSpPr>
            <p:cNvPr id="123" name="Line 42"/>
            <p:cNvSpPr>
              <a:spLocks noChangeShapeType="1"/>
            </p:cNvSpPr>
            <p:nvPr/>
          </p:nvSpPr>
          <p:spPr bwMode="auto">
            <a:xfrm flipH="1">
              <a:off x="7658100" y="4914900"/>
              <a:ext cx="304800" cy="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350">
                <a:solidFill>
                  <a:schemeClr val="tx2"/>
                </a:solidFill>
              </a:endParaRPr>
            </a:p>
          </p:txBody>
        </p:sp>
        <p:sp>
          <p:nvSpPr>
            <p:cNvPr id="124" name="Line 43"/>
            <p:cNvSpPr>
              <a:spLocks noChangeShapeType="1"/>
            </p:cNvSpPr>
            <p:nvPr/>
          </p:nvSpPr>
          <p:spPr bwMode="auto">
            <a:xfrm flipH="1" flipV="1">
              <a:off x="7658100" y="4076700"/>
              <a:ext cx="0" cy="83820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350">
                <a:solidFill>
                  <a:schemeClr val="tx2"/>
                </a:solidFill>
              </a:endParaRPr>
            </a:p>
          </p:txBody>
        </p:sp>
        <p:sp>
          <p:nvSpPr>
            <p:cNvPr id="125" name="Line 44"/>
            <p:cNvSpPr>
              <a:spLocks noChangeShapeType="1"/>
            </p:cNvSpPr>
            <p:nvPr/>
          </p:nvSpPr>
          <p:spPr bwMode="auto">
            <a:xfrm flipH="1">
              <a:off x="5905500" y="4686300"/>
              <a:ext cx="1752600" cy="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350">
                <a:solidFill>
                  <a:schemeClr val="tx2"/>
                </a:solidFill>
              </a:endParaRPr>
            </a:p>
          </p:txBody>
        </p:sp>
        <p:sp>
          <p:nvSpPr>
            <p:cNvPr id="126" name="Line 45"/>
            <p:cNvSpPr>
              <a:spLocks noChangeShapeType="1"/>
            </p:cNvSpPr>
            <p:nvPr/>
          </p:nvSpPr>
          <p:spPr bwMode="auto">
            <a:xfrm flipH="1">
              <a:off x="5905500" y="4138613"/>
              <a:ext cx="0" cy="547687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350">
                <a:solidFill>
                  <a:schemeClr val="tx2"/>
                </a:solidFill>
              </a:endParaRPr>
            </a:p>
          </p:txBody>
        </p:sp>
        <p:sp>
          <p:nvSpPr>
            <p:cNvPr id="127" name="Rectangle 46"/>
            <p:cNvSpPr>
              <a:spLocks noChangeArrowheads="1"/>
            </p:cNvSpPr>
            <p:nvPr/>
          </p:nvSpPr>
          <p:spPr bwMode="auto">
            <a:xfrm>
              <a:off x="44450" y="5105399"/>
              <a:ext cx="3894137" cy="682807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2"/>
                  </a:solidFill>
                  <a:cs typeface="Calibri" pitchFamily="34" charset="0"/>
                </a:rPr>
                <a:t>Source Water Protection, Raw Water Line </a:t>
              </a:r>
              <a:r>
                <a:rPr lang="en-US" sz="1200" b="1" dirty="0">
                  <a:solidFill>
                    <a:schemeClr val="tx2"/>
                  </a:solidFill>
                  <a:cs typeface="Calibri" pitchFamily="34" charset="0"/>
                </a:rPr>
                <a:t>&amp; </a:t>
              </a:r>
              <a:r>
                <a:rPr lang="en-US" sz="1200" b="1" dirty="0">
                  <a:solidFill>
                    <a:schemeClr val="tx2"/>
                  </a:solidFill>
                  <a:cs typeface="Calibri" pitchFamily="34" charset="0"/>
                </a:rPr>
                <a:t>Storage cleaning</a:t>
              </a:r>
              <a:endParaRPr lang="en-US" sz="1200" b="1" dirty="0">
                <a:solidFill>
                  <a:schemeClr val="tx2"/>
                </a:solidFill>
                <a:cs typeface="Calibri" pitchFamily="34" charset="0"/>
              </a:endParaRPr>
            </a:p>
          </p:txBody>
        </p:sp>
        <p:sp>
          <p:nvSpPr>
            <p:cNvPr id="128" name="Rectangle 47"/>
            <p:cNvSpPr>
              <a:spLocks noChangeArrowheads="1"/>
            </p:cNvSpPr>
            <p:nvPr/>
          </p:nvSpPr>
          <p:spPr bwMode="auto">
            <a:xfrm>
              <a:off x="82147" y="855868"/>
              <a:ext cx="2353010" cy="409684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tabLst>
                  <a:tab pos="171450" algn="l"/>
                </a:tabLst>
              </a:pPr>
              <a:r>
                <a:rPr lang="en-US" sz="1200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	</a:t>
              </a:r>
              <a:r>
                <a:rPr lang="en-US" sz="1200" b="1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Filtration Media </a:t>
              </a:r>
              <a:r>
                <a:rPr lang="en-US" sz="1200" b="1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cleaning</a:t>
              </a:r>
            </a:p>
          </p:txBody>
        </p:sp>
        <p:sp>
          <p:nvSpPr>
            <p:cNvPr id="129" name="Rectangle 48"/>
            <p:cNvSpPr>
              <a:spLocks noChangeArrowheads="1"/>
            </p:cNvSpPr>
            <p:nvPr/>
          </p:nvSpPr>
          <p:spPr bwMode="auto">
            <a:xfrm>
              <a:off x="4234892" y="5486399"/>
              <a:ext cx="4604307" cy="455205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tabLst>
                  <a:tab pos="211931" algn="l"/>
                </a:tabLst>
              </a:pPr>
              <a:r>
                <a:rPr lang="en-US" sz="14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Distribution Line </a:t>
              </a:r>
              <a:r>
                <a:rPr lang="en-US" sz="14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Cleaning</a:t>
              </a:r>
              <a:endParaRPr lang="en-US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30" name="Group 49"/>
            <p:cNvGrpSpPr>
              <a:grpSpLocks/>
            </p:cNvGrpSpPr>
            <p:nvPr/>
          </p:nvGrpSpPr>
          <p:grpSpPr bwMode="auto">
            <a:xfrm>
              <a:off x="7696200" y="762000"/>
              <a:ext cx="950913" cy="685800"/>
              <a:chOff x="2417" y="912"/>
              <a:chExt cx="599" cy="432"/>
            </a:xfrm>
          </p:grpSpPr>
          <p:sp>
            <p:nvSpPr>
              <p:cNvPr id="149" name="Rectangle 50"/>
              <p:cNvSpPr>
                <a:spLocks noChangeArrowheads="1"/>
              </p:cNvSpPr>
              <p:nvPr/>
            </p:nvSpPr>
            <p:spPr bwMode="auto">
              <a:xfrm flipH="1">
                <a:off x="2544" y="1056"/>
                <a:ext cx="345" cy="288"/>
              </a:xfrm>
              <a:prstGeom prst="rect">
                <a:avLst/>
              </a:prstGeom>
              <a:ln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en-US" sz="1350">
                  <a:solidFill>
                    <a:schemeClr val="tx2"/>
                  </a:solidFill>
                  <a:latin typeface="Calibri" pitchFamily="34" charset="0"/>
                </a:endParaRPr>
              </a:p>
            </p:txBody>
          </p:sp>
          <p:sp>
            <p:nvSpPr>
              <p:cNvPr id="150" name="AutoShape 51"/>
              <p:cNvSpPr>
                <a:spLocks noChangeArrowheads="1"/>
              </p:cNvSpPr>
              <p:nvPr/>
            </p:nvSpPr>
            <p:spPr bwMode="auto">
              <a:xfrm flipH="1">
                <a:off x="2417" y="912"/>
                <a:ext cx="599" cy="144"/>
              </a:xfrm>
              <a:prstGeom prst="triangle">
                <a:avLst>
                  <a:gd name="adj" fmla="val 50000"/>
                </a:avLst>
              </a:prstGeom>
              <a:ln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en-US" sz="1350">
                  <a:solidFill>
                    <a:schemeClr val="tx2"/>
                  </a:solidFill>
                  <a:latin typeface="Calibri" pitchFamily="34" charset="0"/>
                </a:endParaRPr>
              </a:p>
            </p:txBody>
          </p:sp>
          <p:sp>
            <p:nvSpPr>
              <p:cNvPr id="151" name="Line 52"/>
              <p:cNvSpPr>
                <a:spLocks noChangeShapeType="1"/>
              </p:cNvSpPr>
              <p:nvPr/>
            </p:nvSpPr>
            <p:spPr bwMode="auto">
              <a:xfrm flipH="1" flipV="1">
                <a:off x="2561" y="1200"/>
                <a:ext cx="0" cy="144"/>
              </a:xfrm>
              <a:prstGeom prst="line">
                <a:avLst/>
              </a:prstGeom>
              <a:ln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en-US" sz="1350">
                  <a:solidFill>
                    <a:schemeClr val="tx2"/>
                  </a:solidFill>
                </a:endParaRPr>
              </a:p>
            </p:txBody>
          </p:sp>
          <p:sp>
            <p:nvSpPr>
              <p:cNvPr id="152" name="Line 53"/>
              <p:cNvSpPr>
                <a:spLocks noChangeShapeType="1"/>
              </p:cNvSpPr>
              <p:nvPr/>
            </p:nvSpPr>
            <p:spPr bwMode="auto">
              <a:xfrm>
                <a:off x="2561" y="1200"/>
                <a:ext cx="48" cy="0"/>
              </a:xfrm>
              <a:prstGeom prst="line">
                <a:avLst/>
              </a:prstGeom>
              <a:ln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en-US" sz="135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131" name="Group 54"/>
            <p:cNvGrpSpPr>
              <a:grpSpLocks/>
            </p:cNvGrpSpPr>
            <p:nvPr/>
          </p:nvGrpSpPr>
          <p:grpSpPr bwMode="auto">
            <a:xfrm>
              <a:off x="5029200" y="762000"/>
              <a:ext cx="950913" cy="685800"/>
              <a:chOff x="2705" y="384"/>
              <a:chExt cx="599" cy="432"/>
            </a:xfrm>
          </p:grpSpPr>
          <p:sp>
            <p:nvSpPr>
              <p:cNvPr id="145" name="Rectangle 55"/>
              <p:cNvSpPr>
                <a:spLocks noChangeArrowheads="1"/>
              </p:cNvSpPr>
              <p:nvPr/>
            </p:nvSpPr>
            <p:spPr bwMode="auto">
              <a:xfrm flipH="1">
                <a:off x="2832" y="528"/>
                <a:ext cx="345" cy="288"/>
              </a:xfrm>
              <a:prstGeom prst="rect">
                <a:avLst/>
              </a:prstGeom>
              <a:ln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en-US" sz="1350">
                  <a:solidFill>
                    <a:schemeClr val="tx2"/>
                  </a:solidFill>
                  <a:latin typeface="Calibri" pitchFamily="34" charset="0"/>
                </a:endParaRPr>
              </a:p>
            </p:txBody>
          </p:sp>
          <p:sp>
            <p:nvSpPr>
              <p:cNvPr id="146" name="AutoShape 56"/>
              <p:cNvSpPr>
                <a:spLocks noChangeArrowheads="1"/>
              </p:cNvSpPr>
              <p:nvPr/>
            </p:nvSpPr>
            <p:spPr bwMode="auto">
              <a:xfrm flipH="1">
                <a:off x="2705" y="384"/>
                <a:ext cx="599" cy="144"/>
              </a:xfrm>
              <a:prstGeom prst="triangle">
                <a:avLst>
                  <a:gd name="adj" fmla="val 50000"/>
                </a:avLst>
              </a:prstGeom>
              <a:ln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en-US" sz="1350">
                  <a:solidFill>
                    <a:schemeClr val="tx2"/>
                  </a:solidFill>
                  <a:latin typeface="Calibri" pitchFamily="34" charset="0"/>
                </a:endParaRPr>
              </a:p>
            </p:txBody>
          </p:sp>
          <p:sp>
            <p:nvSpPr>
              <p:cNvPr id="147" name="Line 57"/>
              <p:cNvSpPr>
                <a:spLocks noChangeShapeType="1"/>
              </p:cNvSpPr>
              <p:nvPr/>
            </p:nvSpPr>
            <p:spPr bwMode="auto">
              <a:xfrm flipH="1" flipV="1">
                <a:off x="2849" y="672"/>
                <a:ext cx="0" cy="144"/>
              </a:xfrm>
              <a:prstGeom prst="line">
                <a:avLst/>
              </a:prstGeom>
              <a:ln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en-US" sz="1350">
                  <a:solidFill>
                    <a:schemeClr val="tx2"/>
                  </a:solidFill>
                </a:endParaRPr>
              </a:p>
            </p:txBody>
          </p:sp>
          <p:sp>
            <p:nvSpPr>
              <p:cNvPr id="148" name="Line 58"/>
              <p:cNvSpPr>
                <a:spLocks noChangeShapeType="1"/>
              </p:cNvSpPr>
              <p:nvPr/>
            </p:nvSpPr>
            <p:spPr bwMode="auto">
              <a:xfrm>
                <a:off x="2849" y="672"/>
                <a:ext cx="48" cy="0"/>
              </a:xfrm>
              <a:prstGeom prst="line">
                <a:avLst/>
              </a:prstGeom>
              <a:ln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en-US" sz="135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132" name="Group 59"/>
            <p:cNvGrpSpPr>
              <a:grpSpLocks/>
            </p:cNvGrpSpPr>
            <p:nvPr/>
          </p:nvGrpSpPr>
          <p:grpSpPr bwMode="auto">
            <a:xfrm>
              <a:off x="6324600" y="762000"/>
              <a:ext cx="950913" cy="685800"/>
              <a:chOff x="2705" y="384"/>
              <a:chExt cx="599" cy="432"/>
            </a:xfrm>
          </p:grpSpPr>
          <p:sp>
            <p:nvSpPr>
              <p:cNvPr id="141" name="Rectangle 60"/>
              <p:cNvSpPr>
                <a:spLocks noChangeArrowheads="1"/>
              </p:cNvSpPr>
              <p:nvPr/>
            </p:nvSpPr>
            <p:spPr bwMode="auto">
              <a:xfrm flipH="1">
                <a:off x="2832" y="528"/>
                <a:ext cx="345" cy="288"/>
              </a:xfrm>
              <a:prstGeom prst="rect">
                <a:avLst/>
              </a:prstGeom>
              <a:ln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en-US" sz="1350">
                  <a:solidFill>
                    <a:schemeClr val="tx2"/>
                  </a:solidFill>
                  <a:latin typeface="Calibri" pitchFamily="34" charset="0"/>
                </a:endParaRPr>
              </a:p>
            </p:txBody>
          </p:sp>
          <p:sp>
            <p:nvSpPr>
              <p:cNvPr id="142" name="AutoShape 61"/>
              <p:cNvSpPr>
                <a:spLocks noChangeArrowheads="1"/>
              </p:cNvSpPr>
              <p:nvPr/>
            </p:nvSpPr>
            <p:spPr bwMode="auto">
              <a:xfrm flipH="1">
                <a:off x="2705" y="384"/>
                <a:ext cx="599" cy="144"/>
              </a:xfrm>
              <a:prstGeom prst="triangle">
                <a:avLst>
                  <a:gd name="adj" fmla="val 50000"/>
                </a:avLst>
              </a:prstGeom>
              <a:ln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en-US" sz="1350">
                  <a:solidFill>
                    <a:schemeClr val="tx2"/>
                  </a:solidFill>
                  <a:latin typeface="Calibri" pitchFamily="34" charset="0"/>
                </a:endParaRPr>
              </a:p>
            </p:txBody>
          </p:sp>
          <p:sp>
            <p:nvSpPr>
              <p:cNvPr id="143" name="Line 62"/>
              <p:cNvSpPr>
                <a:spLocks noChangeShapeType="1"/>
              </p:cNvSpPr>
              <p:nvPr/>
            </p:nvSpPr>
            <p:spPr bwMode="auto">
              <a:xfrm flipH="1" flipV="1">
                <a:off x="2849" y="672"/>
                <a:ext cx="0" cy="144"/>
              </a:xfrm>
              <a:prstGeom prst="line">
                <a:avLst/>
              </a:prstGeom>
              <a:ln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en-US" sz="1350">
                  <a:solidFill>
                    <a:schemeClr val="tx2"/>
                  </a:solidFill>
                </a:endParaRPr>
              </a:p>
            </p:txBody>
          </p:sp>
          <p:sp>
            <p:nvSpPr>
              <p:cNvPr id="144" name="Line 63"/>
              <p:cNvSpPr>
                <a:spLocks noChangeShapeType="1"/>
              </p:cNvSpPr>
              <p:nvPr/>
            </p:nvSpPr>
            <p:spPr bwMode="auto">
              <a:xfrm>
                <a:off x="2849" y="672"/>
                <a:ext cx="48" cy="0"/>
              </a:xfrm>
              <a:prstGeom prst="line">
                <a:avLst/>
              </a:prstGeom>
              <a:ln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en-US" sz="135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133" name="Line 64"/>
            <p:cNvSpPr>
              <a:spLocks noChangeShapeType="1"/>
            </p:cNvSpPr>
            <p:nvPr/>
          </p:nvSpPr>
          <p:spPr bwMode="auto">
            <a:xfrm flipH="1">
              <a:off x="4876800" y="1447800"/>
              <a:ext cx="3048000" cy="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350">
                <a:solidFill>
                  <a:schemeClr val="tx2"/>
                </a:solidFill>
              </a:endParaRPr>
            </a:p>
          </p:txBody>
        </p:sp>
        <p:sp>
          <p:nvSpPr>
            <p:cNvPr id="134" name="Line 65"/>
            <p:cNvSpPr>
              <a:spLocks noChangeShapeType="1"/>
            </p:cNvSpPr>
            <p:nvPr/>
          </p:nvSpPr>
          <p:spPr bwMode="auto">
            <a:xfrm flipH="1">
              <a:off x="4876800" y="1447800"/>
              <a:ext cx="0" cy="266700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350">
                <a:solidFill>
                  <a:schemeClr val="tx2"/>
                </a:solidFill>
              </a:endParaRPr>
            </a:p>
          </p:txBody>
        </p:sp>
        <p:sp>
          <p:nvSpPr>
            <p:cNvPr id="135" name="Line 66"/>
            <p:cNvSpPr>
              <a:spLocks noChangeShapeType="1"/>
            </p:cNvSpPr>
            <p:nvPr/>
          </p:nvSpPr>
          <p:spPr bwMode="auto">
            <a:xfrm flipH="1" flipV="1">
              <a:off x="4876800" y="2057400"/>
              <a:ext cx="1143000" cy="342900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350">
                <a:solidFill>
                  <a:schemeClr val="tx2"/>
                </a:solidFill>
              </a:endParaRPr>
            </a:p>
          </p:txBody>
        </p:sp>
        <p:sp>
          <p:nvSpPr>
            <p:cNvPr id="136" name="Line 67"/>
            <p:cNvSpPr>
              <a:spLocks noChangeShapeType="1"/>
            </p:cNvSpPr>
            <p:nvPr/>
          </p:nvSpPr>
          <p:spPr bwMode="auto">
            <a:xfrm flipH="1" flipV="1">
              <a:off x="3200400" y="4191000"/>
              <a:ext cx="2819400" cy="129540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350">
                <a:solidFill>
                  <a:schemeClr val="tx2"/>
                </a:solidFill>
              </a:endParaRPr>
            </a:p>
          </p:txBody>
        </p:sp>
        <p:sp>
          <p:nvSpPr>
            <p:cNvPr id="137" name="Line 68"/>
            <p:cNvSpPr>
              <a:spLocks noChangeShapeType="1"/>
            </p:cNvSpPr>
            <p:nvPr/>
          </p:nvSpPr>
          <p:spPr bwMode="auto">
            <a:xfrm flipV="1">
              <a:off x="6019800" y="3505200"/>
              <a:ext cx="533400" cy="198120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350">
                <a:solidFill>
                  <a:schemeClr val="tx2"/>
                </a:solidFill>
              </a:endParaRPr>
            </a:p>
          </p:txBody>
        </p:sp>
        <p:sp>
          <p:nvSpPr>
            <p:cNvPr id="138" name="Line 69"/>
            <p:cNvSpPr>
              <a:spLocks noChangeShapeType="1"/>
            </p:cNvSpPr>
            <p:nvPr/>
          </p:nvSpPr>
          <p:spPr bwMode="auto">
            <a:xfrm flipV="1">
              <a:off x="6019799" y="4572002"/>
              <a:ext cx="1638300" cy="914399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350">
                <a:solidFill>
                  <a:schemeClr val="tx2"/>
                </a:solidFill>
              </a:endParaRPr>
            </a:p>
          </p:txBody>
        </p:sp>
        <p:sp>
          <p:nvSpPr>
            <p:cNvPr id="139" name="Line 70"/>
            <p:cNvSpPr>
              <a:spLocks noChangeShapeType="1"/>
            </p:cNvSpPr>
            <p:nvPr/>
          </p:nvSpPr>
          <p:spPr bwMode="auto">
            <a:xfrm flipH="1" flipV="1">
              <a:off x="914400" y="4648200"/>
              <a:ext cx="76200" cy="45720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350">
                <a:solidFill>
                  <a:schemeClr val="tx2"/>
                </a:solidFill>
              </a:endParaRPr>
            </a:p>
          </p:txBody>
        </p:sp>
        <p:sp>
          <p:nvSpPr>
            <p:cNvPr id="140" name="Line 71"/>
            <p:cNvSpPr>
              <a:spLocks noChangeShapeType="1"/>
            </p:cNvSpPr>
            <p:nvPr/>
          </p:nvSpPr>
          <p:spPr bwMode="auto">
            <a:xfrm flipH="1" flipV="1">
              <a:off x="1460500" y="1582530"/>
              <a:ext cx="520698" cy="1617870"/>
            </a:xfrm>
            <a:prstGeom prst="lin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350">
                <a:solidFill>
                  <a:schemeClr val="tx2"/>
                </a:solidFill>
              </a:endParaRPr>
            </a:p>
          </p:txBody>
        </p:sp>
      </p:grpSp>
      <p:sp>
        <p:nvSpPr>
          <p:cNvPr id="158" name="Line 66"/>
          <p:cNvSpPr>
            <a:spLocks noChangeShapeType="1"/>
          </p:cNvSpPr>
          <p:nvPr/>
        </p:nvSpPr>
        <p:spPr bwMode="auto">
          <a:xfrm flipH="1" flipV="1">
            <a:off x="4855553" y="1851314"/>
            <a:ext cx="0" cy="2437519"/>
          </a:xfrm>
          <a:prstGeom prst="line">
            <a:avLst/>
          </a:prstGeom>
          <a:noFill/>
          <a:ln w="76200">
            <a:solidFill>
              <a:schemeClr val="accent5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cxnSp>
        <p:nvCxnSpPr>
          <p:cNvPr id="7" name="Straight Connector 6"/>
          <p:cNvCxnSpPr/>
          <p:nvPr/>
        </p:nvCxnSpPr>
        <p:spPr>
          <a:xfrm>
            <a:off x="2104262" y="4033206"/>
            <a:ext cx="905748" cy="6028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 rot="20129613">
            <a:off x="4623634" y="3411844"/>
            <a:ext cx="442037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Water Contact Time</a:t>
            </a:r>
            <a:endParaRPr lang="en-US" sz="405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0516" y="5117691"/>
            <a:ext cx="5541207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Wetted Surfaces</a:t>
            </a:r>
            <a:endParaRPr lang="en-US" sz="405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19191561">
            <a:off x="936550" y="3224980"/>
            <a:ext cx="2456701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r>
              <a:rPr lang="en-US" sz="40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-6 Hrs.</a:t>
            </a:r>
            <a:endParaRPr lang="en-US" sz="40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53" name="Rectangle 152"/>
          <p:cNvSpPr/>
          <p:nvPr/>
        </p:nvSpPr>
        <p:spPr>
          <a:xfrm rot="19961031">
            <a:off x="4792304" y="2615649"/>
            <a:ext cx="3876132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24-96 + </a:t>
            </a:r>
            <a:r>
              <a:rPr lang="en-US" sz="40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Hrs.</a:t>
            </a:r>
            <a:endParaRPr lang="en-US" sz="40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594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dissolve/>
        <p:sndAc>
          <p:endSnd/>
        </p:sndAc>
      </p:transition>
    </mc:Choice>
    <mc:Fallback xmlns="">
      <p:transition>
        <p:dissolv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Water Reactions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 descr="distribution-react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44" y="1719262"/>
            <a:ext cx="7820526" cy="41338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3" y="5886451"/>
            <a:ext cx="750094" cy="92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76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57200"/>
            <a:ext cx="8458670" cy="2671895"/>
          </a:xfrm>
        </p:spPr>
        <p:txBody>
          <a:bodyPr/>
          <a:lstStyle/>
          <a:p>
            <a:r>
              <a:rPr lang="en-US" dirty="0" smtClean="0"/>
              <a:t>What Contributes to Water Age?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6200" y="1600200"/>
            <a:ext cx="4114800" cy="5105399"/>
          </a:xfrm>
        </p:spPr>
        <p:txBody>
          <a:bodyPr/>
          <a:lstStyle/>
          <a:p>
            <a:r>
              <a:rPr lang="en-US" dirty="0" smtClean="0"/>
              <a:t>Long Residence time in storage tanks</a:t>
            </a:r>
          </a:p>
          <a:p>
            <a:r>
              <a:rPr lang="en-US" dirty="0" smtClean="0"/>
              <a:t>Fire Flow requirements in new construction Area</a:t>
            </a:r>
          </a:p>
          <a:p>
            <a:r>
              <a:rPr lang="en-US" dirty="0" smtClean="0"/>
              <a:t>Low flow &amp; Lack of Water usage in large diameter piping</a:t>
            </a:r>
          </a:p>
          <a:p>
            <a:r>
              <a:rPr lang="en-US" dirty="0" smtClean="0"/>
              <a:t>Dead end lines with low usage</a:t>
            </a:r>
          </a:p>
          <a:p>
            <a:r>
              <a:rPr lang="en-US" dirty="0" smtClean="0"/>
              <a:t>High Chlorine Demand (Organic &amp; Inorganics)</a:t>
            </a:r>
            <a:endParaRPr lang="en-US" dirty="0"/>
          </a:p>
        </p:txBody>
      </p:sp>
      <p:pic>
        <p:nvPicPr>
          <p:cNvPr id="7" name="Content Placeholder 3" descr="Williamsburg.tif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" t="1402" r="943" b="7469"/>
          <a:stretch>
            <a:fillRect/>
          </a:stretch>
        </p:blipFill>
        <p:spPr>
          <a:xfrm>
            <a:off x="4191000" y="1143000"/>
            <a:ext cx="4800600" cy="5562599"/>
          </a:xfrm>
        </p:spPr>
      </p:pic>
    </p:spTree>
    <p:extLst>
      <p:ext uri="{BB962C8B-B14F-4D97-AF65-F5344CB8AC3E}">
        <p14:creationId xmlns:p14="http://schemas.microsoft.com/office/powerpoint/2010/main" val="2805564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Tracer Study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952860"/>
            <a:ext cx="4124953" cy="679994"/>
          </a:xfrm>
        </p:spPr>
        <p:txBody>
          <a:bodyPr/>
          <a:lstStyle/>
          <a:p>
            <a:r>
              <a:rPr lang="en-US" dirty="0" smtClean="0"/>
              <a:t>   Residual Fluoride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78" y="2632854"/>
            <a:ext cx="2667000" cy="3858966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1554" y="1952860"/>
            <a:ext cx="3661353" cy="679994"/>
          </a:xfrm>
        </p:spPr>
        <p:txBody>
          <a:bodyPr/>
          <a:lstStyle/>
          <a:p>
            <a:pPr algn="ctr"/>
            <a:r>
              <a:rPr lang="en-US" dirty="0" smtClean="0"/>
              <a:t>Field Work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992" y="2632854"/>
            <a:ext cx="4122208" cy="3858965"/>
          </a:xfrm>
        </p:spPr>
      </p:pic>
    </p:spTree>
    <p:extLst>
      <p:ext uri="{BB962C8B-B14F-4D97-AF65-F5344CB8AC3E}">
        <p14:creationId xmlns:p14="http://schemas.microsoft.com/office/powerpoint/2010/main" val="2743949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sym typeface="Helvetica Neue Bold" charset="0"/>
              </a:rPr>
              <a:t>The Problem</a:t>
            </a:r>
            <a:endParaRPr lang="en-US" sz="4000" dirty="0" smtClean="0">
              <a:latin typeface="Arial Black" pitchFamily="34" charset="0"/>
            </a:endParaRPr>
          </a:p>
        </p:txBody>
      </p:sp>
      <p:sp>
        <p:nvSpPr>
          <p:cNvPr id="8195" name="Content Placeholder 2"/>
          <p:cNvSpPr>
            <a:spLocks noGrp="1"/>
          </p:cNvSpPr>
          <p:nvPr>
            <p:ph sz="quarter" idx="13"/>
          </p:nvPr>
        </p:nvSpPr>
        <p:spPr>
          <a:xfrm>
            <a:off x="152400" y="990600"/>
            <a:ext cx="8153400" cy="5791200"/>
          </a:xfrm>
        </p:spPr>
        <p:txBody>
          <a:bodyPr>
            <a:normAutofit lnSpcReduction="10000"/>
          </a:bodyPr>
          <a:lstStyle/>
          <a:p>
            <a:pPr marL="382588" eaLnBrk="1" hangingPunct="1">
              <a:lnSpc>
                <a:spcPct val="70000"/>
              </a:lnSpc>
              <a:spcBef>
                <a:spcPct val="0"/>
              </a:spcBef>
              <a:buClr>
                <a:srgbClr val="3D91CE"/>
              </a:buClr>
            </a:pP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Helvetica Neue Bold"/>
              </a:rPr>
              <a:t>Biological and mineral </a:t>
            </a:r>
            <a:endParaRPr lang="en-US" sz="26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Helvetica Neue Bold"/>
            </a:endParaRPr>
          </a:p>
          <a:p>
            <a:pPr marL="153988" indent="0" eaLnBrk="1" hangingPunct="1">
              <a:lnSpc>
                <a:spcPct val="70000"/>
              </a:lnSpc>
              <a:spcBef>
                <a:spcPct val="0"/>
              </a:spcBef>
              <a:buClr>
                <a:srgbClr val="3D91CE"/>
              </a:buClr>
              <a:buNone/>
            </a:pP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Helvetica Neue Bold"/>
              </a:rPr>
              <a:t>deposits 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Helvetica Neue Bold"/>
              </a:rPr>
              <a:t>form on every </a:t>
            </a:r>
            <a:endParaRPr lang="en-US" sz="26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Helvetica Neue Bold"/>
            </a:endParaRPr>
          </a:p>
          <a:p>
            <a:pPr marL="153988" indent="0" eaLnBrk="1" hangingPunct="1">
              <a:lnSpc>
                <a:spcPct val="70000"/>
              </a:lnSpc>
              <a:spcBef>
                <a:spcPct val="0"/>
              </a:spcBef>
              <a:buClr>
                <a:srgbClr val="3D91CE"/>
              </a:buClr>
              <a:buNone/>
            </a:pP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Helvetica Neue Bold"/>
              </a:rPr>
              <a:t>wetted 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Helvetica Neue Bold"/>
              </a:rPr>
              <a:t>surface</a:t>
            </a:r>
          </a:p>
          <a:p>
            <a:pPr marL="382588" eaLnBrk="1" hangingPunct="1">
              <a:lnSpc>
                <a:spcPct val="70000"/>
              </a:lnSpc>
              <a:spcBef>
                <a:spcPct val="0"/>
              </a:spcBef>
              <a:buClr>
                <a:srgbClr val="3D91CE"/>
              </a:buClr>
              <a:buFont typeface="Arial" pitchFamily="34" charset="0"/>
              <a:buNone/>
            </a:pPr>
            <a:endParaRPr lang="en-US" sz="2600" dirty="0" smtClean="0">
              <a:solidFill>
                <a:srgbClr val="001445"/>
              </a:solidFill>
              <a:sym typeface="Helvetica Neue Bold"/>
            </a:endParaRPr>
          </a:p>
          <a:p>
            <a:pPr marL="382588" eaLnBrk="1" hangingPunct="1">
              <a:lnSpc>
                <a:spcPct val="70000"/>
              </a:lnSpc>
              <a:spcBef>
                <a:spcPct val="0"/>
              </a:spcBef>
              <a:buClr>
                <a:srgbClr val="3D91CE"/>
              </a:buClr>
            </a:pPr>
            <a:endParaRPr lang="en-US" sz="2600" dirty="0" smtClean="0">
              <a:solidFill>
                <a:srgbClr val="001445"/>
              </a:solidFill>
              <a:sym typeface="Helvetica Neue Bold"/>
            </a:endParaRPr>
          </a:p>
          <a:p>
            <a:pPr marL="382588" eaLnBrk="1" hangingPunct="1">
              <a:lnSpc>
                <a:spcPct val="70000"/>
              </a:lnSpc>
              <a:spcBef>
                <a:spcPct val="0"/>
              </a:spcBef>
              <a:buClr>
                <a:srgbClr val="3D91CE"/>
              </a:buClr>
            </a:pPr>
            <a:endParaRPr lang="en-US" sz="2600" dirty="0" smtClean="0">
              <a:solidFill>
                <a:srgbClr val="001445"/>
              </a:solidFill>
              <a:sym typeface="Helvetica Neue Bold"/>
            </a:endParaRPr>
          </a:p>
          <a:p>
            <a:pPr marL="382588" eaLnBrk="1" hangingPunct="1">
              <a:lnSpc>
                <a:spcPct val="70000"/>
              </a:lnSpc>
              <a:spcBef>
                <a:spcPct val="0"/>
              </a:spcBef>
              <a:buClr>
                <a:srgbClr val="3D91CE"/>
              </a:buClr>
            </a:pPr>
            <a:r>
              <a:rPr lang="en-US" sz="2400" dirty="0" smtClean="0">
                <a:solidFill>
                  <a:srgbClr val="00144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 Bold"/>
              </a:rPr>
              <a:t>The organic matter provides a rich ground for bacteria and biofilms that consume chlorine and chloramine disinfection, lowering residuals, forming DBPs</a:t>
            </a:r>
          </a:p>
          <a:p>
            <a:pPr marL="382588" eaLnBrk="1" hangingPunct="1">
              <a:lnSpc>
                <a:spcPct val="70000"/>
              </a:lnSpc>
              <a:spcBef>
                <a:spcPct val="0"/>
              </a:spcBef>
              <a:buClr>
                <a:srgbClr val="3D91CE"/>
              </a:buClr>
            </a:pPr>
            <a:endParaRPr lang="en-US" sz="2400" dirty="0" smtClean="0">
              <a:solidFill>
                <a:srgbClr val="00144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Helvetica Neue Bold"/>
            </a:endParaRPr>
          </a:p>
          <a:p>
            <a:pPr marL="382588" eaLnBrk="1" hangingPunct="1">
              <a:lnSpc>
                <a:spcPct val="70000"/>
              </a:lnSpc>
              <a:spcBef>
                <a:spcPct val="0"/>
              </a:spcBef>
              <a:buClr>
                <a:srgbClr val="3D91CE"/>
              </a:buClr>
            </a:pPr>
            <a:r>
              <a:rPr lang="en-US" sz="2400" dirty="0" smtClean="0">
                <a:solidFill>
                  <a:srgbClr val="00144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 Bold"/>
              </a:rPr>
              <a:t>To maintain residuals, utilities increase chlorine and chloramines that further react with biological matter and form greater levels of DBPs</a:t>
            </a:r>
          </a:p>
          <a:p>
            <a:pPr marL="382588" eaLnBrk="1" hangingPunct="1">
              <a:lnSpc>
                <a:spcPct val="70000"/>
              </a:lnSpc>
              <a:spcBef>
                <a:spcPct val="0"/>
              </a:spcBef>
              <a:buClr>
                <a:srgbClr val="3D91CE"/>
              </a:buClr>
            </a:pPr>
            <a:endParaRPr lang="en-US" sz="2400" dirty="0" smtClean="0">
              <a:solidFill>
                <a:srgbClr val="001445"/>
              </a:solidFill>
              <a:sym typeface="Helvetica Neue Bold"/>
            </a:endParaRPr>
          </a:p>
          <a:p>
            <a:pPr marL="382588" eaLnBrk="1" hangingPunct="1">
              <a:lnSpc>
                <a:spcPct val="70000"/>
              </a:lnSpc>
              <a:spcBef>
                <a:spcPct val="0"/>
              </a:spcBef>
              <a:buClr>
                <a:srgbClr val="3D91CE"/>
              </a:buClr>
            </a:pPr>
            <a:r>
              <a:rPr lang="en-US" sz="2400" dirty="0" smtClean="0">
                <a:solidFill>
                  <a:srgbClr val="00144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 Bold"/>
              </a:rPr>
              <a:t>Eventually, because of the biological interference, residuals cannot be maintained AND DBPs cannot be reduced without distribution system intervention </a:t>
            </a:r>
          </a:p>
          <a:p>
            <a:pPr marL="382588" eaLnBrk="1" hangingPunct="1">
              <a:lnSpc>
                <a:spcPct val="70000"/>
              </a:lnSpc>
              <a:spcBef>
                <a:spcPct val="0"/>
              </a:spcBef>
              <a:buClr>
                <a:srgbClr val="3D91CE"/>
              </a:buClr>
              <a:buFont typeface="Arial" pitchFamily="34" charset="0"/>
              <a:buNone/>
            </a:pPr>
            <a:r>
              <a:rPr lang="en-US" sz="2400" dirty="0" smtClean="0">
                <a:solidFill>
                  <a:srgbClr val="00144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 Bold"/>
              </a:rPr>
              <a:t/>
            </a:r>
            <a:br>
              <a:rPr lang="en-US" sz="2400" dirty="0" smtClean="0">
                <a:solidFill>
                  <a:srgbClr val="00144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 Bold"/>
              </a:rPr>
            </a:br>
            <a:endParaRPr lang="en-US" sz="2400" dirty="0" smtClean="0">
              <a:solidFill>
                <a:srgbClr val="00144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Helvetica Neue Bold"/>
            </a:endParaRPr>
          </a:p>
          <a:p>
            <a:pPr marL="382588" eaLnBrk="1" hangingPunct="1">
              <a:lnSpc>
                <a:spcPct val="70000"/>
              </a:lnSpc>
              <a:buClr>
                <a:srgbClr val="3D91CE"/>
              </a:buClr>
              <a:buFont typeface="Arial" pitchFamily="34" charset="0"/>
              <a:buNone/>
            </a:pPr>
            <a:endParaRPr lang="en-US" sz="1600" dirty="0" smtClean="0">
              <a:solidFill>
                <a:srgbClr val="001445"/>
              </a:solidFill>
              <a:sym typeface="Helvetica Neue Bold"/>
            </a:endParaRPr>
          </a:p>
          <a:p>
            <a:pPr marL="382588" eaLnBrk="1" hangingPunct="1">
              <a:lnSpc>
                <a:spcPct val="80000"/>
              </a:lnSpc>
              <a:buFont typeface="Arial" pitchFamily="34" charset="0"/>
              <a:buNone/>
            </a:pPr>
            <a:endParaRPr lang="en-US" sz="2500" dirty="0" smtClean="0"/>
          </a:p>
        </p:txBody>
      </p:sp>
      <p:pic>
        <p:nvPicPr>
          <p:cNvPr id="819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114" y="304801"/>
            <a:ext cx="219608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039" y="95817"/>
            <a:ext cx="828675" cy="10259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Dropbox\Dropbox\S4 Customer Files\Central City, KY WTP\Fluoride Presentation\Full City Over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07629" y="357257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WTP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rot="11408916">
            <a:off x="5125082" y="172731"/>
            <a:ext cx="1853406" cy="357933"/>
          </a:xfrm>
          <a:prstGeom prst="rightArrow">
            <a:avLst>
              <a:gd name="adj1" fmla="val 47312"/>
              <a:gd name="adj2" fmla="val 5000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705600" y="1143000"/>
            <a:ext cx="604058" cy="152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391400" y="1034534"/>
            <a:ext cx="1569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Master Meters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05600" y="1524000"/>
            <a:ext cx="604058" cy="152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391400" y="1383268"/>
            <a:ext cx="136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Sample Sites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801027" y="1828800"/>
            <a:ext cx="457200" cy="4572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473121" y="1907136"/>
            <a:ext cx="703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Tanks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flipH="1">
            <a:off x="4408917" y="2091802"/>
            <a:ext cx="152400" cy="152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flipH="1">
            <a:off x="4944251" y="5867400"/>
            <a:ext cx="152400" cy="152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flipH="1">
            <a:off x="5791200" y="4114800"/>
            <a:ext cx="152400" cy="152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599" y="5838825"/>
            <a:ext cx="750094" cy="92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01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Equipment Needed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Portable Colorimeter (DR850, 890, 900)</a:t>
            </a:r>
          </a:p>
          <a:p>
            <a:r>
              <a:rPr lang="en-US" dirty="0" smtClean="0"/>
              <a:t>Fluoride SPADNS Reagent</a:t>
            </a:r>
          </a:p>
          <a:p>
            <a:r>
              <a:rPr lang="en-US" dirty="0" smtClean="0"/>
              <a:t>GPS (Smart Phone)</a:t>
            </a:r>
          </a:p>
          <a:p>
            <a:r>
              <a:rPr lang="en-US" dirty="0" smtClean="0"/>
              <a:t>Detailed Sampling Plan, SOP</a:t>
            </a:r>
          </a:p>
          <a:p>
            <a:r>
              <a:rPr lang="en-US" dirty="0" smtClean="0"/>
              <a:t>Sample Site Flushing (Time?)</a:t>
            </a:r>
          </a:p>
          <a:p>
            <a:r>
              <a:rPr lang="en-US" dirty="0" smtClean="0"/>
              <a:t>Stop Watch</a:t>
            </a:r>
          </a:p>
          <a:p>
            <a:r>
              <a:rPr lang="en-US" dirty="0" smtClean="0"/>
              <a:t>Sample Bottles</a:t>
            </a:r>
          </a:p>
          <a:p>
            <a:r>
              <a:rPr lang="en-US" dirty="0" smtClean="0"/>
              <a:t>Adequate Man Power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498" y="5638800"/>
            <a:ext cx="750094" cy="92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64384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1474</TotalTime>
  <Words>469</Words>
  <Application>Microsoft Office PowerPoint</Application>
  <PresentationFormat>On-screen Show (4:3)</PresentationFormat>
  <Paragraphs>85</Paragraphs>
  <Slides>19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Arial Black</vt:lpstr>
      <vt:lpstr>Calibri</vt:lpstr>
      <vt:lpstr>Helvetica Neue Bold</vt:lpstr>
      <vt:lpstr>Times New Roman</vt:lpstr>
      <vt:lpstr>Tw Cen MT</vt:lpstr>
      <vt:lpstr>Wingdings</vt:lpstr>
      <vt:lpstr>Droplet</vt:lpstr>
      <vt:lpstr>Clip</vt:lpstr>
      <vt:lpstr>Fluoride Tracer Study</vt:lpstr>
      <vt:lpstr>Take Home Message</vt:lpstr>
      <vt:lpstr>Remediation Critical Control Points for a Tactical Advantage </vt:lpstr>
      <vt:lpstr>Water Reactions</vt:lpstr>
      <vt:lpstr>What Contributes to Water Age?</vt:lpstr>
      <vt:lpstr>Tracer Study</vt:lpstr>
      <vt:lpstr>The Problem</vt:lpstr>
      <vt:lpstr>PowerPoint Presentation</vt:lpstr>
      <vt:lpstr>Equipment Needed</vt:lpstr>
      <vt:lpstr>Goals</vt:lpstr>
      <vt:lpstr>How to ask for approval?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Biological Aspects of Corrosion</vt:lpstr>
      <vt:lpstr>QUESTIONS???????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S4 Water Sales and Service, LLC</dc:creator>
  <cp:lastModifiedBy>Robert Cashion</cp:lastModifiedBy>
  <cp:revision>18</cp:revision>
  <dcterms:created xsi:type="dcterms:W3CDTF">2018-03-29T20:28:33Z</dcterms:created>
  <dcterms:modified xsi:type="dcterms:W3CDTF">2018-04-03T00:42:28Z</dcterms:modified>
</cp:coreProperties>
</file>